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handoutMasterIdLst>
    <p:handoutMasterId r:id="rId11"/>
  </p:handoutMasterIdLst>
  <p:sldIdLst>
    <p:sldId id="256" r:id="rId2"/>
    <p:sldId id="266" r:id="rId3"/>
    <p:sldId id="257" r:id="rId4"/>
    <p:sldId id="264" r:id="rId5"/>
    <p:sldId id="263" r:id="rId6"/>
    <p:sldId id="262" r:id="rId7"/>
    <p:sldId id="261" r:id="rId8"/>
    <p:sldId id="260" r:id="rId9"/>
    <p:sldId id="25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47DBAB-8DD8-4FDE-9AD5-C7B63F546D6B}" type="datetimeFigureOut">
              <a:rPr lang="tr-TR" smtClean="0"/>
              <a:pPr/>
              <a:t>14.12.2015</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D557C3-F0EE-4DF1-A866-4050F3703E42}"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9F75050-0E15-4C5B-92B0-66D068882F1F}" type="datetimeFigureOut">
              <a:rPr lang="tr-TR" smtClean="0"/>
              <a:pPr/>
              <a:t>14.12.2015</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14.12.2015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D9F75050-0E15-4C5B-92B0-66D068882F1F}" type="datetimeFigureOut">
              <a:rPr lang="tr-TR" smtClean="0"/>
              <a:pPr/>
              <a:t>14.12.2015</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14.12.2015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9F75050-0E15-4C5B-92B0-66D068882F1F}" type="datetimeFigureOut">
              <a:rPr lang="tr-TR" smtClean="0"/>
              <a:pPr/>
              <a:t>14.12.2015</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14.12.2015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14.12.2015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14.12.2015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D9F75050-0E15-4C5B-92B0-66D068882F1F}" type="datetimeFigureOut">
              <a:rPr lang="tr-TR" smtClean="0"/>
              <a:pPr/>
              <a:t>14.12.2015</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14.12.2015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14.12.2015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9F75050-0E15-4C5B-92B0-66D068882F1F}" type="datetimeFigureOut">
              <a:rPr lang="tr-TR" smtClean="0"/>
              <a:pPr/>
              <a:t>14.12.2015</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wipe dir="d"/>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turkedebiyati.org/Terimler/edebiyat_terimleri_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turkedebiyati.org/Dersnotlari/yazilianlatim.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lt Başlık"/>
          <p:cNvSpPr>
            <a:spLocks noGrp="1"/>
          </p:cNvSpPr>
          <p:nvPr>
            <p:ph type="subTitle" idx="1"/>
          </p:nvPr>
        </p:nvSpPr>
        <p:spPr>
          <a:xfrm>
            <a:off x="2928926" y="1785926"/>
            <a:ext cx="5643602" cy="3498128"/>
          </a:xfrm>
        </p:spPr>
        <p:txBody>
          <a:bodyPr>
            <a:noAutofit/>
          </a:bodyPr>
          <a:lstStyle/>
          <a:p>
            <a:r>
              <a:rPr lang="tr-TR" sz="4000" dirty="0" smtClean="0">
                <a:solidFill>
                  <a:schemeClr val="tx1"/>
                </a:solidFill>
              </a:rPr>
              <a:t>Konu: KONU ve TEMA </a:t>
            </a:r>
          </a:p>
          <a:p>
            <a:r>
              <a:rPr lang="tr-TR" sz="4000" dirty="0" smtClean="0">
                <a:solidFill>
                  <a:schemeClr val="tx1"/>
                </a:solidFill>
              </a:rPr>
              <a:t>Hazırlayan:</a:t>
            </a:r>
          </a:p>
          <a:p>
            <a:r>
              <a:rPr lang="tr-TR" sz="4000" dirty="0" smtClean="0">
                <a:solidFill>
                  <a:schemeClr val="tx1"/>
                </a:solidFill>
              </a:rPr>
              <a:t>Hale TABU </a:t>
            </a:r>
          </a:p>
          <a:p>
            <a:r>
              <a:rPr lang="tr-TR" sz="4000" dirty="0" smtClean="0">
                <a:solidFill>
                  <a:schemeClr val="tx1"/>
                </a:solidFill>
              </a:rPr>
              <a:t> Kübra ALYANAK </a:t>
            </a:r>
            <a:endParaRPr lang="tr-TR" sz="4000"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ell MT" pitchFamily="18" charset="0"/>
              </a:rPr>
              <a:t>KONU VE TEMA</a:t>
            </a:r>
            <a:endParaRPr lang="tr-TR" dirty="0">
              <a:latin typeface="Bell MT" pitchFamily="18" charset="0"/>
            </a:endParaRPr>
          </a:p>
        </p:txBody>
      </p:sp>
      <p:pic>
        <p:nvPicPr>
          <p:cNvPr id="4" name="3 İçerik Yer Tutucusu" descr="10060202.jpg"/>
          <p:cNvPicPr>
            <a:picLocks noGrp="1" noChangeAspect="1"/>
          </p:cNvPicPr>
          <p:nvPr>
            <p:ph idx="1"/>
          </p:nvPr>
        </p:nvPicPr>
        <p:blipFill>
          <a:blip r:embed="rId2"/>
          <a:stretch>
            <a:fillRect/>
          </a:stretch>
        </p:blipFill>
        <p:spPr>
          <a:xfrm>
            <a:off x="876300" y="1670844"/>
            <a:ext cx="6400800" cy="4724400"/>
          </a:xfrm>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ell MT" pitchFamily="18" charset="0"/>
              </a:rPr>
              <a:t>KONU NEDİR?</a:t>
            </a:r>
            <a:endParaRPr lang="tr-TR" dirty="0">
              <a:latin typeface="Bell MT" pitchFamily="18" charset="0"/>
            </a:endParaRPr>
          </a:p>
        </p:txBody>
      </p:sp>
      <p:sp>
        <p:nvSpPr>
          <p:cNvPr id="3" name="2 İçerik Yer Tutucusu"/>
          <p:cNvSpPr>
            <a:spLocks noGrp="1"/>
          </p:cNvSpPr>
          <p:nvPr>
            <p:ph idx="1"/>
          </p:nvPr>
        </p:nvSpPr>
        <p:spPr/>
        <p:txBody>
          <a:bodyPr>
            <a:normAutofit fontScale="92500" lnSpcReduction="20000"/>
          </a:bodyPr>
          <a:lstStyle/>
          <a:p>
            <a:r>
              <a:rPr lang="tr-TR" dirty="0" smtClean="0">
                <a:latin typeface="Bell MT" pitchFamily="18" charset="0"/>
              </a:rPr>
              <a:t>Her yazım ve anlatımın temeli konudur. Konu, üzerinde konuşulan, yazı yazılandır. Konu günlük olaylardan alınabileceği gibi insanlar arası ilişkilerden, toplumsal gerçeklerden, sorunlardan, bilim ve teknolojiden, sanattan, kısaca yaşamın her kesitinden seçilebilir. Söz gelimi "aşk" duygusal, "eğitim" toplumsal, "optik" bilimsel bir konudur. Bu konular çok geneldir, bu ana konuların alt başlıklarla sınırlandırılması gerekir. Bilimsel bir konu aynı zamanda toplumsaldır; bu nedenle anlatım konularını kesin sınırlarla ayırmak güçtür. Yine konular; nesnel ise somut konular, nicel ise soyut konular diye de ayrılır. Konu alanı olarak toplumun her kesimi alınabilir. Örneğin, okul öncesi eğitimi konu alan bir yazı için köy, varoş, gecekondu, aydın kesim, Amerika, Japonya... gibi alanlardan biri seçilebilir.</a:t>
            </a:r>
            <a:endParaRPr lang="tr-TR" dirty="0">
              <a:latin typeface="Bell MT" pitchFamily="18"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b="1" dirty="0" smtClean="0">
                <a:latin typeface="Bell MT" pitchFamily="18" charset="0"/>
              </a:rPr>
              <a:t>Konu seçiminde göz önünde bulundurulacak özellikler şunlardır: </a:t>
            </a:r>
            <a:endParaRPr lang="tr-TR" sz="3200" dirty="0">
              <a:latin typeface="Bell MT" pitchFamily="18" charset="0"/>
            </a:endParaRPr>
          </a:p>
        </p:txBody>
      </p:sp>
      <p:sp>
        <p:nvSpPr>
          <p:cNvPr id="3" name="2 İçerik Yer Tutucusu"/>
          <p:cNvSpPr>
            <a:spLocks noGrp="1"/>
          </p:cNvSpPr>
          <p:nvPr>
            <p:ph idx="1"/>
          </p:nvPr>
        </p:nvSpPr>
        <p:spPr/>
        <p:txBody>
          <a:bodyPr/>
          <a:lstStyle/>
          <a:p>
            <a:pPr>
              <a:buFont typeface="Wingdings" pitchFamily="2" charset="2"/>
              <a:buChar char="Ø"/>
            </a:pPr>
            <a:r>
              <a:rPr lang="tr-TR" dirty="0" smtClean="0">
                <a:latin typeface="Bell MT" pitchFamily="18" charset="0"/>
              </a:rPr>
              <a:t>Kişi, konu seçerken bildiği ya da ilgi duyduğu, araştırma yapabileceği konuyu seçmelidir.</a:t>
            </a:r>
          </a:p>
          <a:p>
            <a:pPr>
              <a:buFont typeface="Wingdings" pitchFamily="2" charset="2"/>
              <a:buChar char="Ø"/>
            </a:pPr>
            <a:r>
              <a:rPr lang="tr-TR" dirty="0" smtClean="0">
                <a:latin typeface="Bell MT" pitchFamily="18" charset="0"/>
              </a:rPr>
              <a:t>Konu, geliştirmeye uygun olmalıdır. </a:t>
            </a:r>
          </a:p>
          <a:p>
            <a:pPr>
              <a:buFont typeface="Wingdings" pitchFamily="2" charset="2"/>
              <a:buChar char="Ø"/>
            </a:pPr>
            <a:r>
              <a:rPr lang="tr-TR" dirty="0" smtClean="0">
                <a:latin typeface="Bell MT" pitchFamily="18" charset="0"/>
              </a:rPr>
              <a:t>Konu, bilimsel gerçeklerle çelişmemelidir.</a:t>
            </a:r>
          </a:p>
          <a:p>
            <a:pPr>
              <a:buFont typeface="Wingdings" pitchFamily="2" charset="2"/>
              <a:buChar char="Ø"/>
            </a:pPr>
            <a:r>
              <a:rPr lang="tr-TR" dirty="0" smtClean="0">
                <a:latin typeface="Bell MT" pitchFamily="18" charset="0"/>
              </a:rPr>
              <a:t>Konu, türlü yorumlara yol açmayacak kadar inandırıcı ve açık olmalıdır.</a:t>
            </a:r>
          </a:p>
          <a:p>
            <a:pPr>
              <a:buFont typeface="Wingdings" pitchFamily="2" charset="2"/>
              <a:buChar char="Ø"/>
            </a:pPr>
            <a:endParaRPr lang="tr-TR" dirty="0" smtClean="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Bell MT" pitchFamily="18" charset="0"/>
              </a:rPr>
              <a:t>TEMA NEDİR?</a:t>
            </a:r>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r>
              <a:rPr lang="tr-TR" dirty="0" smtClean="0">
                <a:latin typeface="Bell MT" pitchFamily="18" charset="0"/>
              </a:rPr>
              <a:t>Bir sanat eserinin merkezinde yer alan temel duygu ve düşünce demektir. Konu ve ana düşünce ile yakınlığı nedeniyle onlarla karıştırılmaması gereken bir terimdir. Konunun somut nitelikli olmasına karşılık, tema soyut özellikler gösterir.</a:t>
            </a:r>
          </a:p>
          <a:p>
            <a:r>
              <a:rPr lang="tr-TR" dirty="0" smtClean="0">
                <a:latin typeface="Bell MT" pitchFamily="18" charset="0"/>
              </a:rPr>
              <a:t>Bir eserin teması, onun konusu değildir. Konunun çok özel bir biçimde işlenmiş ayrıntısıdır.</a:t>
            </a:r>
          </a:p>
          <a:p>
            <a:endParaRPr lang="tr-TR"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endParaRPr lang="tr-TR" dirty="0" smtClean="0">
              <a:latin typeface="Bell MT" pitchFamily="18" charset="0"/>
            </a:endParaRPr>
          </a:p>
          <a:p>
            <a:r>
              <a:rPr lang="tr-TR" dirty="0" smtClean="0">
                <a:latin typeface="Bell MT" pitchFamily="18" charset="0"/>
              </a:rPr>
              <a:t>Ölümün konu edildiği bir eserde "ölüm karşısında duyulan hüzün", bu eserin teması olarak ifade edilebilir. Bir şeyin edebiyat eserine konu edilmesi için, bir yazar veya şairin o konuyu seçmiş olması yeterlidir. Oysa tema, edebî şahsiyetin sanatçı yönünün, yorumlama gücünün bir göstergesidir.</a:t>
            </a:r>
          </a:p>
          <a:p>
            <a:r>
              <a:rPr lang="tr-TR" dirty="0" smtClean="0">
                <a:latin typeface="Bell MT" pitchFamily="18" charset="0"/>
              </a:rPr>
              <a:t>Tema bütün sanat dallarının ortak </a:t>
            </a:r>
            <a:r>
              <a:rPr lang="tr-TR" dirty="0" smtClean="0">
                <a:latin typeface="Bell MT" pitchFamily="18" charset="0"/>
                <a:hlinkClick r:id="rId2"/>
              </a:rPr>
              <a:t>terim</a:t>
            </a:r>
            <a:r>
              <a:rPr lang="tr-TR" dirty="0" smtClean="0">
                <a:latin typeface="Bell MT" pitchFamily="18" charset="0"/>
              </a:rPr>
              <a:t>lerinden biridir.</a:t>
            </a:r>
          </a:p>
          <a:p>
            <a:pPr>
              <a:buNone/>
            </a:pPr>
            <a:r>
              <a:rPr lang="tr-TR" dirty="0" smtClean="0"/>
              <a:t/>
            </a:r>
            <a:br>
              <a:rPr lang="tr-TR" dirty="0" smtClean="0"/>
            </a:br>
            <a:endParaRPr lang="tr-TR"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143900" cy="6858000"/>
          </a:xfrm>
        </p:spPr>
        <p:style>
          <a:lnRef idx="2">
            <a:schemeClr val="dk1"/>
          </a:lnRef>
          <a:fillRef idx="1">
            <a:schemeClr val="lt1"/>
          </a:fillRef>
          <a:effectRef idx="0">
            <a:schemeClr val="dk1"/>
          </a:effectRef>
          <a:fontRef idx="minor">
            <a:schemeClr val="dk1"/>
          </a:fontRef>
        </p:style>
        <p:txBody>
          <a:bodyPr>
            <a:normAutofit/>
          </a:bodyPr>
          <a:lstStyle/>
          <a:p>
            <a:endParaRPr lang="tr-TR" dirty="0" smtClean="0">
              <a:latin typeface="Bell MT" pitchFamily="18" charset="0"/>
            </a:endParaRPr>
          </a:p>
          <a:p>
            <a:r>
              <a:rPr lang="tr-TR" dirty="0" smtClean="0">
                <a:latin typeface="Bell MT" pitchFamily="18" charset="0"/>
              </a:rPr>
              <a:t>İnançlar ve kültürel değerler, herhangi bir temanın farklı toplumlarda, hatta aynı toplumda bile değişik biçimlerde ele alınmasına neden olur. Söz gelişi aşk teması, edebiyatın bir döneminde ince duyarlıkları ifade ederken, başka bir dönemde maddî hazların ifade aracı olarak işlenebilir.</a:t>
            </a:r>
          </a:p>
          <a:p>
            <a:r>
              <a:rPr lang="tr-TR" dirty="0" smtClean="0">
                <a:latin typeface="Bell MT" pitchFamily="18" charset="0"/>
              </a:rPr>
              <a:t>Tema bir eserde, insandaki beyin gibidir. Eserde anlatılan her şeyde ve anlatma biçiminde temanın etkisi vardır. Edebî şahsiyetin eserini yazma amacı, doğrudan doğruya tema ile ilgilidir. Eğer bir eserin teması doğru belirlenirse, eserin doğru anlaşılma şansı da artar.</a:t>
            </a:r>
          </a:p>
          <a:p>
            <a:endParaRPr lang="tr-TR"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143900" cy="6858000"/>
          </a:xfrm>
        </p:spPr>
        <p:style>
          <a:lnRef idx="2">
            <a:schemeClr val="dk1"/>
          </a:lnRef>
          <a:fillRef idx="1">
            <a:schemeClr val="lt1"/>
          </a:fillRef>
          <a:effectRef idx="0">
            <a:schemeClr val="dk1"/>
          </a:effectRef>
          <a:fontRef idx="minor">
            <a:schemeClr val="dk1"/>
          </a:fontRef>
        </p:style>
        <p:txBody>
          <a:bodyPr/>
          <a:lstStyle/>
          <a:p>
            <a:endParaRPr lang="tr-TR" dirty="0" smtClean="0"/>
          </a:p>
          <a:p>
            <a:r>
              <a:rPr lang="tr-TR" dirty="0" smtClean="0">
                <a:latin typeface="Bell MT" pitchFamily="18" charset="0"/>
              </a:rPr>
              <a:t>Bir eserin değerini konusu değil teması belirler. Bunun gerçekleşmesi ise, temanın düşünce dokusu ve yorumlanışı ile ilgilidir. Bir eserin konusunun nasıl yorumlandığı sorusuna bulunan cevap, temanın belirlenmesinde ipucudur.</a:t>
            </a:r>
          </a:p>
          <a:p>
            <a:r>
              <a:rPr lang="tr-TR" dirty="0" smtClean="0">
                <a:latin typeface="Bell MT" pitchFamily="18" charset="0"/>
              </a:rPr>
              <a:t>Eserin bütününe hakim olan bir tema, iyi işlenmek kaydıyla, eserin sağlam bir </a:t>
            </a:r>
            <a:r>
              <a:rPr lang="tr-TR" b="1" dirty="0" smtClean="0">
                <a:latin typeface="Bell MT" pitchFamily="18" charset="0"/>
                <a:hlinkClick r:id="rId2"/>
              </a:rPr>
              <a:t>kompozisyon</a:t>
            </a:r>
            <a:r>
              <a:rPr lang="tr-TR" b="1" dirty="0" smtClean="0">
                <a:latin typeface="Bell MT" pitchFamily="18" charset="0"/>
              </a:rPr>
              <a:t> </a:t>
            </a:r>
            <a:r>
              <a:rPr lang="tr-TR" dirty="0" smtClean="0">
                <a:latin typeface="Bell MT" pitchFamily="18" charset="0"/>
              </a:rPr>
              <a:t>kazanmasında etkili olabilir.</a:t>
            </a:r>
          </a:p>
          <a:p>
            <a:r>
              <a:rPr lang="tr-TR" dirty="0" smtClean="0">
                <a:latin typeface="Bell MT" pitchFamily="18" charset="0"/>
              </a:rPr>
              <a:t>Tema soyuttur ve soyutluğun derecesi edebî şahsiyetin özellikleriyle yakından ilgilidir. Tema, somut verilerle desteklendiği zaman eserin başarısı artar.</a:t>
            </a:r>
          </a:p>
          <a:p>
            <a:endParaRPr lang="tr-T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143900" cy="6858000"/>
          </a:xfrm>
        </p:spPr>
        <p:style>
          <a:lnRef idx="2">
            <a:schemeClr val="dk1"/>
          </a:lnRef>
          <a:fillRef idx="1">
            <a:schemeClr val="lt1"/>
          </a:fillRef>
          <a:effectRef idx="0">
            <a:schemeClr val="dk1"/>
          </a:effectRef>
          <a:fontRef idx="minor">
            <a:schemeClr val="dk1"/>
          </a:fontRef>
        </p:style>
        <p:txBody>
          <a:bodyPr/>
          <a:lstStyle/>
          <a:p>
            <a:endParaRPr lang="tr-TR" dirty="0" smtClean="0"/>
          </a:p>
          <a:p>
            <a:r>
              <a:rPr lang="tr-TR" dirty="0" smtClean="0">
                <a:latin typeface="Bell MT" pitchFamily="18" charset="0"/>
              </a:rPr>
              <a:t>Bir edebî eser veya metin, birden fazla temadan meydana gelebilir. Fakat bunlardan biri veya birkaçı edebî eser veya metinde daha bir önem kazanmış olarak karşımıza çıkar. İkinci, üçüncü derecedeki temalar, asıl temayı besler, eseri zenginleştirir. Eserin daha iyi anlaşılmasını kolaylaştırır</a:t>
            </a:r>
            <a:endParaRPr lang="tr-TR" dirty="0">
              <a:latin typeface="Bell MT" pitchFamily="18" charset="0"/>
            </a:endParaRP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29</TotalTime>
  <Words>481</Words>
  <PresentationFormat>Ekran Gösterisi (4:3)</PresentationFormat>
  <Paragraphs>28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Zengin</vt:lpstr>
      <vt:lpstr>Slayt 1</vt:lpstr>
      <vt:lpstr>KONU VE TEMA</vt:lpstr>
      <vt:lpstr>KONU NEDİR?</vt:lpstr>
      <vt:lpstr>Konu seçiminde göz önünde bulundurulacak özellikler şunlardır: </vt:lpstr>
      <vt:lpstr>TEMA NEDİR? </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xpc</dc:creator>
  <cp:lastModifiedBy>xpc</cp:lastModifiedBy>
  <cp:revision>7</cp:revision>
  <dcterms:created xsi:type="dcterms:W3CDTF">2015-12-06T11:55:21Z</dcterms:created>
  <dcterms:modified xsi:type="dcterms:W3CDTF">2015-12-14T06:27:37Z</dcterms:modified>
</cp:coreProperties>
</file>