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4B7C4-E14F-4452-8CF0-3756984DA169}" type="datetimeFigureOut">
              <a:rPr lang="tr-TR" smtClean="0"/>
              <a:t>13.12.2015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C6F090-80A0-4DEA-906D-EA2218694B0B}"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D17A9F3-C465-43A1-BA7E-4C8DC8BA91E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BCC34BC-2290-4613-8C8F-A9A7D47B469C}" type="datetimeFigureOut">
              <a:rPr lang="tr-TR" smtClean="0"/>
              <a:t>13.12.2015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DD17A9F3-C465-43A1-BA7E-4C8DC8BA91E1}" type="slidenum">
              <a:rPr lang="tr-TR" smtClean="0"/>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CC34BC-2290-4613-8C8F-A9A7D47B469C}" type="datetimeFigureOut">
              <a:rPr lang="tr-TR" smtClean="0"/>
              <a:t>13.12.2015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17A9F3-C465-43A1-BA7E-4C8DC8BA91E1}" type="slidenum">
              <a:rPr lang="tr-TR" smtClean="0"/>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tr.wikipedia.org/wiki/Merzifonlu_Kara_Mustafa_Pa%C5%9F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Yahya Kemal Beyatlı</a:t>
            </a:r>
            <a:endParaRPr lang="tr-TR" dirty="0"/>
          </a:p>
        </p:txBody>
      </p:sp>
      <p:sp>
        <p:nvSpPr>
          <p:cNvPr id="3" name="2 Alt Başlık"/>
          <p:cNvSpPr>
            <a:spLocks noGrp="1"/>
          </p:cNvSpPr>
          <p:nvPr>
            <p:ph type="subTitle" idx="1"/>
          </p:nvPr>
        </p:nvSpPr>
        <p:spPr/>
        <p:txBody>
          <a:bodyPr/>
          <a:lstStyle/>
          <a:p>
            <a:r>
              <a:rPr lang="tr-TR" dirty="0" smtClean="0"/>
              <a:t>HAYATI</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G:\slayt\edebiyat--dil anlatım\yahya kemal beyatlı\k_19125615_yahya_kemal.jpg"/>
          <p:cNvPicPr>
            <a:picLocks noChangeAspect="1" noChangeArrowheads="1"/>
          </p:cNvPicPr>
          <p:nvPr/>
        </p:nvPicPr>
        <p:blipFill>
          <a:blip r:embed="rId2" cstate="print"/>
          <a:srcRect/>
          <a:stretch>
            <a:fillRect/>
          </a:stretch>
        </p:blipFill>
        <p:spPr bwMode="auto">
          <a:xfrm>
            <a:off x="827584" y="1052736"/>
            <a:ext cx="7056784" cy="4968552"/>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11560" y="1484784"/>
            <a:ext cx="4392488" cy="31085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(2 Aralık 1884, Üsküp- 1 Kasım 1958, İstanbul), Türk şair, yazar, siyasetçi, diplomat. Doğum adı Ahmet</a:t>
            </a:r>
            <a:r>
              <a:rPr kumimoji="0" lang="tr-TR" sz="1400" b="0" i="1" u="none" strike="noStrike" cap="none" normalizeH="0" dirty="0" smtClean="0">
                <a:ln>
                  <a:noFill/>
                </a:ln>
                <a:effectLst/>
                <a:latin typeface="Georgia" pitchFamily="18" charset="0"/>
                <a:ea typeface="Times New Roman" pitchFamily="18" charset="0"/>
                <a:cs typeface="Arial" pitchFamily="34" charset="0"/>
              </a:rPr>
              <a:t> </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Agâh’tır.</a:t>
            </a:r>
            <a:endParaRPr kumimoji="0" lang="tr-TR" sz="1200" b="0" i="0" u="none" strike="noStrike" cap="none" normalizeH="0" baseline="0" dirty="0" smtClean="0">
              <a:ln>
                <a:noFill/>
              </a:ln>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Cumhuriyet dönemi Türk şiirinin en büyük temsilcilerinden biridir. Şiirleri Divan</a:t>
            </a:r>
            <a:r>
              <a:rPr kumimoji="0" lang="tr-TR" sz="1400" b="0" i="1" u="none" strike="noStrike" cap="none" normalizeH="0" dirty="0" smtClean="0">
                <a:ln>
                  <a:noFill/>
                </a:ln>
                <a:effectLst/>
                <a:latin typeface="Georgia" pitchFamily="18" charset="0"/>
                <a:ea typeface="Times New Roman" pitchFamily="18" charset="0"/>
                <a:cs typeface="Arial" pitchFamily="34" charset="0"/>
              </a:rPr>
              <a:t> edebiyatı</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ile modern şiir arasında köprülük görevi üstlenmiştir. Türk edebiyatı tarihi içinde "Dört Aruzcular"'dan biri olarak kabul edilir (Diğerleri </a:t>
            </a:r>
            <a:r>
              <a:rPr kumimoji="0" lang="tr-TR" sz="1400" b="0" i="1" u="none" strike="noStrike" cap="none" normalizeH="0" baseline="0" dirty="0" err="1" smtClean="0">
                <a:ln>
                  <a:noFill/>
                </a:ln>
                <a:effectLst/>
                <a:latin typeface="Georgia" pitchFamily="18" charset="0"/>
                <a:ea typeface="Times New Roman" pitchFamily="18" charset="0"/>
                <a:cs typeface="Arial" pitchFamily="34" charset="0"/>
              </a:rPr>
              <a:t>Tefvik</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Fikret, Mehmet</a:t>
            </a:r>
            <a:r>
              <a:rPr kumimoji="0" lang="tr-TR" sz="1400" b="0" i="1" u="none" strike="noStrike" cap="none" normalizeH="0" dirty="0" smtClean="0">
                <a:ln>
                  <a:noFill/>
                </a:ln>
                <a:effectLst/>
                <a:latin typeface="Georgia" pitchFamily="18" charset="0"/>
                <a:ea typeface="Times New Roman" pitchFamily="18" charset="0"/>
                <a:cs typeface="Arial" pitchFamily="34" charset="0"/>
              </a:rPr>
              <a:t> Akif Ersoy</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ve Ahmet</a:t>
            </a:r>
            <a:r>
              <a:rPr kumimoji="0" lang="tr-TR" sz="1400" b="0" i="1" u="none" strike="noStrike" cap="none" normalizeH="0" dirty="0" smtClean="0">
                <a:ln>
                  <a:noFill/>
                </a:ln>
                <a:effectLst/>
                <a:latin typeface="Georgia" pitchFamily="18" charset="0"/>
                <a:ea typeface="Times New Roman" pitchFamily="18" charset="0"/>
                <a:cs typeface="Arial" pitchFamily="34" charset="0"/>
              </a:rPr>
              <a:t> Haşim’</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dir). Sağlığında Türk edebiyatının baş aktörleri arasında kabul edilmiş ancak hiç kitap yayımlamamış bir şairdir.</a:t>
            </a:r>
            <a:endParaRPr kumimoji="0" lang="tr-TR" sz="1200" b="0" i="0" u="none" strike="noStrike" cap="none" normalizeH="0" baseline="0" dirty="0" smtClean="0">
              <a:ln>
                <a:noFill/>
              </a:ln>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Yeni kurulan Türkiye Cumhuriyeti’nde milletvekilliği ve bürokratlık gibi siyasi görevler üstlenmiştir</a:t>
            </a:r>
            <a:r>
              <a:rPr kumimoji="0" lang="tr-TR" sz="1000" b="0" i="1" u="none" strike="noStrike" cap="none" normalizeH="0" baseline="0" dirty="0" smtClean="0">
                <a:ln>
                  <a:noFill/>
                </a:ln>
                <a:effectLst/>
                <a:latin typeface="Georgia" pitchFamily="18" charset="0"/>
                <a:ea typeface="Times New Roman" pitchFamily="18" charset="0"/>
                <a:cs typeface="Arial" pitchFamily="34" charset="0"/>
              </a:rPr>
              <a:t>.</a:t>
            </a:r>
            <a:endParaRPr kumimoji="0" lang="tr-TR" sz="1000" b="0" i="1" u="none" strike="noStrike" cap="none" normalizeH="0" baseline="0" dirty="0" smtClean="0">
              <a:ln>
                <a:noFill/>
              </a:ln>
              <a:effectLst/>
              <a:latin typeface="Georgia" pitchFamily="18" charset="0"/>
              <a:ea typeface="Times New Roman" pitchFamily="18" charset="0"/>
              <a:cs typeface="Arial" pitchFamily="34" charset="0"/>
            </a:endParaRPr>
          </a:p>
        </p:txBody>
      </p:sp>
      <p:pic>
        <p:nvPicPr>
          <p:cNvPr id="1028" name="Picture 4" descr="G:\slayt\edebiyat--dil anlatım\yahya kemal beyatlı\Yahya-Kemal-Beyatlı-200x300.jpg"/>
          <p:cNvPicPr>
            <a:picLocks noChangeAspect="1" noChangeArrowheads="1"/>
          </p:cNvPicPr>
          <p:nvPr/>
        </p:nvPicPr>
        <p:blipFill>
          <a:blip r:embed="rId2" cstate="print"/>
          <a:srcRect/>
          <a:stretch>
            <a:fillRect/>
          </a:stretch>
        </p:blipFill>
        <p:spPr bwMode="auto">
          <a:xfrm>
            <a:off x="5148064" y="1124744"/>
            <a:ext cx="3384376" cy="403244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1413357"/>
            <a:ext cx="5076056" cy="473975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1" u="none" strike="noStrike" cap="none" normalizeH="0" baseline="0" dirty="0" smtClean="0">
                <a:ln>
                  <a:noFill/>
                </a:ln>
                <a:solidFill>
                  <a:srgbClr val="000000"/>
                </a:solidFill>
                <a:effectLst/>
                <a:latin typeface="Georgia" pitchFamily="18" charset="0"/>
                <a:ea typeface="Times New Roman" pitchFamily="18" charset="0"/>
                <a:cs typeface="Times New Roman" pitchFamily="18" charset="0"/>
              </a:rPr>
              <a:t>Yaşam öyküsü</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188 yılında Üsküp'te dünyaya geldi. Annesi; ünlü divan şairi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Leskofça’lı</a:t>
            </a:r>
            <a:r>
              <a:rPr kumimoji="0" lang="tr-TR" sz="1400" b="0" i="1" u="none" strike="noStrike" cap="none" normalizeH="0" dirty="0" smtClean="0">
                <a:ln>
                  <a:noFill/>
                </a:ln>
                <a:solidFill>
                  <a:srgbClr val="000000"/>
                </a:solidFill>
                <a:effectLst/>
                <a:latin typeface="Georgia" pitchFamily="18" charset="0"/>
                <a:ea typeface="Times New Roman" pitchFamily="18" charset="0"/>
                <a:cs typeface="Arial" pitchFamily="34" charset="0"/>
              </a:rPr>
              <a:t> Galip</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’in yeğeni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Naki’ye</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Hanım; babası dönemin Üsküp Belediye Başkanı İbrahim Naci Bey'dir. Asıl adı Ahmet Agâh’tır.</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İlköğrenimini Üsküp'te gördü. 1897 yılında ailesiyle Selanik'e yerleşti. Annesinin veremden ölümü onu çok etkiledi. Babasının tekrar evlenmesi üzerine ailesinin yanından ayrılıp Üsküp’e döndüyse de kısa süre sonra Selanik'e geri döndü. “Esrar” takma adı ile şiirler yazdı. Orta öğrenimine devam etmek üzere 1902 yılında İstanbul’a gönderildi. </a:t>
            </a:r>
            <a:r>
              <a:rPr lang="tr-TR" sz="1400" i="1" dirty="0" smtClean="0">
                <a:solidFill>
                  <a:srgbClr val="000000"/>
                </a:solidFill>
                <a:latin typeface="Georgia" pitchFamily="18" charset="0"/>
                <a:ea typeface="Times New Roman" pitchFamily="18" charset="0"/>
                <a:cs typeface="Arial" pitchFamily="34" charset="0"/>
              </a:rPr>
              <a:t>Galatasaray</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İdadisi veya Robert</a:t>
            </a:r>
            <a:r>
              <a:rPr kumimoji="0" lang="tr-TR" sz="1400" b="0" i="1" u="none" strike="noStrike" cap="none" normalizeH="0" dirty="0" smtClean="0">
                <a:ln>
                  <a:noFill/>
                </a:ln>
                <a:solidFill>
                  <a:srgbClr val="000000"/>
                </a:solidFill>
                <a:effectLst/>
                <a:latin typeface="Georgia" pitchFamily="18" charset="0"/>
                <a:ea typeface="Times New Roman" pitchFamily="18" charset="0"/>
                <a:cs typeface="Arial" pitchFamily="34" charset="0"/>
              </a:rPr>
              <a:t> Koleji</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de okuma imkanı bulamayınca Vefa</a:t>
            </a:r>
            <a:r>
              <a:rPr kumimoji="0" lang="tr-TR" sz="1400" b="0" i="1" u="none" strike="noStrike" cap="none" normalizeH="0" dirty="0" smtClean="0">
                <a:ln>
                  <a:noFill/>
                </a:ln>
                <a:solidFill>
                  <a:srgbClr val="000000"/>
                </a:solidFill>
                <a:effectLst/>
                <a:latin typeface="Georgia" pitchFamily="18" charset="0"/>
                <a:ea typeface="Times New Roman" pitchFamily="18" charset="0"/>
                <a:cs typeface="Arial" pitchFamily="34" charset="0"/>
              </a:rPr>
              <a:t> </a:t>
            </a:r>
            <a:r>
              <a:rPr kumimoji="0" lang="tr-TR" sz="1400" b="0" i="1" u="none" strike="noStrike" cap="none" normalizeH="0" dirty="0" err="1" smtClean="0">
                <a:ln>
                  <a:noFill/>
                </a:ln>
                <a:solidFill>
                  <a:srgbClr val="000000"/>
                </a:solidFill>
                <a:effectLst/>
                <a:latin typeface="Georgia" pitchFamily="18" charset="0"/>
                <a:ea typeface="Times New Roman" pitchFamily="18" charset="0"/>
                <a:cs typeface="Arial" pitchFamily="34" charset="0"/>
              </a:rPr>
              <a:t>lisesi</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’ne</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kaydoldu ve 1902 kışını İstanbul’daki akrabalarının yanında geçirdi. </a:t>
            </a:r>
            <a:r>
              <a:rPr lang="tr-TR" sz="1400" i="1" dirty="0" err="1" smtClean="0">
                <a:solidFill>
                  <a:srgbClr val="000000"/>
                </a:solidFill>
                <a:latin typeface="Georgia" pitchFamily="18" charset="0"/>
                <a:ea typeface="Times New Roman" pitchFamily="18" charset="0"/>
                <a:cs typeface="Arial" pitchFamily="34" charset="0"/>
              </a:rPr>
              <a:t>Servetü</a:t>
            </a:r>
            <a:r>
              <a:rPr lang="tr-TR" sz="1400" i="1" dirty="0" smtClean="0">
                <a:solidFill>
                  <a:srgbClr val="000000"/>
                </a:solidFill>
                <a:latin typeface="Georgia" pitchFamily="18" charset="0"/>
                <a:ea typeface="Times New Roman" pitchFamily="18" charset="0"/>
                <a:cs typeface="Arial" pitchFamily="34" charset="0"/>
              </a:rPr>
              <a:t> </a:t>
            </a:r>
            <a:r>
              <a:rPr lang="tr-TR" sz="1400" i="1" dirty="0" err="1" smtClean="0">
                <a:solidFill>
                  <a:srgbClr val="000000"/>
                </a:solidFill>
                <a:latin typeface="Georgia" pitchFamily="18" charset="0"/>
                <a:ea typeface="Times New Roman" pitchFamily="18" charset="0"/>
                <a:cs typeface="Arial" pitchFamily="34" charset="0"/>
              </a:rPr>
              <a:t>Fünuncu</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İrtika</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ve “Malumat” adlı dergilerde, "Agah Kemal" mahlasıyla şiirler yazmaya başladı.</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Okuduğu Fransızca romanların etkisi ve Jön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Türkler’e</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duyduğu ilginin etkisiyle 1903 yılında II.</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Abdul</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hamid</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baskısı altındaki İstanbul’dan kaçarak Paris’e gitti. İstanbul’a 1912’</a:t>
            </a:r>
            <a:r>
              <a:rPr kumimoji="0" lang="tr-TR" sz="140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d</a:t>
            </a:r>
            <a:r>
              <a:rPr kumimoji="0" lang="tr-TR" sz="1400" b="1"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e </a:t>
            </a:r>
            <a:r>
              <a:rPr kumimoji="0" lang="tr-TR" sz="140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geri döndü</a:t>
            </a:r>
            <a:r>
              <a:rPr kumimoji="0" lang="tr-TR" sz="1400" b="1"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6386" name="Picture 2" descr="G:\slayt\edebiyat--dil anlatım\yahya kemal beyatlı\ykb1.jpg"/>
          <p:cNvPicPr>
            <a:picLocks noChangeAspect="1" noChangeArrowheads="1"/>
          </p:cNvPicPr>
          <p:nvPr/>
        </p:nvPicPr>
        <p:blipFill>
          <a:blip r:embed="rId2" cstate="print"/>
          <a:srcRect/>
          <a:stretch>
            <a:fillRect/>
          </a:stretch>
        </p:blipFill>
        <p:spPr bwMode="auto">
          <a:xfrm>
            <a:off x="5652120" y="1340768"/>
            <a:ext cx="3000375" cy="457200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2133436"/>
            <a:ext cx="9144000" cy="246221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Paris yılları</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Paris yıllarında</a:t>
            </a:r>
            <a:r>
              <a:rPr lang="tr-TR" sz="1400" i="1" dirty="0" smtClean="0">
                <a:latin typeface="Georgia" pitchFamily="18" charset="0"/>
                <a:ea typeface="Times New Roman" pitchFamily="18" charset="0"/>
                <a:cs typeface="Arial" pitchFamily="34" charset="0"/>
              </a:rPr>
              <a:t>. Ahmet Rıza</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Sami</a:t>
            </a:r>
            <a:r>
              <a:rPr kumimoji="0" lang="tr-TR" sz="1400" b="0" i="1" u="none" strike="noStrike" cap="none" normalizeH="0" dirty="0" smtClean="0">
                <a:ln>
                  <a:noFill/>
                </a:ln>
                <a:effectLst/>
                <a:latin typeface="Georgia" pitchFamily="18" charset="0"/>
                <a:ea typeface="Times New Roman" pitchFamily="18" charset="0"/>
                <a:cs typeface="Arial" pitchFamily="34" charset="0"/>
              </a:rPr>
              <a:t> Paşazade Sezai</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Mustafa</a:t>
            </a:r>
            <a:r>
              <a:rPr kumimoji="0" lang="tr-TR" sz="1400" b="0" i="1" u="none" strike="noStrike" cap="none" normalizeH="0" dirty="0" smtClean="0">
                <a:ln>
                  <a:noFill/>
                </a:ln>
                <a:effectLst/>
                <a:latin typeface="Georgia" pitchFamily="18" charset="0"/>
                <a:ea typeface="Times New Roman" pitchFamily="18" charset="0"/>
                <a:cs typeface="Arial" pitchFamily="34" charset="0"/>
              </a:rPr>
              <a:t> Fazıl Paşa</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,Prens Sabahattin, Abdullah Cevdet,</a:t>
            </a:r>
            <a:r>
              <a:rPr kumimoji="0" lang="tr-TR" sz="1400" b="0" i="1" u="none" strike="noStrike" cap="none" normalizeH="0" baseline="0" dirty="0" err="1" smtClean="0">
                <a:ln>
                  <a:noFill/>
                </a:ln>
                <a:effectLst/>
                <a:latin typeface="Georgia" pitchFamily="18" charset="0"/>
                <a:ea typeface="Times New Roman" pitchFamily="18" charset="0"/>
                <a:cs typeface="Arial" pitchFamily="34" charset="0"/>
              </a:rPr>
              <a:t>Abdülhalk</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Şinasi</a:t>
            </a:r>
            <a:r>
              <a:rPr kumimoji="0" lang="tr-TR" sz="1400" b="0" i="1" u="none" strike="noStrike" cap="none" normalizeH="0" dirty="0" smtClean="0">
                <a:ln>
                  <a:noFill/>
                </a:ln>
                <a:effectLst/>
                <a:latin typeface="Georgia" pitchFamily="18" charset="0"/>
                <a:ea typeface="Times New Roman" pitchFamily="18" charset="0"/>
                <a:cs typeface="Arial" pitchFamily="34" charset="0"/>
              </a:rPr>
              <a:t> Hazar</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gibi Jön Türklerle tanıştı. Hiç dil bilmeden gittiği bu kentte hızlı bir şekilde Fransızca öğrendi. 1904 yılında </a:t>
            </a:r>
            <a:r>
              <a:rPr kumimoji="0" lang="tr-TR" sz="1400" b="0" i="1" u="none" strike="noStrike" cap="none" normalizeH="0" baseline="0" dirty="0" err="1" smtClean="0">
                <a:ln>
                  <a:noFill/>
                </a:ln>
                <a:effectLst/>
                <a:latin typeface="Georgia" pitchFamily="18" charset="0"/>
                <a:ea typeface="Times New Roman" pitchFamily="18" charset="0"/>
                <a:cs typeface="Arial" pitchFamily="34" charset="0"/>
              </a:rPr>
              <a:t>Sorbonne</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Üniversitesi’nin Siyaset Bilimi bölümüne kaydoldu. Okulda ders veren tarihçi </a:t>
            </a:r>
            <a:r>
              <a:rPr kumimoji="0" lang="tr-TR" sz="1400" b="0" i="1" u="none" strike="noStrike" cap="none" normalizeH="0" baseline="0" dirty="0" err="1" smtClean="0">
                <a:ln>
                  <a:noFill/>
                </a:ln>
                <a:effectLst/>
                <a:latin typeface="Georgia" pitchFamily="18" charset="0"/>
                <a:ea typeface="Times New Roman" pitchFamily="18" charset="0"/>
                <a:cs typeface="Arial" pitchFamily="34" charset="0"/>
              </a:rPr>
              <a:t>Albert</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a:t>
            </a:r>
            <a:r>
              <a:rPr kumimoji="0" lang="tr-TR" sz="1400" b="0" i="1" u="none" strike="noStrike" cap="none" normalizeH="0" baseline="0" dirty="0" err="1" smtClean="0">
                <a:ln>
                  <a:noFill/>
                </a:ln>
                <a:effectLst/>
                <a:latin typeface="Georgia" pitchFamily="18" charset="0"/>
                <a:ea typeface="Times New Roman" pitchFamily="18" charset="0"/>
                <a:cs typeface="Arial" pitchFamily="34" charset="0"/>
              </a:rPr>
              <a:t>Sorel’den</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etkilendi.</a:t>
            </a:r>
            <a:endParaRPr kumimoji="0" lang="tr-TR" sz="800" b="0" i="0" u="none" strike="noStrike" cap="none" normalizeH="0" baseline="0" dirty="0" smtClean="0">
              <a:ln>
                <a:noFill/>
              </a:ln>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Okul hayatı boyunca derslerinin yanı sıra tiyatro ile ilgilendi; kütüphanelerde tarih hakkında araştırmalar yaptı; Fransız şairlerin kitaplarını inceledi. Tarih alanındaki incelemeleri sonucu 1071 yılındaki Malazgirt</a:t>
            </a:r>
            <a:r>
              <a:rPr kumimoji="0" lang="tr-TR" sz="1400" b="0" i="1" u="none" strike="noStrike" cap="none" normalizeH="0" dirty="0" smtClean="0">
                <a:ln>
                  <a:noFill/>
                </a:ln>
                <a:effectLst/>
                <a:latin typeface="Georgia" pitchFamily="18" charset="0"/>
                <a:ea typeface="Times New Roman" pitchFamily="18" charset="0"/>
                <a:cs typeface="Arial" pitchFamily="34" charset="0"/>
              </a:rPr>
              <a:t> Muharebesi </a:t>
            </a:r>
            <a:r>
              <a:rPr kumimoji="0" lang="tr-TR" sz="1400" b="0" i="1" u="none" strike="noStrike" cap="none" normalizeH="0" baseline="0" dirty="0" err="1" smtClean="0">
                <a:ln>
                  <a:noFill/>
                </a:ln>
                <a:effectLst/>
                <a:latin typeface="Georgia" pitchFamily="18" charset="0"/>
                <a:ea typeface="Times New Roman" pitchFamily="18" charset="0"/>
                <a:cs typeface="Arial" pitchFamily="34" charset="0"/>
              </a:rPr>
              <a:t>nin</a:t>
            </a:r>
            <a:r>
              <a:rPr kumimoji="0" lang="tr-TR" sz="1400" b="0" i="1" u="none" strike="noStrike" cap="none" normalizeH="0" baseline="0" dirty="0" smtClean="0">
                <a:ln>
                  <a:noFill/>
                </a:ln>
                <a:effectLst/>
                <a:latin typeface="Georgia" pitchFamily="18" charset="0"/>
                <a:ea typeface="Times New Roman" pitchFamily="18" charset="0"/>
                <a:cs typeface="Arial" pitchFamily="34" charset="0"/>
              </a:rPr>
              <a:t> Türk tarihinin başlangıcı sayılması gerektiği görüşüne vardı. Araştırmaları ve sosyal etkinlikleri derslere zaman ayırmasını ve sınavlarda başarılı olmasını engelleyince bölüm değiştirerek Edebiyat Fakültesi’ne geçti ancak bu bölümden de mezun olamadı. Paris’te geçirdiği dokuz yılda tarih bakışı, şairliği, kişiliği gelişti</a:t>
            </a:r>
            <a:r>
              <a:rPr lang="tr-TR" sz="1400" i="1" baseline="30000" dirty="0">
                <a:latin typeface="Georgia" pitchFamily="18" charset="0"/>
                <a:ea typeface="Times New Roman" pitchFamily="18" charset="0"/>
                <a:cs typeface="Arial" pitchFamily="34" charset="0"/>
              </a:rPr>
              <a:t>.</a:t>
            </a:r>
            <a:endParaRPr kumimoji="0" lang="tr-TR" sz="1800" b="0" i="0" u="none" strike="noStrike" cap="none" normalizeH="0" baseline="0" dirty="0" smtClean="0">
              <a:ln>
                <a:noFill/>
              </a:ln>
              <a:effectLst/>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79512" y="1844824"/>
            <a:ext cx="8712968" cy="267765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İstanbul’a dönüşü</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1913 yılında İstanbul'a döndü. </a:t>
            </a:r>
            <a:r>
              <a:rPr kumimoji="0" lang="tr-TR" sz="1400" b="0" i="0"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Darüşşafaka</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a:t>
            </a:r>
            <a:r>
              <a:rPr kumimoji="0" lang="tr-TR" sz="1400" b="0" i="0"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İdadisin’de</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tarih ve edebiyat öğretmenliği yaptı; bir süre </a:t>
            </a:r>
            <a:r>
              <a:rPr kumimoji="0" lang="tr-TR" sz="1400" b="0" i="0"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Medresetü'l</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a:t>
            </a:r>
            <a:r>
              <a:rPr kumimoji="0" lang="tr-TR" sz="1400" b="0" i="0"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Vaizin'de</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uygarlık tarihi dersi verdi. Bu yıllarda Üsküp ve Rumeli’nin Osmanlı Devleti’nin elinden çıkması onu derinden üzdü.</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Ziya</a:t>
            </a:r>
            <a:r>
              <a:rPr kumimoji="0" lang="tr-TR" sz="1400" b="0" i="0" u="none" strike="noStrike" cap="none" normalizeH="0" dirty="0" smtClean="0">
                <a:ln>
                  <a:noFill/>
                </a:ln>
                <a:solidFill>
                  <a:srgbClr val="000000"/>
                </a:solidFill>
                <a:effectLst/>
                <a:latin typeface="Georgia" pitchFamily="18" charset="0"/>
                <a:ea typeface="Times New Roman" pitchFamily="18" charset="0"/>
                <a:cs typeface="Arial" pitchFamily="34" charset="0"/>
              </a:rPr>
              <a:t> Gökalp</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a:t>
            </a:r>
            <a:r>
              <a:rPr lang="tr-TR" sz="1400" dirty="0" smtClean="0">
                <a:solidFill>
                  <a:srgbClr val="000000"/>
                </a:solidFill>
                <a:latin typeface="Georgia" pitchFamily="18" charset="0"/>
                <a:ea typeface="Times New Roman" pitchFamily="18" charset="0"/>
                <a:cs typeface="Arial" pitchFamily="34" charset="0"/>
              </a:rPr>
              <a:t>Tevfik Fikret</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Yakup</a:t>
            </a:r>
            <a:r>
              <a:rPr kumimoji="0" lang="tr-TR" sz="1400" b="0" i="0" u="none" strike="noStrike" cap="none" normalizeH="0" dirty="0" smtClean="0">
                <a:ln>
                  <a:noFill/>
                </a:ln>
                <a:solidFill>
                  <a:srgbClr val="000000"/>
                </a:solidFill>
                <a:effectLst/>
                <a:latin typeface="Georgia" pitchFamily="18" charset="0"/>
                <a:ea typeface="Times New Roman" pitchFamily="18" charset="0"/>
                <a:cs typeface="Arial" pitchFamily="34" charset="0"/>
              </a:rPr>
              <a:t> Kadri</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gibi şahsiyetlerle tanıştı. 1916’da Ziya Gökalp’ in tavsiyesi ile  Darülfünun’a Medeniyet Tarihi müderrisi olarak girdi. Sonraki yıllarda Garp Edebiyatı Tarihi, Türk Edebiyatı Tarihi derslerini de okuttu.Hayatının sonuna kadar çok yakın dostu olarak kalan Ahmet</a:t>
            </a:r>
            <a:r>
              <a:rPr kumimoji="0" lang="tr-TR" sz="1400" b="0" i="0" u="none" strike="noStrike" cap="none" normalizeH="0" dirty="0" smtClean="0">
                <a:ln>
                  <a:noFill/>
                </a:ln>
                <a:solidFill>
                  <a:srgbClr val="000000"/>
                </a:solidFill>
                <a:effectLst/>
                <a:latin typeface="Georgia" pitchFamily="18" charset="0"/>
                <a:ea typeface="Times New Roman" pitchFamily="18" charset="0"/>
                <a:cs typeface="Arial" pitchFamily="34" charset="0"/>
              </a:rPr>
              <a:t> Hamdi Tanpınar</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onun Darülfünun’da öğrencisi oldu.</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Bir yandan da yazın faaliyetlerini sürdüren Yahya Kemal; Türk dili, Türk tarihi konularında gazete ve dergilerde yazılar yazdı. </a:t>
            </a:r>
            <a:r>
              <a:rPr kumimoji="0" lang="tr-TR" sz="1400" b="0" i="0"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Peyam</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gazetesinde, "</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Süleyman Nadi</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mahlasıyla, "</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Çamlar Altında Muhasebe</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başlığı altında yazılar kaleme aldı. 1910’dan beri yazmakta olduğu şiirlerini ilk defa 1918 yılında “</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Yeni Mecmua</a:t>
            </a:r>
            <a:r>
              <a:rPr kumimoji="0" lang="tr-TR" sz="14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adlı dergide yayımladı; Türk edebiyatının baş aktörleri arasına girdi.</a:t>
            </a:r>
            <a:endParaRPr kumimoji="0" lang="tr-TR" sz="1800" b="0" i="0" u="none" strike="noStrike" cap="none" normalizeH="0" baseline="0" dirty="0" smtClean="0">
              <a:ln>
                <a:noFill/>
              </a:ln>
              <a:solidFill>
                <a:schemeClr val="tx1"/>
              </a:solidFill>
              <a:effectLst/>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79512" y="2363417"/>
            <a:ext cx="5544616" cy="230832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Mustafa Kemal ile tanışma</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Yahya Kemal, Kurtuluş Savaşı’nın Türklerin zaferi ile sonuçlanmasının ardından İzmir’den Bursa’ya gelen Mustafa Kemal’i tebrik için Darülfünun tarafından gönderilen heyette yer almıştı. Bursa’dan Ankara’ya giderken Mustafa Kemal’e eşlik etti; ondan Ankara’ya gelmesi için davet aldı.</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19 Eylül 1922’de Darülfünun Edebiyat Medresesi’nin müderrisler toplantısında Mustafa Kemal’e fahri doktorluk unvanı verilmesini teklif eden Yahya Kemal’in bu teklifi oybirliği ile kabul edildi.</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9458" name="Picture 2" descr="G:\slayt\edebiyat--dil anlatım\yahya kemal beyatlı\0-341.jpg"/>
          <p:cNvPicPr>
            <a:picLocks noChangeAspect="1" noChangeArrowheads="1"/>
          </p:cNvPicPr>
          <p:nvPr/>
        </p:nvPicPr>
        <p:blipFill>
          <a:blip r:embed="rId2" cstate="print"/>
          <a:srcRect/>
          <a:stretch>
            <a:fillRect/>
          </a:stretch>
        </p:blipFill>
        <p:spPr bwMode="auto">
          <a:xfrm>
            <a:off x="5580112" y="2204864"/>
            <a:ext cx="3342132" cy="234086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95536" y="2132856"/>
            <a:ext cx="8424936" cy="172354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1" u="none" strike="noStrike" cap="none" normalizeH="0" baseline="0" dirty="0" smtClean="0">
                <a:ln>
                  <a:noFill/>
                </a:ln>
                <a:solidFill>
                  <a:srgbClr val="000000"/>
                </a:solidFill>
                <a:effectLst/>
                <a:latin typeface="Georgia" pitchFamily="18" charset="0"/>
                <a:ea typeface="Times New Roman" pitchFamily="18" charset="0"/>
                <a:cs typeface="Times New Roman" pitchFamily="18" charset="0"/>
              </a:rPr>
              <a:t>Edebi anlayışı</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Divan Şiiriyle batı şiirini ustalıkla kaynaştıran bir isimdir. Saf şiir anlayışına bağlı kalmıştır. Aruzu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Türkçe'ye</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ustalıkla uygulamıştır. Hece ölçüsüyle yazdığı tek şiiri Ok'tur. "Beyaz Lisan" anlayışını (Yapmacıksız olmasına özen gösterilmiş, doğal ve samimi anlamlar içeren kelimelerle şiir yazılması) savunmuştur.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Paranasizmin</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Türk edebiyatındaki temsilcisidir. Hiç kitap yayınlamamış; "esersiz şair" olarak nitelendirilmiştir.</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51520" y="2420888"/>
            <a:ext cx="5688632" cy="236988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1" u="none" strike="noStrike" cap="none" normalizeH="0" baseline="0" dirty="0" smtClean="0">
                <a:ln>
                  <a:noFill/>
                </a:ln>
                <a:solidFill>
                  <a:srgbClr val="000000"/>
                </a:solidFill>
                <a:effectLst/>
                <a:latin typeface="Georgia" pitchFamily="18" charset="0"/>
                <a:ea typeface="Times New Roman" pitchFamily="18" charset="0"/>
                <a:cs typeface="Times New Roman" pitchFamily="18" charset="0"/>
              </a:rPr>
              <a:t>Ölümünden sonra</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Yahya Kemal'in sağlığında hiçbir kitabı yayımlanmamıştır, onun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vefâtından</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sonra açılan 'Yahya Kemal Enstitüsü; şairin, edebiyat tarihçisi Nihat</a:t>
            </a:r>
            <a:r>
              <a:rPr lang="tr-TR" sz="1400" i="1" dirty="0">
                <a:solidFill>
                  <a:srgbClr val="000000"/>
                </a:solidFill>
                <a:latin typeface="Georgia" pitchFamily="18" charset="0"/>
                <a:ea typeface="Times New Roman" pitchFamily="18" charset="0"/>
                <a:cs typeface="Arial" pitchFamily="34" charset="0"/>
              </a:rPr>
              <a:t> </a:t>
            </a:r>
            <a:r>
              <a:rPr lang="tr-TR" sz="1400" i="1" dirty="0" smtClean="0">
                <a:solidFill>
                  <a:srgbClr val="000000"/>
                </a:solidFill>
                <a:latin typeface="Georgia" pitchFamily="18" charset="0"/>
                <a:ea typeface="Times New Roman" pitchFamily="18" charset="0"/>
                <a:cs typeface="Arial" pitchFamily="34" charset="0"/>
              </a:rPr>
              <a:t>Sami Banarlı</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tarafından derlenen eserlerini yayınlamıştır.</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1961 yılında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Divanyolu</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a:t>
            </a:r>
            <a:r>
              <a:rPr kumimoji="0" lang="tr-TR" sz="1400" b="0" i="1" u="none" strike="noStrike" cap="none" normalizeH="0" baseline="0" dirty="0" err="1" smtClean="0">
                <a:ln>
                  <a:noFill/>
                </a:ln>
                <a:solidFill>
                  <a:srgbClr val="000000"/>
                </a:solidFill>
                <a:effectLst/>
                <a:latin typeface="Georgia" pitchFamily="18" charset="0"/>
                <a:ea typeface="Times New Roman" pitchFamily="18" charset="0"/>
                <a:cs typeface="Arial" pitchFamily="34" charset="0"/>
              </a:rPr>
              <a:t>Çarşıkapı’da</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yer alan Merzifonlu</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hlinkClick r:id="rId2" tooltip="Merzifonlu Kara Mustafa Paşa"/>
              </a:rPr>
              <a:t> </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Kara</a:t>
            </a:r>
            <a:r>
              <a:rPr kumimoji="0" lang="tr-TR" sz="1400" b="0" i="1" u="none" strike="noStrike" cap="none" normalizeH="0" dirty="0" smtClean="0">
                <a:ln>
                  <a:noFill/>
                </a:ln>
                <a:solidFill>
                  <a:srgbClr val="000000"/>
                </a:solidFill>
                <a:effectLst/>
                <a:latin typeface="Georgia" pitchFamily="18" charset="0"/>
                <a:ea typeface="Times New Roman" pitchFamily="18" charset="0"/>
                <a:cs typeface="Arial" pitchFamily="34" charset="0"/>
              </a:rPr>
              <a:t> Mustafa Paşa</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Medresesi'nde Yahya Kemal Müzesi açıldı.</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1968 yılında Hüseyin</a:t>
            </a:r>
            <a:r>
              <a:rPr kumimoji="0" lang="tr-TR" sz="1400" b="0" i="1" u="none" strike="noStrike" cap="none" normalizeH="0" dirty="0" smtClean="0">
                <a:ln>
                  <a:noFill/>
                </a:ln>
                <a:solidFill>
                  <a:srgbClr val="000000"/>
                </a:solidFill>
                <a:effectLst/>
                <a:latin typeface="Georgia" pitchFamily="18" charset="0"/>
                <a:ea typeface="Times New Roman" pitchFamily="18" charset="0"/>
                <a:cs typeface="Arial" pitchFamily="34" charset="0"/>
              </a:rPr>
              <a:t> </a:t>
            </a:r>
            <a:r>
              <a:rPr kumimoji="0" lang="tr-TR" sz="1400" b="0" i="1" u="none" strike="noStrike" cap="none" normalizeH="0" dirty="0" err="1" smtClean="0">
                <a:ln>
                  <a:noFill/>
                </a:ln>
                <a:solidFill>
                  <a:srgbClr val="000000"/>
                </a:solidFill>
                <a:effectLst/>
                <a:latin typeface="Georgia" pitchFamily="18" charset="0"/>
                <a:ea typeface="Times New Roman" pitchFamily="18" charset="0"/>
                <a:cs typeface="Arial" pitchFamily="34" charset="0"/>
              </a:rPr>
              <a:t>Gazer</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 tarafından yapılan bir heykeli İstanbul’daki Maçka</a:t>
            </a:r>
            <a:r>
              <a:rPr kumimoji="0" lang="tr-TR" sz="1400" b="0" i="1" u="none" strike="noStrike" cap="none" normalizeH="0" dirty="0" smtClean="0">
                <a:ln>
                  <a:noFill/>
                </a:ln>
                <a:solidFill>
                  <a:srgbClr val="000000"/>
                </a:solidFill>
                <a:effectLst/>
                <a:latin typeface="Georgia" pitchFamily="18" charset="0"/>
                <a:ea typeface="Times New Roman" pitchFamily="18" charset="0"/>
                <a:cs typeface="Arial" pitchFamily="34" charset="0"/>
              </a:rPr>
              <a:t> Parkı</a:t>
            </a:r>
            <a:r>
              <a:rPr kumimoji="0" lang="tr-TR" sz="1400" b="0" i="1"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’na yerleştirildi.</a:t>
            </a:r>
            <a:endParaRPr kumimoji="0" lang="tr-TR" sz="8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G:\slayt\edebiyat--dil anlatım\yahya kemal beyatlı\Yahya-Kemal-Beyatlı-200x300.jpg"/>
          <p:cNvPicPr>
            <a:picLocks noChangeAspect="1" noChangeArrowheads="1"/>
          </p:cNvPicPr>
          <p:nvPr/>
        </p:nvPicPr>
        <p:blipFill>
          <a:blip r:embed="rId3" cstate="print"/>
          <a:srcRect/>
          <a:stretch>
            <a:fillRect/>
          </a:stretch>
        </p:blipFill>
        <p:spPr bwMode="auto">
          <a:xfrm>
            <a:off x="6228184" y="1772816"/>
            <a:ext cx="2592288" cy="3744416"/>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TotalTime>
  <Words>110</Words>
  <Application>Microsoft Office PowerPoint</Application>
  <PresentationFormat>Ekran Gösterisi (4:3)</PresentationFormat>
  <Paragraphs>25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Yahya Kemal Beyatlı</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Yahya Kemal Beyatlı</dc:title>
  <dc:creator>casper</dc:creator>
  <cp:lastModifiedBy>casper</cp:lastModifiedBy>
  <cp:revision>6</cp:revision>
  <dcterms:created xsi:type="dcterms:W3CDTF">2015-12-13T18:25:54Z</dcterms:created>
  <dcterms:modified xsi:type="dcterms:W3CDTF">2015-12-13T19:24:18Z</dcterms:modified>
</cp:coreProperties>
</file>