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2" r:id="rId4"/>
    <p:sldId id="283" r:id="rId5"/>
    <p:sldId id="259" r:id="rId6"/>
    <p:sldId id="260" r:id="rId7"/>
    <p:sldId id="28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5"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09576562-746D-4F7B-B78A-925AF81E91CF}" type="datetimeFigureOut">
              <a:rPr lang="tr-TR" smtClean="0"/>
              <a:pPr/>
              <a:t>07.12.2015</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A01BFC5B-998C-49A7-AEE3-82C242D93DA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576562-746D-4F7B-B78A-925AF81E91CF}"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01BFC5B-998C-49A7-AEE3-82C242D93DA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576562-746D-4F7B-B78A-925AF81E91CF}" type="datetimeFigureOut">
              <a:rPr lang="tr-TR" smtClean="0"/>
              <a:pPr/>
              <a:t>07.12.2015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01BFC5B-998C-49A7-AEE3-82C242D93DA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09576562-746D-4F7B-B78A-925AF81E91CF}" type="datetimeFigureOut">
              <a:rPr lang="tr-TR" smtClean="0"/>
              <a:pPr/>
              <a:t>07.12.2015</a:t>
            </a:fld>
            <a:endParaRPr lang="tr-TR"/>
          </a:p>
        </p:txBody>
      </p:sp>
      <p:sp>
        <p:nvSpPr>
          <p:cNvPr id="9" name="8 Slayt Numarası Yer Tutucusu"/>
          <p:cNvSpPr>
            <a:spLocks noGrp="1"/>
          </p:cNvSpPr>
          <p:nvPr>
            <p:ph type="sldNum" sz="quarter" idx="15"/>
          </p:nvPr>
        </p:nvSpPr>
        <p:spPr/>
        <p:txBody>
          <a:bodyPr rtlCol="0"/>
          <a:lstStyle/>
          <a:p>
            <a:fld id="{A01BFC5B-998C-49A7-AEE3-82C242D93DA5}"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09576562-746D-4F7B-B78A-925AF81E91CF}" type="datetimeFigureOut">
              <a:rPr lang="tr-TR" smtClean="0"/>
              <a:pPr/>
              <a:t>07.12.2015</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A01BFC5B-998C-49A7-AEE3-82C242D93DA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09576562-746D-4F7B-B78A-925AF81E91CF}" type="datetimeFigureOut">
              <a:rPr lang="tr-TR" smtClean="0"/>
              <a:pPr/>
              <a:t>07.12.2015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01BFC5B-998C-49A7-AEE3-82C242D93DA5}"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09576562-746D-4F7B-B78A-925AF81E91CF}" type="datetimeFigureOut">
              <a:rPr lang="tr-TR" smtClean="0"/>
              <a:pPr/>
              <a:t>07.12.2015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01BFC5B-998C-49A7-AEE3-82C242D93DA5}"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09576562-746D-4F7B-B78A-925AF81E91CF}" type="datetimeFigureOut">
              <a:rPr lang="tr-TR" smtClean="0"/>
              <a:pPr/>
              <a:t>07.12.2015</a:t>
            </a:fld>
            <a:endParaRPr lang="tr-TR"/>
          </a:p>
        </p:txBody>
      </p:sp>
      <p:sp>
        <p:nvSpPr>
          <p:cNvPr id="7" name="6 Slayt Numarası Yer Tutucusu"/>
          <p:cNvSpPr>
            <a:spLocks noGrp="1"/>
          </p:cNvSpPr>
          <p:nvPr>
            <p:ph type="sldNum" sz="quarter" idx="11"/>
          </p:nvPr>
        </p:nvSpPr>
        <p:spPr/>
        <p:txBody>
          <a:bodyPr rtlCol="0"/>
          <a:lstStyle/>
          <a:p>
            <a:fld id="{A01BFC5B-998C-49A7-AEE3-82C242D93DA5}"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9576562-746D-4F7B-B78A-925AF81E91CF}" type="datetimeFigureOut">
              <a:rPr lang="tr-TR" smtClean="0"/>
              <a:pPr/>
              <a:t>07.12.2015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01BFC5B-998C-49A7-AEE3-82C242D93DA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09576562-746D-4F7B-B78A-925AF81E91CF}" type="datetimeFigureOut">
              <a:rPr lang="tr-TR" smtClean="0"/>
              <a:pPr/>
              <a:t>07.12.2015</a:t>
            </a:fld>
            <a:endParaRPr lang="tr-TR"/>
          </a:p>
        </p:txBody>
      </p:sp>
      <p:sp>
        <p:nvSpPr>
          <p:cNvPr id="22" name="21 Slayt Numarası Yer Tutucusu"/>
          <p:cNvSpPr>
            <a:spLocks noGrp="1"/>
          </p:cNvSpPr>
          <p:nvPr>
            <p:ph type="sldNum" sz="quarter" idx="15"/>
          </p:nvPr>
        </p:nvSpPr>
        <p:spPr/>
        <p:txBody>
          <a:bodyPr rtlCol="0"/>
          <a:lstStyle/>
          <a:p>
            <a:fld id="{A01BFC5B-998C-49A7-AEE3-82C242D93DA5}"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09576562-746D-4F7B-B78A-925AF81E91CF}" type="datetimeFigureOut">
              <a:rPr lang="tr-TR" smtClean="0"/>
              <a:pPr/>
              <a:t>07.12.2015</a:t>
            </a:fld>
            <a:endParaRPr lang="tr-TR"/>
          </a:p>
        </p:txBody>
      </p:sp>
      <p:sp>
        <p:nvSpPr>
          <p:cNvPr id="18" name="17 Slayt Numarası Yer Tutucusu"/>
          <p:cNvSpPr>
            <a:spLocks noGrp="1"/>
          </p:cNvSpPr>
          <p:nvPr>
            <p:ph type="sldNum" sz="quarter" idx="11"/>
          </p:nvPr>
        </p:nvSpPr>
        <p:spPr/>
        <p:txBody>
          <a:bodyPr rtlCol="0"/>
          <a:lstStyle/>
          <a:p>
            <a:fld id="{A01BFC5B-998C-49A7-AEE3-82C242D93DA5}"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576562-746D-4F7B-B78A-925AF81E91CF}" type="datetimeFigureOut">
              <a:rPr lang="tr-TR" smtClean="0"/>
              <a:pPr/>
              <a:t>07.12.2015</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01BFC5B-998C-49A7-AEE3-82C242D93DA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urkceciler.com/aruz_vezni.html" TargetMode="External"/><Relationship Id="rId2" Type="http://schemas.openxmlformats.org/officeDocument/2006/relationships/hyperlink" Target="http://www.turkceciler.com/yusuf_has_hacip.html" TargetMode="External"/><Relationship Id="rId1" Type="http://schemas.openxmlformats.org/officeDocument/2006/relationships/slideLayout" Target="../slideLayouts/slideLayout2.xml"/><Relationship Id="rId4" Type="http://schemas.openxmlformats.org/officeDocument/2006/relationships/hyperlink" Target="http://www.turkceciler.com/mesnevi.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urkceciler.com/kasgarli_mahmu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urkceciler.com/ahmet_yesevi.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urkceciler.com/hece_olcusu.html" TargetMode="External"/><Relationship Id="rId2" Type="http://schemas.openxmlformats.org/officeDocument/2006/relationships/hyperlink" Target="http://www.turkceciler.com/gecis_donemi_turk_edebiyat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debiyatdersi.com/" TargetMode="External"/><Relationship Id="rId2" Type="http://schemas.openxmlformats.org/officeDocument/2006/relationships/hyperlink" Target="http://www.edebiyathocam.com/" TargetMode="External"/><Relationship Id="rId1" Type="http://schemas.openxmlformats.org/officeDocument/2006/relationships/slideLayout" Target="../slideLayouts/slideLayout2.xml"/><Relationship Id="rId4" Type="http://schemas.openxmlformats.org/officeDocument/2006/relationships/hyperlink" Target="http://www.geli&#351;ent&#252;rkedebiyat&#305;.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debiyatogretmeni.org/atabetul-hakayik/" TargetMode="External"/><Relationship Id="rId2" Type="http://schemas.openxmlformats.org/officeDocument/2006/relationships/hyperlink" Target="http://www.edebiyatogretmeni.org/kutadgu-bilig/" TargetMode="External"/><Relationship Id="rId1" Type="http://schemas.openxmlformats.org/officeDocument/2006/relationships/slideLayout" Target="../slideLayouts/slideLayout2.xml"/><Relationship Id="rId5" Type="http://schemas.openxmlformats.org/officeDocument/2006/relationships/hyperlink" Target="http://www.edebiyatogretmeni.org/divanu-lugatit-turk/" TargetMode="External"/><Relationship Id="rId4" Type="http://schemas.openxmlformats.org/officeDocument/2006/relationships/hyperlink" Target="http://www.edebiyatogretmeni.org/divan-i-hikm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00034" y="357166"/>
            <a:ext cx="7956024"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ÖMER NASUHİ BİLMEN</a:t>
            </a:r>
          </a:p>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A.İ.H.L</a:t>
            </a:r>
            <a:endParaRPr lang="tr-T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Dikdörtgen"/>
          <p:cNvSpPr/>
          <p:nvPr/>
        </p:nvSpPr>
        <p:spPr>
          <a:xfrm>
            <a:off x="928662" y="2571744"/>
            <a:ext cx="36086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SENANUR</a:t>
            </a:r>
          </a:p>
        </p:txBody>
      </p:sp>
      <p:sp>
        <p:nvSpPr>
          <p:cNvPr id="7" name="6 Dikdörtgen"/>
          <p:cNvSpPr/>
          <p:nvPr/>
        </p:nvSpPr>
        <p:spPr>
          <a:xfrm>
            <a:off x="4714876" y="2571744"/>
            <a:ext cx="301864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BEKTAŞ</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Dikdörtgen"/>
          <p:cNvSpPr/>
          <p:nvPr/>
        </p:nvSpPr>
        <p:spPr>
          <a:xfrm>
            <a:off x="2428860" y="3714752"/>
            <a:ext cx="3762568" cy="923330"/>
          </a:xfrm>
          <a:prstGeom prst="rect">
            <a:avLst/>
          </a:prstGeom>
          <a:noFill/>
        </p:spPr>
        <p:txBody>
          <a:bodyPr wrap="none" lIns="91440" tIns="45720" rIns="91440" bIns="45720">
            <a:spAutoFit/>
          </a:bodyPr>
          <a:lstStyle/>
          <a:p>
            <a:pPr algn="ctr"/>
            <a:r>
              <a:rPr lang="tr-T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10/E  -  420</a:t>
            </a:r>
            <a:endPar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9 Dikdörtgen"/>
          <p:cNvSpPr/>
          <p:nvPr/>
        </p:nvSpPr>
        <p:spPr>
          <a:xfrm>
            <a:off x="1500166" y="5072074"/>
            <a:ext cx="522450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cap="none" spc="0" dirty="0" smtClean="0">
                <a:ln/>
                <a:solidFill>
                  <a:schemeClr val="accent3"/>
                </a:solidFill>
                <a:effectLst/>
              </a:rPr>
              <a:t>ARSLAN KÖSE</a:t>
            </a:r>
            <a:endParaRPr lang="tr-TR" sz="5400" b="1" cap="none" spc="0" dirty="0">
              <a:ln/>
              <a:solidFill>
                <a:schemeClr val="accent3"/>
              </a:solidFill>
              <a:effectLst/>
            </a:endParaRP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857232"/>
            <a:ext cx="7467600" cy="5616720"/>
          </a:xfrm>
        </p:spPr>
        <p:txBody>
          <a:bodyPr>
            <a:normAutofit fontScale="92500" lnSpcReduction="10000"/>
          </a:bodyPr>
          <a:lstStyle/>
          <a:p>
            <a:r>
              <a:rPr lang="tr-TR" dirty="0" smtClean="0"/>
              <a:t>Talas savaşından sonra Türkler kabileler halinde Müslüman olmaya başlamıştır. </a:t>
            </a:r>
            <a:r>
              <a:rPr lang="tr-TR" dirty="0" err="1" smtClean="0"/>
              <a:t>Karahan</a:t>
            </a:r>
            <a:r>
              <a:rPr lang="tr-TR" dirty="0" smtClean="0"/>
              <a:t> Devletinin hükümdarı </a:t>
            </a:r>
            <a:r>
              <a:rPr lang="tr-TR" dirty="0" err="1" smtClean="0"/>
              <a:t>Satuk</a:t>
            </a:r>
            <a:r>
              <a:rPr lang="tr-TR" dirty="0" smtClean="0"/>
              <a:t> Buğra Han zamanında İslamiyet resmi din olarak kabul edilmiştir.(942) B u tarihten sonra İslam'a dair eserler verilmeye başlanmıştır. Bu geçiş dönemine ait en önemli eserler şunlardır:</a:t>
            </a:r>
          </a:p>
          <a:p>
            <a:pPr>
              <a:buNone/>
            </a:pPr>
            <a:r>
              <a:rPr lang="tr-TR" b="1" dirty="0" smtClean="0"/>
              <a:t>  </a:t>
            </a:r>
            <a:r>
              <a:rPr lang="tr-TR" sz="3200" b="1" dirty="0" smtClean="0">
                <a:solidFill>
                  <a:srgbClr val="FF0000"/>
                </a:solidFill>
              </a:rPr>
              <a:t>1)</a:t>
            </a:r>
            <a:r>
              <a:rPr lang="tr-TR" sz="4000" b="1" dirty="0" smtClean="0">
                <a:solidFill>
                  <a:srgbClr val="FF0000"/>
                </a:solidFill>
              </a:rPr>
              <a:t> </a:t>
            </a:r>
            <a:r>
              <a:rPr lang="tr-TR" b="1" dirty="0" err="1" smtClean="0"/>
              <a:t>Kutatgu</a:t>
            </a:r>
            <a:r>
              <a:rPr lang="tr-TR" b="1" dirty="0" smtClean="0"/>
              <a:t> </a:t>
            </a:r>
            <a:r>
              <a:rPr lang="tr-TR" b="1" dirty="0" err="1" smtClean="0"/>
              <a:t>Bilig</a:t>
            </a:r>
            <a:r>
              <a:rPr lang="tr-TR" b="1" dirty="0" smtClean="0"/>
              <a:t> </a:t>
            </a:r>
            <a:r>
              <a:rPr lang="tr-TR" sz="3200" b="1" dirty="0" smtClean="0">
                <a:solidFill>
                  <a:srgbClr val="FF0000"/>
                </a:solidFill>
              </a:rPr>
              <a:t>(</a:t>
            </a:r>
            <a:r>
              <a:rPr lang="tr-TR" sz="2200" b="1" dirty="0" smtClean="0">
                <a:solidFill>
                  <a:schemeClr val="accent2">
                    <a:lumMod val="50000"/>
                  </a:schemeClr>
                </a:solidFill>
              </a:rPr>
              <a:t>Mutluluk Veren Bilgi</a:t>
            </a:r>
            <a:r>
              <a:rPr lang="tr-TR" sz="3200" b="1" dirty="0" smtClean="0">
                <a:solidFill>
                  <a:srgbClr val="FF0000"/>
                </a:solidFill>
              </a:rPr>
              <a:t>) </a:t>
            </a:r>
            <a:r>
              <a:rPr lang="tr-TR" b="1" dirty="0" smtClean="0">
                <a:solidFill>
                  <a:srgbClr val="FF0000"/>
                </a:solidFill>
              </a:rPr>
              <a:t>(</a:t>
            </a:r>
            <a:r>
              <a:rPr lang="tr-TR" sz="2200" b="1" dirty="0" smtClean="0">
                <a:solidFill>
                  <a:schemeClr val="accent5">
                    <a:lumMod val="50000"/>
                  </a:schemeClr>
                </a:solidFill>
              </a:rPr>
              <a:t>1069-1070</a:t>
            </a:r>
            <a:r>
              <a:rPr lang="tr-TR" sz="2200" b="1" dirty="0" smtClean="0">
                <a:solidFill>
                  <a:srgbClr val="FF0000"/>
                </a:solidFill>
              </a:rPr>
              <a:t>)</a:t>
            </a:r>
          </a:p>
          <a:p>
            <a:pPr>
              <a:buNone/>
            </a:pPr>
            <a:r>
              <a:rPr lang="tr-TR" sz="3200" b="1" dirty="0" smtClean="0">
                <a:solidFill>
                  <a:srgbClr val="FF0000"/>
                </a:solidFill>
              </a:rPr>
              <a:t> 2)</a:t>
            </a:r>
            <a:r>
              <a:rPr lang="tr-TR" b="1" dirty="0" smtClean="0"/>
              <a:t> Divan-ı Lügat' it Türk </a:t>
            </a:r>
            <a:r>
              <a:rPr lang="tr-TR" b="1" dirty="0" smtClean="0">
                <a:solidFill>
                  <a:srgbClr val="FF0000"/>
                </a:solidFill>
              </a:rPr>
              <a:t>(</a:t>
            </a:r>
            <a:r>
              <a:rPr lang="tr-TR" sz="2200" b="1" dirty="0" smtClean="0">
                <a:solidFill>
                  <a:schemeClr val="accent5">
                    <a:lumMod val="50000"/>
                  </a:schemeClr>
                </a:solidFill>
              </a:rPr>
              <a:t>Türk Dilinin Sözlüğü</a:t>
            </a:r>
            <a:r>
              <a:rPr lang="tr-TR" b="1" dirty="0" smtClean="0">
                <a:solidFill>
                  <a:srgbClr val="FF0000"/>
                </a:solidFill>
              </a:rPr>
              <a:t>)</a:t>
            </a:r>
            <a:r>
              <a:rPr lang="tr-TR" b="1" dirty="0" smtClean="0"/>
              <a:t> </a:t>
            </a:r>
          </a:p>
          <a:p>
            <a:pPr>
              <a:buNone/>
            </a:pPr>
            <a:r>
              <a:rPr lang="tr-TR" b="1" dirty="0" smtClean="0"/>
              <a:t>  </a:t>
            </a:r>
            <a:r>
              <a:rPr lang="tr-TR" b="1" dirty="0" smtClean="0">
                <a:solidFill>
                  <a:srgbClr val="FF0000"/>
                </a:solidFill>
              </a:rPr>
              <a:t>(</a:t>
            </a:r>
            <a:r>
              <a:rPr lang="tr-TR" sz="2200" b="1" dirty="0" smtClean="0">
                <a:solidFill>
                  <a:schemeClr val="accent2">
                    <a:lumMod val="50000"/>
                  </a:schemeClr>
                </a:solidFill>
              </a:rPr>
              <a:t>1072-1074</a:t>
            </a:r>
            <a:r>
              <a:rPr lang="tr-TR" b="1" dirty="0" smtClean="0">
                <a:solidFill>
                  <a:srgbClr val="FF0000"/>
                </a:solidFill>
              </a:rPr>
              <a:t>)</a:t>
            </a:r>
            <a:endParaRPr lang="tr-TR" b="1" dirty="0" smtClean="0">
              <a:solidFill>
                <a:schemeClr val="accent5">
                  <a:lumMod val="50000"/>
                </a:schemeClr>
              </a:solidFill>
            </a:endParaRPr>
          </a:p>
          <a:p>
            <a:pPr>
              <a:buNone/>
            </a:pPr>
            <a:r>
              <a:rPr lang="tr-TR" b="1" dirty="0" smtClean="0"/>
              <a:t> </a:t>
            </a:r>
            <a:r>
              <a:rPr lang="tr-TR" sz="3200" b="1" dirty="0" smtClean="0">
                <a:solidFill>
                  <a:srgbClr val="FF0000"/>
                </a:solidFill>
              </a:rPr>
              <a:t>3) </a:t>
            </a:r>
            <a:r>
              <a:rPr lang="tr-TR" b="1" dirty="0" smtClean="0"/>
              <a:t>Divan-ı Hikmet </a:t>
            </a:r>
          </a:p>
          <a:p>
            <a:pPr>
              <a:buNone/>
            </a:pPr>
            <a:r>
              <a:rPr lang="tr-TR" b="1" dirty="0" smtClean="0"/>
              <a:t> </a:t>
            </a:r>
            <a:r>
              <a:rPr lang="tr-TR" sz="3200" b="1" dirty="0" smtClean="0">
                <a:solidFill>
                  <a:srgbClr val="FF0000"/>
                </a:solidFill>
              </a:rPr>
              <a:t>4)</a:t>
            </a:r>
            <a:r>
              <a:rPr lang="tr-TR" b="1" dirty="0" err="1" smtClean="0"/>
              <a:t>Atabet'ül</a:t>
            </a:r>
            <a:r>
              <a:rPr lang="tr-TR" b="1" dirty="0" smtClean="0"/>
              <a:t> </a:t>
            </a:r>
            <a:r>
              <a:rPr lang="tr-TR" b="1" dirty="0" err="1" smtClean="0"/>
              <a:t>Hakayık</a:t>
            </a:r>
            <a:r>
              <a:rPr lang="tr-TR" b="1" dirty="0" smtClean="0"/>
              <a:t> </a:t>
            </a:r>
            <a:r>
              <a:rPr lang="tr-TR" b="1" dirty="0" smtClean="0">
                <a:solidFill>
                  <a:srgbClr val="FF0000"/>
                </a:solidFill>
              </a:rPr>
              <a:t>(</a:t>
            </a:r>
            <a:r>
              <a:rPr lang="tr-TR" sz="2200" b="1" dirty="0" smtClean="0">
                <a:solidFill>
                  <a:schemeClr val="accent5">
                    <a:lumMod val="50000"/>
                  </a:schemeClr>
                </a:solidFill>
              </a:rPr>
              <a:t>Hakikatlerin Eşiği</a:t>
            </a:r>
            <a:r>
              <a:rPr lang="tr-TR" b="1" dirty="0" smtClean="0">
                <a:solidFill>
                  <a:srgbClr val="FF0000"/>
                </a:solidFill>
              </a:rPr>
              <a:t>)</a:t>
            </a:r>
          </a:p>
          <a:p>
            <a:pPr>
              <a:buNone/>
            </a:pPr>
            <a:r>
              <a:rPr lang="tr-TR" dirty="0" smtClean="0"/>
              <a:t/>
            </a:r>
            <a:br>
              <a:rPr lang="tr-TR" dirty="0" smtClean="0"/>
            </a:br>
            <a:r>
              <a:rPr lang="tr-TR" dirty="0" smtClean="0"/>
              <a:t> </a:t>
            </a:r>
            <a:br>
              <a:rPr lang="tr-TR" dirty="0" smtClean="0"/>
            </a:br>
            <a:endParaRPr lang="tr-TR" dirty="0"/>
          </a:p>
        </p:txBody>
      </p:sp>
    </p:spTree>
  </p:cSld>
  <p:clrMapOvr>
    <a:masterClrMapping/>
  </p:clrMapOvr>
  <p:transition advTm="5000">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quarter" idx="1"/>
          </p:nvPr>
        </p:nvPicPr>
        <p:blipFill>
          <a:blip r:embed="rId2"/>
          <a:srcRect/>
          <a:stretch>
            <a:fillRect/>
          </a:stretch>
        </p:blipFill>
        <p:spPr bwMode="auto">
          <a:xfrm>
            <a:off x="428596" y="357166"/>
            <a:ext cx="8072494" cy="6032237"/>
          </a:xfrm>
          <a:prstGeom prst="ellipse">
            <a:avLst/>
          </a:prstGeom>
          <a:ln>
            <a:noFill/>
          </a:ln>
          <a:effectLst>
            <a:softEdge rad="112500"/>
          </a:effectLst>
        </p:spPr>
      </p:pic>
    </p:spTree>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098" name="AutoShape 2" descr="data:image/jpeg;base64,/9j/4AAQSkZJRgABAQAAAQABAAD/2wCEAAkGBxQSEhUUEhMUFhUVFBQUFBcVFxcVFBUUFBUWFhUVFBQYHCggGBwlHBQVITEhJSkrLi4uFyAzODMsNygtLiwBCgoKDg0OGhAQGi8kHyQvLCwsLCwsLCwsLCwsLCwvLCwsLywsLCwsLCwsLywsLCwsLCwsLC0sLS8sLCwsLCwsLP/AABEIAMIBAwMBIgACEQEDEQH/xAAbAAABBQEBAAAAAAAAAAAAAAACAAEDBAUGB//EADoQAAIBAwIEAwUGBQQDAQAAAAECAwAREgQhBRMxQSJRYQYUcYGRMkKhsdHwI2LB4fEVFjNSJIKScv/EABoBAQEBAQEBAQAAAAAAAAAAAAABAgMEBQb/xAAwEQACAgECBAQFAwUBAAAAAAAAAQIRAxIhBBMxUUFhofAUcYGR4SKxwUJSYtHxMv/aAAwDAQACEQMRAD8AEac+VSDT1vSQ+VQGE19zmWc6Mr3U+VI6I+VbY0L4qQrHNsUAVvFYEkg2t907Xv3tYE0Go0zp9oEbgb+ZBYD12BPwFTmruKMc6LzFCuiHka2vdW8AAYtJfFQrC4HUhrWPy8x13tXkyChipxLFQexYC5A8+lVZL8RRBFoRVleH+tQjWgdqZuKDyNHqYJzw+1RtpB3tSi4wp2IP1qwNahFZ/UgZuo03wqhPERW28sfZqqTlT3FdIyZDEJaoXvV/UFR0aqMkg+NeiJCMOVpxrWBo1de4qVXj8qr+QJYeJ+dTiZW9KrxpEf71cj0KdQQfnXOWlAjuo6NaqGsF/vXrUkjQdVtVWfl260iwY+FPhVmS3agC12shFjSxq2IARsRTjS+oqagVMaWNaEegv3qReFsamtFozMaWNaw4Se5oo+HgdTU5iFGPhTYVu4RDrUyiG21Tm+Qo5xYCegqdOFsetbuQ+7YfKq05bzpzGxRn/wCh0qNpmpVbn3B3thThRUvLqQafyFfMs2ISrkCI5LLEYgCkDZcxmM11aS2LARg738IoHiQhQYWUB5JCkXLEZZyoFmLA3VFC3x7t2tUmsdVuodCTEscaqVZw7kmWYgXK4hrDLugHcCjm1KtJJgYwEQEFmXlvPggxvcDlrckqCMmDAkWry2uqso02pe6OqWkRHUHIFE5rpfAmxssaso26keprO4mjy4AiwjV7AWC5SPk2KgmyhVjAJ3JyJ63OnoddEJfHOjgYqpYJgVADSyNyVwFsygLEAlDb7O9SPXLyFCyR8zlRq2fLA5moIGWZuxeJQCUFh49z5WLSaaQMCfSEdqpvonILBTiv2jbYbE7ntsD9K6yXiEatO4bTkIkhhUyQMGxTCMWDG+RUue+9upANbXtHiUEsBvyxHc6YmQsA0szs3ihKHOwAUDFQNzt6lxL7E0nHvCfKoJFIrsTqYpdW4Ji5alhEAY0jkMa2QcxNvG4ve/3rbWtQrrFWKVpuQ0qNy7IdGhjCjmSkKylXsQsdgHYEsL3Bt2+KpLb2yaTiyx8z9ajY12BbTt7vk0HMmiVJT4FWBc5GnlewCq7Kyql7W3I+yBVxZdLI6SBdMUEUkyBhp4JC8pwj07o1lHLXxXfIk79rGvi0usWNJwNE0JAVipAa+JIIDYkBsT3sSL26XrtY1hETuTCJWJMR/wDCkElvAmnaPABQT4i6qBbctiKm0yaYShHOndBHFpFZeSd2i5k+qYqL7NggJ6X7ZG58auw0nBWpWruFWBCrD3blGfxZrDI50umQRhUiN3Z5mEkgZRe1rmqPGRGkEccSxgsLuVbTSMDIWkaNrK0owFkyDKNu+16uMUmkl1Gk5a1EjEdCRXXrpoUhULJpxnDGPEIJHknmYq6vzCXjWPJT4QAAjEk1a1Ag5jCM6YLFG/KVn0ZSSQLyYWZgASD45CHcnYbDYVJcYk6oaTjVeRlY+IqtsjYkLkbDI9rk2371AVrruHaaNY4Yv/HmzmaWReZp+a0cYRUiDsb3Zmy2IuEI2ub2pm06LMweGQgqi3GijdAimSSy4FJdysd1Vj4SB0uY+LSdJDScPjT4120qabkFbwmaK8QZRGebJqEQyygDZhEzS2FrDCwttUelhRIljDQ5SSi7NHCzRQgeN7upO7Oo8XZDa1aXF2romk5L3ZscsWx28VjjuWA8XTqjD/1PkaBVPau4KaVJHZxCQJWlZUMb2g06ssEKEGwkkLISt7nxX+1VuCHTcwrI0BGKQq8YiQuSplllkVABEAAI7gXXzudufxv+JdJxGngf1rY08BA3JrV4Zq1xkeQw5FQEGcEQycgExCW6YooJ3DX2vcm5BeKxosbu0Dq0cskiXgaaR5PDp4UVQGjKgIS2KKMySRY1J8S26oUUyF71XeIMcVuTvYAEnYXOw9AT8q2WniWWNMoWjijza0mkx1DRINg1skLyMNncAhTta9q2s1kQWaRJNM1oYIEGOnJaRmHOlCAYuQGYZKuJ2FjiTWFn7ItGB7srdCKnj4cPn6CtibiGnDi5hSNI4XnI8ZlnKKFgiWNWYID4nKAn7V7BbGbW8bjjfVmNoTYxJCFETBnkWPJ4wwOyASEjpfret/ESeyRKMYaAj7pqObRnuLfGrvHuLleVGro1ohJI0Zia8sjPdWaIfdFgALD02BrA1HEJD0rti1zVkZOdF/MKesdp5L0q9Gh9yHrUh9BUXMt2pyfU0LKLdRXyUdAWlB+7+Jpmkt9z63qN6jKE9x8zW6INLc+lUpoT51bc497/AAIqrM5P/b63rpEGfqAF63P4VRkkTyP1q7NCT2PzqpJpa9EaMlcaixupZD2KkqwuLbMpuKg2AsDYDy7Va919aF9Mv81bVApkfzUPMt61YOlH831tQnS/Gt2iCi1Y7j6Ve02tW/S3x/xVJdNVmLSedqzLSDR99BGxX8qAkHsP/oVRbTAd/pRCMj/Fc9K8Cjzaf1FV203pUrKfI0sW7jatpshEoZTdXZTa11Yqd+oBXeolitsOg6dhU5i9PxpYHsKtghxqVC46Xpih7mkAR3NATrqG9PpTtO3pVcxk/wB6R0/rUpFAkFzUeJ8qlMQ8zQhbdz+NashGVI7UBerFie/7+lA0J8x+P6VbBCZB5UBepjp/5h+P6UhCO5H4/pVtAgLfGhErdr1c5C/9qb3dfP8AH9KupAonL9k0q0PdV9fx/SmpqRKPUTpxQHTrWzJGPKqkqivhqZ1M8wr50BgWnk1QDKvdibf+oufl6+o86fWAGOMgAMdRywSz4qOUzM5TLEtYMt7bBq54OKx54a8btXX2+ZqUHF0yBoI/OomijHRrVoNpQshVg58ErAlbISiggqwY33Pp0rOlhYwF9gFSOTeLEsDs5V87tuw6qB4RbuT3WRdzNFaWNP8AsartDH51e1vC405mU/8AxPCkn8JzYz4hLW+0buvTYXuSKp8U0xijcXQ4akQk4HMnl83LPLYY7Y26knfa3ZZIvZMlACKLzH0puVF5irMUcIGjV4Sx1IkDOJGVkKyIilU3U/8AJ+FDFwwBljaSMM8+ojhyR35nJyiOZVwEUOVPQm9u16PKl3FEHJi8xS5UXnTaTgmQiBnxllSdkTlsRfTti4MgNh+7A2qMcHb3fnF7X0/vIBUYlLZBc8r5ld7Y29a3zIf3Cg2hi86blRedFquCpGJC2qtylheT+C5xWfZbWJyN+w9LkU68HWOZhNN4U1UOmFkLGWSSNJsbA+Actxc3Nt6cyH937imMI4vOiGni7G/fp2qX/bxd5CH5aHUTRRgLkAI2YXclhiuwXufSqPsyys2oSRS2OnmY4ySR35ezJeMi6tff4VOZFxcou6FFgxQ+dDyovOp+G6JZF01kBaXS6+SwJ3kikjWLqe2RH51j6qARakQM5dlaJZfCVUO+JZFJN2ADDxbdfStRkpNxt2QvmOKozFF51Z4rp4CdciRmJtJG0quJGcOqKGZXVvsnfax/LePjWjWKLWEhMon0QQoGUKJscgAzte9+pP0qLInXXf8Amv8AZaK7Rx/9qbCPzqLh3BzMkUglARzMsrFdoOUmfi8Xiuu/a1GeAuNNzzIVPu3vOLKAuBGQQvn/AMmO+IBHa9bc4RdORKHMcfnSwj86PgGnifSyzSiHJJlQGeZ4IwrKDYsl999tqn9nOFRPNAZnW2ok1XJhQO6NHDkCefcWUErYndgAe5tJZIxbTvYUVMY/MUsY/Oo9J7PyNpUmaSzNpveAMRgVtcKZMhZ2FyBiR5mrvGuER3dopArRaWGdosGsUI8b80m1+9rfnTmwutQplMxx+dCYo/Orms9nXfUSpE63TVRQOiIVWNJIEkEou7Erudiet+1qrcO4Bz43eOV9ucULRFYpBEzAFZM98gobYG17He9Xmwq3IURGKPzoSkfmPpQ+0UEMUemaKRi0unikKlGAIcPeXIt4blQMAPWsTn+tdsa1q0yM3cI/+1SRxR+dc+J/WpFn9a28b7ks6ZYovMU1YA1BpVjlvuWz2mVaozCr0xqjNXx4nQzX06Bi4RQxFiwAyI62J6moNTqCFVTJGqh8wGEdwUBZmuwuAQCpb+a3erk1GsLM+kKhiq84ORuATLCRl5bBq6OkiGNz36qwUYuFVERUHMHibEDdiNrn6VBqppCCCQA0axMeWgdkQ3VWktc23t8T8auall5ZcKHaTVapQxcqqrzHKvYA522sNgR3qbiHDsTKWWS3vcCpk0hUrIERiLtZjj4b9ugtVUobbe/bG5h6vWSPzLt/zPE7+EbmHHlgeQ8C/Gquu10kmQdgcpuc3hAu/L5XyGPaulEUYkQpHgU4gIL5s2SgM1yD0N1/zUEfDojdnR35mp1ocxpK7JjO6oF5eyncN4wb9q6LLjW+klMwU4zOqokZUcsMsbCNGlTI3bBmBtf4dhUWk4tNEoSMi6szIzoJJEd/tsjNc5E7m97netzhenjEuiURkPPEJHkEzoVJV7hFUd7EE5Cw6XrG4MxWHUypcSJCqowJyTmuI3dSdwwUnf1rpqxu3p93Q3Kmn4vLHysWF4ElSPIXP8Y3kLk/aJt1NV34mxiWIiJgkfKR3iRpkjsQFjkIuLXNutr7V1/s/c6WMWj94Uaj/Tg/VgqePw/eVSRa/p02NZutXUNwuFTzTlqgrZA3ZMSUzYjoZcNz1bbvata4aq0rrXX5gxdVxqWQShitphEr2X7sJBQDy6b1MPaSfKRyYyZZI5TlGrKskaLGrRg/ZOKKL1Vl0qRhxJI6To1hEIy24It/GDWB+vSuu9oTJ7szRhBq7ab38JcyqmJKCw6Fjhl/L6WNayPHGko3e3bt6eaIrOVfj0hDBxDKGkaa00SSKkjklmQH7N7/AA/GouF8ak0+Zj5RMgxYuivdTfJR2AN9wNth5V2k0mo/1PRAiXE6SMv4Djkxf3jI263WDLy8PTLfieNwTGSeaRWt7w0bM2xD2yRSvX/jCkbdLedXE4S/S4pWu/nQdjrx2YBACtkiniXwjZNQytJ+Ki3lUer4tJK6SOQWjVFDW3bl7qXP3j61rnh8HuXvgUELA8RQu++t5ipExs18TnkQDYAU/HuDwpCssKFjrH0y6NMmJjut5srt4jcY+LoXFaU8Sl/53uvr73FMzOK8fnnRg5VUlYGTlxrHzSvTmOBk1rDa/objaotfx6aUShytpjCXstv+C3Ltvt0F/OrWhVhpddBKLCHlyAEg8udZRGQOwLAlT8K5zKu2PHjbaS6fhojbNLT8YljglgVgI5xaQWuSLWYA9rjY+lFNxmR4wjpC+MZiSR4UaeOMggLHKdxa5sdyL1lhqe9dXhg3bRLZq8O47LBG0SrEyM4crLGsgyAABAO3arGj9q9RFjhyfA8rx3iUmPnEl0jP3Eueg8gL22rDvSqSwY5NtrqLZfHGJOUkTJC4jjMcTyRI80aEWtHIRt6dbVY1ntLPKjITGAyojskarI8cf2Y2k6lfMfHsbVjE016fD4+wtnRaX2rkU62Vi3O1UYjDIFVEbEJzCCbgqoFrA3JN6qaT2lmiSNEEVokkjjZo1aRY5PtIHO4Xp08h22rGahFT4bH27emw1M0tTxZ5IoonCEQgKjYAS4KCFQydSoy6eYFVVNQg0S7V0jBR2RCYNRg1CKe9qtAsZ0qrB6VKB745qpNU0j7dfyqpKdq/PRR2K01Z2qQHY732O5Fx5HzG9HLq7yBACT4i2xAUAbEki1ybADvcnsavaKBHXF2KGZxChAuTZTJIAR9m6KRl2PrYVnBxEcuPWk1u1TVPZllBxdGDIq7WA8Iso7AeQHaqkg3v3uDfft0+lzbyvWt7vJKubKQ8k66eNEBMUCrdpMrDxEBSC7dW8hZQ0irypOVAZDNqW08N3K2SLrIXxNlMikbWuHHTrXqWWPYxRhttbrsSw3OzG92+O53671XL2BAJF73sxF79b2O/U9a6JeEpII0AxkbUtBkryOpWNGeVznGg2xt4brcgZGm0+lSSJI0jkiE7PK4JLTtpdJYhguIxdpHiGG4sT16Vvn466Cmco8lrWJFhYWJFlHQLvsNz086bR69oSSmPiRo2VhdGRhYqygi46dCOldD/AKXEcC2nlS2mn1c8QdpJFjTwwIvhBzc5G1j9gjfrWHxLhxjbTQAf+RJEjzdbCSdrRoB92wBuPUV3hlxz/TXvcjTMwym4ORuBYHI3AHZTe6j0ppNUxFjIxFwbF2IuDcG1+t9/jXe8chAg1EcK3x920UQkhVBzZGEbSxS4lpX8Q8guN/Mmq2kzMkKMxWWeLhsRNiV0+mHM1rAAADdZY7+arvXNcVB/0+/t5jScG2o3vc3ve9yTfzy86D3lgWIZgW+0bkFv/wBG9z867hODxaiRJp1mlj1HOm5wfCLT6SAWhYlUszOoU47AZHuLnzp5siSqlQSSAdyqk3Ck9yBYXr14MkMuyRGmi2+ukJvzJb2IBze4BIuAb3F8RfzsKhfUs3VmN2yN2Y3a1siCdzba/lVctQ3r0rHFeBmzQfijmBdP4RGspm2BDvIVKXdr2ICmwFh2otZxWSVYVYqo06FIggKlciGdibm7kqpJFvsjYVn5UsqnKjd15/UWXX4o/JaHwhHkEspsTJKyklRI5JuoY5AADcXvVMPvQ3qMmtRgo9BZYzpK9Vs6YtWtJC0Jd6NZKph/SizPwppBavSNRI1EWqUUc0JNCzVGWqpAnBo71XVqPKo0CcGleo70r1KA5NPURNKlA9yk1P8Afb+29V5ZfI2+VvzFUJNenYsPxH0vUMmvHr+B/AiviLGzpZZmlPr9bVQmO4bKS4BC+IgJfqUANlJ28QsdqHW6lAUVWDM17gEZAAXyIHQXsN+7CrvBNAXPMaJnVXRAoK+NmYKS38qA5HfoLAE7Vy4ficWbFzI9La3VbrbxNTg4umY7zldhLMN2O08qkk9WJDXLep3qoZyqhVeRVWxVVldUBXcHAEC4NiDa+w8q3Zoo1WYujs0msk0sCpiLEO7eHLYbLje223eqk/CoLmJZkbUCWKHFZI2yZnCzWjXxJyxkbtucDsK9EcmLxXoZpmMdVJkG5sxZQwVmlkZly+1gxa6k2FyLXsKLTcQZCXN5GxxDSyzsVHU4MJAwv333rf1PCodSxkhZo1OoaAZCMRCGCP8AiSpiblbofESLlh0qrotJo80fm8yOOLUaicCSKVUSDDHN49gGD/ZuTt12Na5uFx3QpmBq+IzO7SGVlZ1CHlM0QCKPDGgVrhB5EnqSbk1RfUPkX5kmZN8zI5lvawPMvkLAADfawtXUaLh6M+nwyUaqR5yJViblabTFXYnay5OQLA2K7G+9UPZ3VxsJZTErQwrNq5c1VnmNiNPBjiBGLtfEdWsNgtj0jlhFPTHp/wA/BKMN9ZIxDNPOzLcozyyuyEixKOzEobdwRULaqQWtLKMQwXGWUYhzk+Nm8OR3Yj7Xe9b/ALPcIT3hDPPppY0jk1Go5TGRUSEAtzAFAUFmXw9wG8qsy8JhOnUxETNq9Q8uaxchodJpyWn5YnxwUMVS5sLMPn0ebFF1Xp78yUzB1PtFJyDp40SKNkEb4mVi0e2SKHcrGGt4gqi9YLV6Jw32YgGr0pRuZGYJNVIsjROmIISD+IgxKuzXHUWQ1lr7MxnUMkpl2lWCSUNBBE+sl8Zi06S+IqAdgASfIAAm4+JwQvT47/wGmcbSrsB7HRPzzHM2Gn1zaeSVsQkenih5k0r7dVYMnYEgdL1e9nfZmH3nTuoZwYJNWY5ygXCR+VoUcYizSXLEdilt+/WXG4kvfayaWcETR1c47p0hnaFWdmjJSZ2ARXmB8fKjAusYPS5N+1hYmhevRCWuKkvEnQRqImiZqhZq6Ig5NIGgvSqgkDU4agFPegJlbyNFkf30+tQ5X8qQP7tUoBlqHOo2NNf1q0CVWo1aq9u1Hf5fEUoFgGnDVCrfD8RRB6zQJb0qhLfD60qUD0qSYep+m34A0HN69vPK4H1P61TbUi3hLfUgfiR+VQmQ7m99uw/DYV81QOlmg8y7AWuf+pt+IYj8Kr6iclkJYHk7xEhcYzkGugAsDkoJNr7Cn4rp0jSI5qTJtbY7Y3LA7nEbD4kedHohHHppdRIiyWeOGFWLYmRzk5sCL4pdrX8682DicPEYubj3V108brxNShKLpkL8UmK48x8TJzTba8hfmZ5bEeLfYgVFPx7UF1Zp3LKSVNkGJKlSQFFibMRc3Iua1+K6KOJpJURI+VpIGkicGWNdTqWKRx7sLHod+l1Nt6pcQ9mjHK0Rd3YyrFAAgMkqKiPPNYnwoge172LWFxe9dIzwPqvQzTM//WJjKs3OfmopRGvbFT1VY7Y2NhfbewvewoU47qA5cah+YUEZNk3QEnEJjiBcnoO9akns5GTD/FZUkh1E8pcRM0MUFruWhkZCCWFrN5+RAoa7giryBFOn8XTjUH3gpp8VZrJ1bq3isL/cNdIz4d9vt8xTKL8e1PK5XPk5XLaLDw7o2zKSfEb+d7+VqzTr2CPEGISQoZAAAH5bZJfvsd7C1XOI8NEUEMpe7zSTBFUeExQnBpA3e7kAeYN66z/bmmSaNZJYsdJpjLr47uZWYJmxY/ZVRlHYXvYn0ro8mDGrrrfRdvz6kps4OLXuiSIjMqyqEkFgM1BviSQTb4EXqfT8f1ClSkzrhEYU2QhYmILIAVIIJUEk77Deuw4BwEu0atDAzrpG1jxsgFptWzLpdPLKSckWz9gRgvU1h6L2XhbPLUSYxzw6NXEIvNqnYrIsceQIVbA3PXc2sBd8Rgk3qXpfkKZkanjuokLZTuS6xK/2QzJCxeJcgAQAxJ2te5vepv8Ad2tBJGpcFn5hOMe7hAgb7H/VQNvKtmb2JRrrp9QXf31tIMoyiXjQyStlkbhArXNgLqR1tUmh9kNKZ4A2pLpeVplvCTyoAGMhMMrYRtsNzkMh07Hm4Sui+34FSOZm44/uvuqgqrymbUOXLNO+2IIsAiiwJFzkQDtuDHPx3UPleZjmYc9kF/d2ygGyiwRhcAW363qnxOWJpXOnDiJjkgkAVlDb42DNsL23JJtc1X+Y/KvXDDjavT133Rm2XNdr5JnaSV8nYgsxABJACjZQB0A6VW5n7G1Bl6fShBFdVFJUiErH9ioiaX78qYmtAVEDQXpwaoCvTg0A+FFeoA8qV6DIU+VAI0sqVCTQCowaAGn+X0oA8vT86JW9aANThvjUBJ+/u0qC/qaVQHW729PSw/OgBY7Xv6Alh+lQK472/Om94I+yT+X6V5aNE18SdlUt9o2UX8rm160NJxueNAkc2CKSwCRRN4j1YNKpN9+tRcZ4byI4naQMZDawHcqWuCT4hYdduo86l4RpYhp5tTNGZFRo4okzMYeWRhl4lP3U8R9L148XE8PxOHmQeqN108U68aNyhKDpmfLq3KNGXYq0vOfJlLSS445O1izbebWqeX2g1JmM7TZSNGYizJGV5Z6oEK42vv03rb4rwiGJ3mVAix6OGaSKXOQJPqGMcUWQZTckdzt5bis3X+y7xO8bSsxE0cERWJnknJRJJXVFN1SNXuSL3It1IFajkwPqvT6P+CUzN1PGJ3DBpNnhTTtZY1vAhYiMBVAUEsb2sT06AVV4jrnmbOXxtiqA7LiqCyqqqAABv9TXR6j2OxkhX3iyyxzyuXixMUenxzdkDm4JdR171B/txFMb89Xh91fXSExMoEMZFlKlg3j3A6HZvKtxy8PHeP7P34EpmBLxSVmiZnBMCokQKqQixnJRjazbncm5Pemn4xKefeUk6m3vBKpeQA3xvbwjtYWuLCr3F+FnLSxKqLNqI1lKIrDD3mVuUrMWN7DYCwsF3uTep9XwKKbiT6TTHlxR3RpCWe3JS80jXO3jDLYEDYV0U8LW68G/onv6k3MyX2n1RZn5xu8sUzHBBk8AURbBdlXBfCNr7m9zTH2l1OSPzBkk0moW0cYHPkBV5SAlmazHr0vWu/AlnihlHK08cianVyNhJ/B0kRVUZruxN+qoBcktvtSg9klE8IEjzRvANU1tPIMUc2gWVRICudnO7LtGRe5rCycNW8a67V29PAtSMPT+0mpiMXLmtyDK0dlU+Kc3lZ7r4yxv9q9r7Wpo/anUrJzFaMHlvDisMIj5chDOvLCYm5VSSRfa3Taur4n7OaaN9dJqpI0XTxwQjkQuiDUTRpjLyUfqLgmNTbxXuKyNRw6HTz6fTSRq8phj2wYD3jVuAg1P8W7CJTlilsiyi/erHLw8ukLfy8rfvzFM5KSQkknqSSdgNybnYCw+AoL113tD7LKZ5I+HXlXTjl6nJkjCSr9puZNIA9yHuEFlwt3puHR6NeGNqp9GZHEywRf+RMnPcjmO2K2CBUvawNytutelcVDQpRTfRVte/TZsmlnKfOmuf8122r9mgnvMYSLKDTqW2kZhq9dIvu2mVmk3ZBZVc7HO7KTVrgfsTF75JFzRrDpkkaWFY3iUyYARxtKzY3Lsfsm38M3I6Vj47Ek2/fvbr3Glnn5elerfF9EsErRLMJWTwysqFIxKNnSMk3cKQRlZfSqVeuElJKSMj3pXpqV60B6cGhvT3oA70r0N6e9QD0r01NegDBp7/Ggt8acNaoAx60RFAG87fv1orUAQApUOJ8qegN1pQTt9Bv8A0ohKbdDb42+vSorW70DEeZ+d/wBK81FETvewv0HcgHyrY03HZooViVYcVcyqXiR3WQgjmLncBgDYG3SsYPbvamMm/wBr+tZlijJU1sLLs3FJGjdHcsJZhPKx3kkkC4rkx+6NrKLAYi1gLVcl9rNS2oOodkZzEYQGS8axNuwVL7XO5N7na+wArJZhb1qED1+W1TkY3/SW2aep49Myuv8ADCvp10llQKBApJKRqPCuWVm23AA2sKl/3PPlIbRHmwxwMrxK8Yiivgio21hkx3uLsdqwz6/3p7Adavw+PsLZoP7Qze9+93UzAgi6/wANcY+WoVL7AAXtfrvRp7WTLKZVj0qs0csbhNOoWRZmVnMig+MkqNz5nzNZLAeRqNj6f0rXIxvw8K+hLZ0/DPa8B5H1PNJaGPTCPTxabk8iMsQrJNsu7m1gRudjsBV1ntxqHkmYJBhLLHII5IxKsfJCiJVJt0xBO3UkjG9c648qjcfKouDw3dF1M1z7UzlJVcQyCbUHUvzIw5EpAF038ICgKO4HQ96qvx2Y6v3wlTPzBLcrdclAVRj5AKB8vnWeaCu0cGNdF5Etk/FdWdRK0siRhnOREaBEDHqQvmTckkkkk1PJxmUx6eK6hNMzvEAvV3YOWkuTkbjb0JFUKat8uNJV06CzptR7d6t2DkacETpqDjCFDyxpihks13A2Iub3Ub2AFZ2h9o54eZy2UNLPHqZWK3d5IpOaoJv9nMklfU1lUq5rhsSVKKFsscR1rTyvLJiHkYu2AxXJtyQtza5uevUmq1KlXZJJUiCpUqVUCpUqVAOtGDUZFOL0ARNIHyvSUfsUe/l8jaoAfpUgt5EfHpTLby39KM287fEbfWoAMR+/0ogtu9Hi3+CPw3ol7b/Ii341LAAT1H4UqPk/ClSwW49V2APz/sKl5x9Pof7VAYz6j5KPyBqLAfsk/kK50gWeYP2R+tE0hPl+dQRsey29bH+tHv8AeJ+oH9aUUV7db/8Az+tCW8h+IoiyjoAT8b/0olX1/p/SgGG/df0pwvwP0pMNut/nTLft+X96gGkJ8qhLVORbreo5LVpAgaomFSsDQBa0iEJ9KHGpMaAj41sA2pqMCmtQAUqOmtQA0qelaqBqVPamtQCIprU9EDQAgUYTv/Wla/Tb50kqAVzRq37teiAPY/Slj51AOtrf2H+ak5AHQD50K+X7+lSpiPX18vwrLBHGv/UMLfT8qn3O2XXt/mnbE9x8v7CmSEH7pHrf+t6lgERW2wvSosLf5FPQERkHcg/Nm/tUseoHa5Pov6mqJAH3gfhf9KVXSgXpGY9dvjYUIAHUj8/6VWFzRjbv9LUoEvNPTemWT970Gfx+tOlvP+lSgThh+x/WiSTyvUB+NHb4fWpQDb1/Ohaha1PehSO9C607UJrRBsaG1HQ3qgEimorUxoBqYpR29aaqCPGmqS9L60sEdvWiuPj8zRg04XzP40sEZN+3506qKkEXz/Clyz+7UsAmIdrfWpFi9VoVWjCkbi9QAkVNGoI9fnQqf3an71GB2hINv1qX0BHyphvRD0NjWWUdAT3A+n5GmK28/wD1t/imOV9/7frUyv52P7/GoCtv2y+YF6epif5h/wDAp6WQxlp2NKlXYDijpUqMDiiWnpVkEiikKalWQGlO1KlUBGKGlSrQBNJaVKqBClalSoARUlqVKgBtvSYUqVABU8S01KowODvTIN6VKgJQKYjanpVARrUrU9Kj6gIjpR0qVZZRE06dDSpVAAaVKlV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100" name="AutoShape 4" descr="data:image/jpeg;base64,/9j/4AAQSkZJRgABAQAAAQABAAD/2wCEAAkGBxQSEhUUEhMUFhUVFBQUFBcVFxcVFBUUFBUWFhUVFBQYHCggGBwlHBQVITEhJSkrLi4uFyAzODMsNygtLiwBCgoKDg0OGhAQGi8kHyQvLCwsLCwsLCwsLCwsLCwvLCwsLywsLCwsLCwsLywsLCwsLCwsLC0sLS8sLCwsLCwsLP/AABEIAMIBAwMBIgACEQEDEQH/xAAbAAABBQEBAAAAAAAAAAAAAAACAAEDBAUGB//EADoQAAIBAwIEAwUGBQQDAQAAAAECAwAREgQhBRMxQSJRYQYUcYGRMkKhsdHwI2LB4fEVFjNSJIKScv/EABoBAQEBAQEBAQAAAAAAAAAAAAABAgMEBQb/xAAwEQACAgECBAQFAwUBAAAAAAAAAQIRAxIhBBMxUUFhofAUcYGR4SKxwUJSYtHxMv/aAAwDAQACEQMRAD8AEac+VSDT1vSQ+VQGE19zmWc6Mr3U+VI6I+VbY0L4qQrHNsUAVvFYEkg2t907Xv3tYE0Go0zp9oEbgb+ZBYD12BPwFTmruKMc6LzFCuiHka2vdW8AAYtJfFQrC4HUhrWPy8x13tXkyChipxLFQexYC5A8+lVZL8RRBFoRVleH+tQjWgdqZuKDyNHqYJzw+1RtpB3tSi4wp2IP1qwNahFZ/UgZuo03wqhPERW28sfZqqTlT3FdIyZDEJaoXvV/UFR0aqMkg+NeiJCMOVpxrWBo1de4qVXj8qr+QJYeJ+dTiZW9KrxpEf71cj0KdQQfnXOWlAjuo6NaqGsF/vXrUkjQdVtVWfl260iwY+FPhVmS3agC12shFjSxq2IARsRTjS+oqagVMaWNaEegv3qReFsamtFozMaWNaw4Se5oo+HgdTU5iFGPhTYVu4RDrUyiG21Tm+Qo5xYCegqdOFsetbuQ+7YfKq05bzpzGxRn/wCh0qNpmpVbn3B3thThRUvLqQafyFfMs2ISrkCI5LLEYgCkDZcxmM11aS2LARg738IoHiQhQYWUB5JCkXLEZZyoFmLA3VFC3x7t2tUmsdVuodCTEscaqVZw7kmWYgXK4hrDLugHcCjm1KtJJgYwEQEFmXlvPggxvcDlrckqCMmDAkWry2uqso02pe6OqWkRHUHIFE5rpfAmxssaso26keprO4mjy4AiwjV7AWC5SPk2KgmyhVjAJ3JyJ63OnoddEJfHOjgYqpYJgVADSyNyVwFsygLEAlDb7O9SPXLyFCyR8zlRq2fLA5moIGWZuxeJQCUFh49z5WLSaaQMCfSEdqpvonILBTiv2jbYbE7ntsD9K6yXiEatO4bTkIkhhUyQMGxTCMWDG+RUue+9upANbXtHiUEsBvyxHc6YmQsA0szs3ihKHOwAUDFQNzt6lxL7E0nHvCfKoJFIrsTqYpdW4Ji5alhEAY0jkMa2QcxNvG4ve/3rbWtQrrFWKVpuQ0qNy7IdGhjCjmSkKylXsQsdgHYEsL3Bt2+KpLb2yaTiyx8z9ajY12BbTt7vk0HMmiVJT4FWBc5GnlewCq7Kyql7W3I+yBVxZdLI6SBdMUEUkyBhp4JC8pwj07o1lHLXxXfIk79rGvi0usWNJwNE0JAVipAa+JIIDYkBsT3sSL26XrtY1hETuTCJWJMR/wDCkElvAmnaPABQT4i6qBbctiKm0yaYShHOndBHFpFZeSd2i5k+qYqL7NggJ6X7ZG58auw0nBWpWruFWBCrD3blGfxZrDI50umQRhUiN3Z5mEkgZRe1rmqPGRGkEccSxgsLuVbTSMDIWkaNrK0owFkyDKNu+16uMUmkl1Gk5a1EjEdCRXXrpoUhULJpxnDGPEIJHknmYq6vzCXjWPJT4QAAjEk1a1Ag5jCM6YLFG/KVn0ZSSQLyYWZgASD45CHcnYbDYVJcYk6oaTjVeRlY+IqtsjYkLkbDI9rk2371AVrruHaaNY4Yv/HmzmaWReZp+a0cYRUiDsb3Zmy2IuEI2ub2pm06LMweGQgqi3GijdAimSSy4FJdysd1Vj4SB0uY+LSdJDScPjT4120qabkFbwmaK8QZRGebJqEQyygDZhEzS2FrDCwttUelhRIljDQ5SSi7NHCzRQgeN7upO7Oo8XZDa1aXF2romk5L3ZscsWx28VjjuWA8XTqjD/1PkaBVPau4KaVJHZxCQJWlZUMb2g06ssEKEGwkkLISt7nxX+1VuCHTcwrI0BGKQq8YiQuSplllkVABEAAI7gXXzudufxv+JdJxGngf1rY08BA3JrV4Zq1xkeQw5FQEGcEQycgExCW6YooJ3DX2vcm5BeKxosbu0Dq0cskiXgaaR5PDp4UVQGjKgIS2KKMySRY1J8S26oUUyF71XeIMcVuTvYAEnYXOw9AT8q2WniWWNMoWjijza0mkx1DRINg1skLyMNncAhTta9q2s1kQWaRJNM1oYIEGOnJaRmHOlCAYuQGYZKuJ2FjiTWFn7ItGB7srdCKnj4cPn6CtibiGnDi5hSNI4XnI8ZlnKKFgiWNWYID4nKAn7V7BbGbW8bjjfVmNoTYxJCFETBnkWPJ4wwOyASEjpfret/ESeyRKMYaAj7pqObRnuLfGrvHuLleVGro1ohJI0Zia8sjPdWaIfdFgALD02BrA1HEJD0rti1zVkZOdF/MKesdp5L0q9Gh9yHrUh9BUXMt2pyfU0LKLdRXyUdAWlB+7+Jpmkt9z63qN6jKE9x8zW6INLc+lUpoT51bc497/AAIqrM5P/b63rpEGfqAF63P4VRkkTyP1q7NCT2PzqpJpa9EaMlcaixupZD2KkqwuLbMpuKg2AsDYDy7Va919aF9Mv81bVApkfzUPMt61YOlH831tQnS/Gt2iCi1Y7j6Ve02tW/S3x/xVJdNVmLSedqzLSDR99BGxX8qAkHsP/oVRbTAd/pRCMj/Fc9K8Cjzaf1FV203pUrKfI0sW7jatpshEoZTdXZTa11Yqd+oBXeolitsOg6dhU5i9PxpYHsKtghxqVC46Xpih7mkAR3NATrqG9PpTtO3pVcxk/wB6R0/rUpFAkFzUeJ8qlMQ8zQhbdz+NashGVI7UBerFie/7+lA0J8x+P6VbBCZB5UBepjp/5h+P6UhCO5H4/pVtAgLfGhErdr1c5C/9qb3dfP8AH9KupAonL9k0q0PdV9fx/SmpqRKPUTpxQHTrWzJGPKqkqivhqZ1M8wr50BgWnk1QDKvdibf+oufl6+o86fWAGOMgAMdRywSz4qOUzM5TLEtYMt7bBq54OKx54a8btXX2+ZqUHF0yBoI/OomijHRrVoNpQshVg58ErAlbISiggqwY33Pp0rOlhYwF9gFSOTeLEsDs5V87tuw6qB4RbuT3WRdzNFaWNP8AsartDH51e1vC405mU/8AxPCkn8JzYz4hLW+0buvTYXuSKp8U0xijcXQ4akQk4HMnl83LPLYY7Y26knfa3ZZIvZMlACKLzH0puVF5irMUcIGjV4Sx1IkDOJGVkKyIilU3U/8AJ+FDFwwBljaSMM8+ojhyR35nJyiOZVwEUOVPQm9u16PKl3FEHJi8xS5UXnTaTgmQiBnxllSdkTlsRfTti4MgNh+7A2qMcHb3fnF7X0/vIBUYlLZBc8r5ld7Y29a3zIf3Cg2hi86blRedFquCpGJC2qtylheT+C5xWfZbWJyN+w9LkU68HWOZhNN4U1UOmFkLGWSSNJsbA+Actxc3Nt6cyH937imMI4vOiGni7G/fp2qX/bxd5CH5aHUTRRgLkAI2YXclhiuwXufSqPsyys2oSRS2OnmY4ySR35ezJeMi6tff4VOZFxcou6FFgxQ+dDyovOp+G6JZF01kBaXS6+SwJ3kikjWLqe2RH51j6qARakQM5dlaJZfCVUO+JZFJN2ADDxbdfStRkpNxt2QvmOKozFF51Z4rp4CdciRmJtJG0quJGcOqKGZXVvsnfax/LePjWjWKLWEhMon0QQoGUKJscgAzte9+pP0qLInXXf8Amv8AZaK7Rx/9qbCPzqLh3BzMkUglARzMsrFdoOUmfi8Xiuu/a1GeAuNNzzIVPu3vOLKAuBGQQvn/AMmO+IBHa9bc4RdORKHMcfnSwj86PgGnifSyzSiHJJlQGeZ4IwrKDYsl999tqn9nOFRPNAZnW2ok1XJhQO6NHDkCefcWUErYndgAe5tJZIxbTvYUVMY/MUsY/Oo9J7PyNpUmaSzNpveAMRgVtcKZMhZ2FyBiR5mrvGuER3dopArRaWGdosGsUI8b80m1+9rfnTmwutQplMxx+dCYo/Orms9nXfUSpE63TVRQOiIVWNJIEkEou7Erudiet+1qrcO4Bz43eOV9ucULRFYpBEzAFZM98gobYG17He9Xmwq3IURGKPzoSkfmPpQ+0UEMUemaKRi0unikKlGAIcPeXIt4blQMAPWsTn+tdsa1q0yM3cI/+1SRxR+dc+J/WpFn9a28b7ks6ZYovMU1YA1BpVjlvuWz2mVaozCr0xqjNXx4nQzX06Bi4RQxFiwAyI62J6moNTqCFVTJGqh8wGEdwUBZmuwuAQCpb+a3erk1GsLM+kKhiq84ORuATLCRl5bBq6OkiGNz36qwUYuFVERUHMHibEDdiNrn6VBqppCCCQA0axMeWgdkQ3VWktc23t8T8auall5ZcKHaTVapQxcqqrzHKvYA522sNgR3qbiHDsTKWWS3vcCpk0hUrIERiLtZjj4b9ugtVUobbe/bG5h6vWSPzLt/zPE7+EbmHHlgeQ8C/Gquu10kmQdgcpuc3hAu/L5XyGPaulEUYkQpHgU4gIL5s2SgM1yD0N1/zUEfDojdnR35mp1ocxpK7JjO6oF5eyncN4wb9q6LLjW+klMwU4zOqokZUcsMsbCNGlTI3bBmBtf4dhUWk4tNEoSMi6szIzoJJEd/tsjNc5E7m97netzhenjEuiURkPPEJHkEzoVJV7hFUd7EE5Cw6XrG4MxWHUypcSJCqowJyTmuI3dSdwwUnf1rpqxu3p93Q3Kmn4vLHysWF4ElSPIXP8Y3kLk/aJt1NV34mxiWIiJgkfKR3iRpkjsQFjkIuLXNutr7V1/s/c6WMWj94Uaj/Tg/VgqePw/eVSRa/p02NZutXUNwuFTzTlqgrZA3ZMSUzYjoZcNz1bbvata4aq0rrXX5gxdVxqWQShitphEr2X7sJBQDy6b1MPaSfKRyYyZZI5TlGrKskaLGrRg/ZOKKL1Vl0qRhxJI6To1hEIy24It/GDWB+vSuu9oTJ7szRhBq7ab38JcyqmJKCw6Fjhl/L6WNayPHGko3e3bt6eaIrOVfj0hDBxDKGkaa00SSKkjklmQH7N7/AA/GouF8ak0+Zj5RMgxYuivdTfJR2AN9wNth5V2k0mo/1PRAiXE6SMv4Djkxf3jI263WDLy8PTLfieNwTGSeaRWt7w0bM2xD2yRSvX/jCkbdLedXE4S/S4pWu/nQdjrx2YBACtkiniXwjZNQytJ+Ki3lUer4tJK6SOQWjVFDW3bl7qXP3j61rnh8HuXvgUELA8RQu++t5ipExs18TnkQDYAU/HuDwpCssKFjrH0y6NMmJjut5srt4jcY+LoXFaU8Sl/53uvr73FMzOK8fnnRg5VUlYGTlxrHzSvTmOBk1rDa/objaotfx6aUShytpjCXstv+C3Ltvt0F/OrWhVhpddBKLCHlyAEg8udZRGQOwLAlT8K5zKu2PHjbaS6fhojbNLT8YljglgVgI5xaQWuSLWYA9rjY+lFNxmR4wjpC+MZiSR4UaeOMggLHKdxa5sdyL1lhqe9dXhg3bRLZq8O47LBG0SrEyM4crLGsgyAABAO3arGj9q9RFjhyfA8rx3iUmPnEl0jP3Eueg8gL22rDvSqSwY5NtrqLZfHGJOUkTJC4jjMcTyRI80aEWtHIRt6dbVY1ntLPKjITGAyojskarI8cf2Y2k6lfMfHsbVjE016fD4+wtnRaX2rkU62Vi3O1UYjDIFVEbEJzCCbgqoFrA3JN6qaT2lmiSNEEVokkjjZo1aRY5PtIHO4Xp08h22rGahFT4bH27emw1M0tTxZ5IoonCEQgKjYAS4KCFQydSoy6eYFVVNQg0S7V0jBR2RCYNRg1CKe9qtAsZ0qrB6VKB745qpNU0j7dfyqpKdq/PRR2K01Z2qQHY732O5Fx5HzG9HLq7yBACT4i2xAUAbEki1ybADvcnsavaKBHXF2KGZxChAuTZTJIAR9m6KRl2PrYVnBxEcuPWk1u1TVPZllBxdGDIq7WA8Iso7AeQHaqkg3v3uDfft0+lzbyvWt7vJKubKQ8k66eNEBMUCrdpMrDxEBSC7dW8hZQ0irypOVAZDNqW08N3K2SLrIXxNlMikbWuHHTrXqWWPYxRhttbrsSw3OzG92+O53671XL2BAJF73sxF79b2O/U9a6JeEpII0AxkbUtBkryOpWNGeVznGg2xt4brcgZGm0+lSSJI0jkiE7PK4JLTtpdJYhguIxdpHiGG4sT16Vvn466Cmco8lrWJFhYWJFlHQLvsNz086bR69oSSmPiRo2VhdGRhYqygi46dCOldD/AKXEcC2nlS2mn1c8QdpJFjTwwIvhBzc5G1j9gjfrWHxLhxjbTQAf+RJEjzdbCSdrRoB92wBuPUV3hlxz/TXvcjTMwym4ORuBYHI3AHZTe6j0ppNUxFjIxFwbF2IuDcG1+t9/jXe8chAg1EcK3x920UQkhVBzZGEbSxS4lpX8Q8guN/Mmq2kzMkKMxWWeLhsRNiV0+mHM1rAAADdZY7+arvXNcVB/0+/t5jScG2o3vc3ve9yTfzy86D3lgWIZgW+0bkFv/wBG9z867hODxaiRJp1mlj1HOm5wfCLT6SAWhYlUszOoU47AZHuLnzp5siSqlQSSAdyqk3Ck9yBYXr14MkMuyRGmi2+ukJvzJb2IBze4BIuAb3F8RfzsKhfUs3VmN2yN2Y3a1siCdzba/lVctQ3r0rHFeBmzQfijmBdP4RGspm2BDvIVKXdr2ICmwFh2otZxWSVYVYqo06FIggKlciGdibm7kqpJFvsjYVn5UsqnKjd15/UWXX4o/JaHwhHkEspsTJKyklRI5JuoY5AADcXvVMPvQ3qMmtRgo9BZYzpK9Vs6YtWtJC0Jd6NZKph/SizPwppBavSNRI1EWqUUc0JNCzVGWqpAnBo71XVqPKo0CcGleo70r1KA5NPURNKlA9yk1P8Afb+29V5ZfI2+VvzFUJNenYsPxH0vUMmvHr+B/AiviLGzpZZmlPr9bVQmO4bKS4BC+IgJfqUANlJ28QsdqHW6lAUVWDM17gEZAAXyIHQXsN+7CrvBNAXPMaJnVXRAoK+NmYKS38qA5HfoLAE7Vy4ficWbFzI9La3VbrbxNTg4umY7zldhLMN2O08qkk9WJDXLep3qoZyqhVeRVWxVVldUBXcHAEC4NiDa+w8q3Zoo1WYujs0msk0sCpiLEO7eHLYbLje223eqk/CoLmJZkbUCWKHFZI2yZnCzWjXxJyxkbtucDsK9EcmLxXoZpmMdVJkG5sxZQwVmlkZly+1gxa6k2FyLXsKLTcQZCXN5GxxDSyzsVHU4MJAwv333rf1PCodSxkhZo1OoaAZCMRCGCP8AiSpiblbofESLlh0qrotJo80fm8yOOLUaicCSKVUSDDHN49gGD/ZuTt12Na5uFx3QpmBq+IzO7SGVlZ1CHlM0QCKPDGgVrhB5EnqSbk1RfUPkX5kmZN8zI5lvawPMvkLAADfawtXUaLh6M+nwyUaqR5yJViblabTFXYnay5OQLA2K7G+9UPZ3VxsJZTErQwrNq5c1VnmNiNPBjiBGLtfEdWsNgtj0jlhFPTHp/wA/BKMN9ZIxDNPOzLcozyyuyEixKOzEobdwRULaqQWtLKMQwXGWUYhzk+Nm8OR3Yj7Xe9b/ALPcIT3hDPPppY0jk1Go5TGRUSEAtzAFAUFmXw9wG8qsy8JhOnUxETNq9Q8uaxchodJpyWn5YnxwUMVS5sLMPn0ebFF1Xp78yUzB1PtFJyDp40SKNkEb4mVi0e2SKHcrGGt4gqi9YLV6Jw32YgGr0pRuZGYJNVIsjROmIISD+IgxKuzXHUWQ1lr7MxnUMkpl2lWCSUNBBE+sl8Zi06S+IqAdgASfIAAm4+JwQvT47/wGmcbSrsB7HRPzzHM2Gn1zaeSVsQkenih5k0r7dVYMnYEgdL1e9nfZmH3nTuoZwYJNWY5ygXCR+VoUcYizSXLEdilt+/WXG4kvfayaWcETR1c47p0hnaFWdmjJSZ2ARXmB8fKjAusYPS5N+1hYmhevRCWuKkvEnQRqImiZqhZq6Ig5NIGgvSqgkDU4agFPegJlbyNFkf30+tQ5X8qQP7tUoBlqHOo2NNf1q0CVWo1aq9u1Hf5fEUoFgGnDVCrfD8RRB6zQJb0qhLfD60qUD0qSYep+m34A0HN69vPK4H1P61TbUi3hLfUgfiR+VQmQ7m99uw/DYV81QOlmg8y7AWuf+pt+IYj8Kr6iclkJYHk7xEhcYzkGugAsDkoJNr7Cn4rp0jSI5qTJtbY7Y3LA7nEbD4kedHohHHppdRIiyWeOGFWLYmRzk5sCL4pdrX8682DicPEYubj3V108brxNShKLpkL8UmK48x8TJzTba8hfmZ5bEeLfYgVFPx7UF1Zp3LKSVNkGJKlSQFFibMRc3Iua1+K6KOJpJURI+VpIGkicGWNdTqWKRx7sLHod+l1Nt6pcQ9mjHK0Rd3YyrFAAgMkqKiPPNYnwoge172LWFxe9dIzwPqvQzTM//WJjKs3OfmopRGvbFT1VY7Y2NhfbewvewoU47qA5cah+YUEZNk3QEnEJjiBcnoO9akns5GTD/FZUkh1E8pcRM0MUFruWhkZCCWFrN5+RAoa7giryBFOn8XTjUH3gpp8VZrJ1bq3isL/cNdIz4d9vt8xTKL8e1PK5XPk5XLaLDw7o2zKSfEb+d7+VqzTr2CPEGISQoZAAAH5bZJfvsd7C1XOI8NEUEMpe7zSTBFUeExQnBpA3e7kAeYN66z/bmmSaNZJYsdJpjLr47uZWYJmxY/ZVRlHYXvYn0ro8mDGrrrfRdvz6kps4OLXuiSIjMqyqEkFgM1BviSQTb4EXqfT8f1ClSkzrhEYU2QhYmILIAVIIJUEk77Deuw4BwEu0atDAzrpG1jxsgFptWzLpdPLKSckWz9gRgvU1h6L2XhbPLUSYxzw6NXEIvNqnYrIsceQIVbA3PXc2sBd8Rgk3qXpfkKZkanjuokLZTuS6xK/2QzJCxeJcgAQAxJ2te5vepv8Ad2tBJGpcFn5hOMe7hAgb7H/VQNvKtmb2JRrrp9QXf31tIMoyiXjQyStlkbhArXNgLqR1tUmh9kNKZ4A2pLpeVplvCTyoAGMhMMrYRtsNzkMh07Hm4Sui+34FSOZm44/uvuqgqrymbUOXLNO+2IIsAiiwJFzkQDtuDHPx3UPleZjmYc9kF/d2ygGyiwRhcAW363qnxOWJpXOnDiJjkgkAVlDb42DNsL23JJtc1X+Y/KvXDDjavT133Rm2XNdr5JnaSV8nYgsxABJACjZQB0A6VW5n7G1Bl6fShBFdVFJUiErH9ioiaX78qYmtAVEDQXpwaoCvTg0A+FFeoA8qV6DIU+VAI0sqVCTQCowaAGn+X0oA8vT86JW9aANThvjUBJ+/u0qC/qaVQHW729PSw/OgBY7Xv6Alh+lQK472/Om94I+yT+X6V5aNE18SdlUt9o2UX8rm160NJxueNAkc2CKSwCRRN4j1YNKpN9+tRcZ4byI4naQMZDawHcqWuCT4hYdduo86l4RpYhp5tTNGZFRo4okzMYeWRhl4lP3U8R9L148XE8PxOHmQeqN108U68aNyhKDpmfLq3KNGXYq0vOfJlLSS445O1izbebWqeX2g1JmM7TZSNGYizJGV5Z6oEK42vv03rb4rwiGJ3mVAix6OGaSKXOQJPqGMcUWQZTckdzt5bis3X+y7xO8bSsxE0cERWJnknJRJJXVFN1SNXuSL3It1IFajkwPqvT6P+CUzN1PGJ3DBpNnhTTtZY1vAhYiMBVAUEsb2sT06AVV4jrnmbOXxtiqA7LiqCyqqqAABv9TXR6j2OxkhX3iyyxzyuXixMUenxzdkDm4JdR171B/txFMb89Xh91fXSExMoEMZFlKlg3j3A6HZvKtxy8PHeP7P34EpmBLxSVmiZnBMCokQKqQixnJRjazbncm5Pemn4xKefeUk6m3vBKpeQA3xvbwjtYWuLCr3F+FnLSxKqLNqI1lKIrDD3mVuUrMWN7DYCwsF3uTep9XwKKbiT6TTHlxR3RpCWe3JS80jXO3jDLYEDYV0U8LW68G/onv6k3MyX2n1RZn5xu8sUzHBBk8AURbBdlXBfCNr7m9zTH2l1OSPzBkk0moW0cYHPkBV5SAlmazHr0vWu/AlnihlHK08cianVyNhJ/B0kRVUZruxN+qoBcktvtSg9klE8IEjzRvANU1tPIMUc2gWVRICudnO7LtGRe5rCycNW8a67V29PAtSMPT+0mpiMXLmtyDK0dlU+Kc3lZ7r4yxv9q9r7Wpo/anUrJzFaMHlvDisMIj5chDOvLCYm5VSSRfa3Taur4n7OaaN9dJqpI0XTxwQjkQuiDUTRpjLyUfqLgmNTbxXuKyNRw6HTz6fTSRq8phj2wYD3jVuAg1P8W7CJTlilsiyi/erHLw8ukLfy8rfvzFM5KSQkknqSSdgNybnYCw+AoL113tD7LKZ5I+HXlXTjl6nJkjCSr9puZNIA9yHuEFlwt3puHR6NeGNqp9GZHEywRf+RMnPcjmO2K2CBUvawNytutelcVDQpRTfRVte/TZsmlnKfOmuf8122r9mgnvMYSLKDTqW2kZhq9dIvu2mVmk3ZBZVc7HO7KTVrgfsTF75JFzRrDpkkaWFY3iUyYARxtKzY3Lsfsm38M3I6Vj47Ek2/fvbr3Glnn5elerfF9EsErRLMJWTwysqFIxKNnSMk3cKQRlZfSqVeuElJKSMj3pXpqV60B6cGhvT3oA70r0N6e9QD0r01NegDBp7/Ggt8acNaoAx60RFAG87fv1orUAQApUOJ8qegN1pQTt9Bv8A0ohKbdDb42+vSorW70DEeZ+d/wBK81FETvewv0HcgHyrY03HZooViVYcVcyqXiR3WQgjmLncBgDYG3SsYPbvamMm/wBr+tZlijJU1sLLs3FJGjdHcsJZhPKx3kkkC4rkx+6NrKLAYi1gLVcl9rNS2oOodkZzEYQGS8axNuwVL7XO5N7na+wArJZhb1qED1+W1TkY3/SW2aep49Myuv8ADCvp10llQKBApJKRqPCuWVm23AA2sKl/3PPlIbRHmwxwMrxK8Yiivgio21hkx3uLsdqwz6/3p7Adavw+PsLZoP7Qze9+93UzAgi6/wANcY+WoVL7AAXtfrvRp7WTLKZVj0qs0csbhNOoWRZmVnMig+MkqNz5nzNZLAeRqNj6f0rXIxvw8K+hLZ0/DPa8B5H1PNJaGPTCPTxabk8iMsQrJNsu7m1gRudjsBV1ntxqHkmYJBhLLHII5IxKsfJCiJVJt0xBO3UkjG9c648qjcfKouDw3dF1M1z7UzlJVcQyCbUHUvzIw5EpAF038ICgKO4HQ96qvx2Y6v3wlTPzBLcrdclAVRj5AKB8vnWeaCu0cGNdF5Etk/FdWdRK0siRhnOREaBEDHqQvmTckkkkk1PJxmUx6eK6hNMzvEAvV3YOWkuTkbjb0JFUKat8uNJV06CzptR7d6t2DkacETpqDjCFDyxpihks13A2Iub3Ub2AFZ2h9o54eZy2UNLPHqZWK3d5IpOaoJv9nMklfU1lUq5rhsSVKKFsscR1rTyvLJiHkYu2AxXJtyQtza5uevUmq1KlXZJJUiCpUqVUCpUqVAOtGDUZFOL0ARNIHyvSUfsUe/l8jaoAfpUgt5EfHpTLby39KM287fEbfWoAMR+/0ogtu9Hi3+CPw3ol7b/Ii341LAAT1H4UqPk/ClSwW49V2APz/sKl5x9Pof7VAYz6j5KPyBqLAfsk/kK50gWeYP2R+tE0hPl+dQRsey29bH+tHv8AeJ+oH9aUUV7db/8Az+tCW8h+IoiyjoAT8b/0olX1/p/SgGG/df0pwvwP0pMNut/nTLft+X96gGkJ8qhLVORbreo5LVpAgaomFSsDQBa0iEJ9KHGpMaAj41sA2pqMCmtQAUqOmtQA0qelaqBqVPamtQCIprU9EDQAgUYTv/Wla/Tb50kqAVzRq37teiAPY/Slj51AOtrf2H+ak5AHQD50K+X7+lSpiPX18vwrLBHGv/UMLfT8qn3O2XXt/mnbE9x8v7CmSEH7pHrf+t6lgERW2wvSosLf5FPQERkHcg/Nm/tUseoHa5Pov6mqJAH3gfhf9KVXSgXpGY9dvjYUIAHUj8/6VWFzRjbv9LUoEvNPTemWT970Gfx+tOlvP+lSgThh+x/WiSTyvUB+NHb4fWpQDb1/Ohaha1PehSO9C607UJrRBsaG1HQ3qgEimorUxoBqYpR29aaqCPGmqS9L60sEdvWiuPj8zRg04XzP40sEZN+3506qKkEXz/Clyz+7UsAmIdrfWpFi9VoVWjCkbi9QAkVNGoI9fnQqf3an71GB2hINv1qX0BHyphvRD0NjWWUdAT3A+n5GmK28/wD1t/imOV9/7frUyv52P7/GoCtv2y+YF6epif5h/wDAp6WQxlp2NKlXYDijpUqMDiiWnpVkEiikKalWQGlO1KlUBGKGlSrQBNJaVKqBClalSoARUlqVKgBtvSYUqVABU8S01KowODvTIN6VKgJQKYjanpVARrUrU9Kj6gIjpR0qVZZRE06dDSpVAAaVKlV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101" name="Picture 5" descr="C:\Users\USER\Desktop\salak.jpg"/>
          <p:cNvPicPr>
            <a:picLocks noGrp="1" noChangeAspect="1" noChangeArrowheads="1"/>
          </p:cNvPicPr>
          <p:nvPr>
            <p:ph sz="quarter" idx="1"/>
          </p:nvPr>
        </p:nvPicPr>
        <p:blipFill>
          <a:blip r:embed="rId2"/>
          <a:srcRect/>
          <a:stretch>
            <a:fillRect/>
          </a:stretch>
        </p:blipFill>
        <p:spPr bwMode="auto">
          <a:xfrm>
            <a:off x="0" y="0"/>
            <a:ext cx="9144000"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t/>
            </a:r>
            <a:br>
              <a:rPr lang="tr-TR" b="1" dirty="0" smtClean="0"/>
            </a:br>
            <a:r>
              <a:rPr lang="tr-TR" b="1" dirty="0" smtClean="0"/>
              <a:t/>
            </a:r>
            <a:br>
              <a:rPr lang="tr-TR" b="1" dirty="0" smtClean="0"/>
            </a:br>
            <a:r>
              <a:rPr lang="tr-TR" b="1" dirty="0" smtClean="0"/>
              <a:t/>
            </a:r>
            <a:br>
              <a:rPr lang="tr-TR" b="1" dirty="0" smtClean="0"/>
            </a:br>
            <a:r>
              <a:rPr lang="tr-TR" sz="3200" b="1" dirty="0" smtClean="0">
                <a:solidFill>
                  <a:srgbClr val="FF0000"/>
                </a:solidFill>
              </a:rPr>
              <a:t/>
            </a:r>
            <a:br>
              <a:rPr lang="tr-TR" sz="3200" b="1" dirty="0" smtClean="0">
                <a:solidFill>
                  <a:srgbClr val="FF0000"/>
                </a:solidFill>
              </a:rPr>
            </a:br>
            <a:r>
              <a:rPr lang="tr-TR" sz="4900" b="1" dirty="0" smtClean="0">
                <a:solidFill>
                  <a:srgbClr val="FF0000"/>
                </a:solidFill>
              </a:rPr>
              <a:t> İLK İSLAMİ ÜRÜNLER</a:t>
            </a:r>
            <a:endParaRPr lang="tr-TR" sz="4900" dirty="0"/>
          </a:p>
        </p:txBody>
      </p:sp>
      <p:sp>
        <p:nvSpPr>
          <p:cNvPr id="3" name="2 İçerik Yer Tutucusu"/>
          <p:cNvSpPr>
            <a:spLocks noGrp="1"/>
          </p:cNvSpPr>
          <p:nvPr>
            <p:ph sz="quarter" idx="1"/>
          </p:nvPr>
        </p:nvSpPr>
        <p:spPr/>
        <p:txBody>
          <a:bodyPr/>
          <a:lstStyle/>
          <a:p>
            <a:r>
              <a:rPr lang="tr-TR" sz="3600" b="1" dirty="0" smtClean="0">
                <a:solidFill>
                  <a:srgbClr val="002060"/>
                </a:solidFill>
              </a:rPr>
              <a:t>KUTADGU BİLİG: </a:t>
            </a:r>
          </a:p>
          <a:p>
            <a:r>
              <a:rPr lang="tr-TR" dirty="0" smtClean="0"/>
              <a:t>Eserin adı </a:t>
            </a:r>
            <a:r>
              <a:rPr lang="tr-TR" b="1" dirty="0" smtClean="0"/>
              <a:t>mutluluk veren bilgi</a:t>
            </a:r>
            <a:r>
              <a:rPr lang="tr-TR" dirty="0" smtClean="0"/>
              <a:t> anlamına gelir. Yazarı, </a:t>
            </a:r>
            <a:r>
              <a:rPr lang="tr-TR" b="1" dirty="0" smtClean="0"/>
              <a:t>Yusuf Has </a:t>
            </a:r>
            <a:r>
              <a:rPr lang="tr-TR" b="1" dirty="0" err="1" smtClean="0"/>
              <a:t>Hacip</a:t>
            </a:r>
            <a:r>
              <a:rPr lang="tr-TR" dirty="0" err="1" smtClean="0"/>
              <a:t>tir</a:t>
            </a:r>
            <a:r>
              <a:rPr lang="tr-TR" dirty="0" smtClean="0"/>
              <a:t>. </a:t>
            </a:r>
            <a:r>
              <a:rPr lang="tr-TR" dirty="0" err="1" smtClean="0"/>
              <a:t>Karahanlılar</a:t>
            </a:r>
            <a:r>
              <a:rPr lang="tr-TR" dirty="0" smtClean="0"/>
              <a:t> zamanında (XI. yüzyıl-1070) yazılmış, ideal bir devlet yönetiminin nasıl olması gerektiği üzerinde durulmuştur. Esrin dilinde henüz Arapça ve Farsça etkisi yoktur. Birimi beyit, ölçüsü aruz, kalıbı </a:t>
            </a:r>
            <a:r>
              <a:rPr lang="tr-TR" dirty="0" err="1" smtClean="0"/>
              <a:t>feu</a:t>
            </a:r>
            <a:r>
              <a:rPr lang="tr-TR" dirty="0" smtClean="0"/>
              <a:t> </a:t>
            </a:r>
            <a:r>
              <a:rPr lang="tr-TR" dirty="0" err="1" smtClean="0"/>
              <a:t>lün</a:t>
            </a:r>
            <a:r>
              <a:rPr lang="tr-TR" dirty="0" smtClean="0"/>
              <a:t>/</a:t>
            </a:r>
            <a:r>
              <a:rPr lang="tr-TR" dirty="0" err="1" smtClean="0"/>
              <a:t>fe</a:t>
            </a:r>
            <a:r>
              <a:rPr lang="tr-TR" dirty="0" smtClean="0"/>
              <a:t> u </a:t>
            </a:r>
            <a:r>
              <a:rPr lang="tr-TR" dirty="0" err="1" smtClean="0"/>
              <a:t>lün</a:t>
            </a:r>
            <a:r>
              <a:rPr lang="tr-TR" dirty="0" smtClean="0"/>
              <a:t> /</a:t>
            </a:r>
            <a:r>
              <a:rPr lang="tr-TR" dirty="0" err="1" smtClean="0"/>
              <a:t>fe</a:t>
            </a:r>
            <a:r>
              <a:rPr lang="tr-TR" dirty="0" smtClean="0"/>
              <a:t> </a:t>
            </a:r>
            <a:r>
              <a:rPr lang="tr-TR" dirty="0" err="1" smtClean="0"/>
              <a:t>uldür</a:t>
            </a:r>
            <a:r>
              <a:rPr lang="tr-TR" dirty="0" smtClean="0"/>
              <a:t>. Bilinen üç nüshası, bugün </a:t>
            </a:r>
            <a:r>
              <a:rPr lang="tr-TR" b="1" dirty="0" err="1" smtClean="0"/>
              <a:t>Fergana</a:t>
            </a:r>
            <a:r>
              <a:rPr lang="tr-TR" b="1" dirty="0" smtClean="0"/>
              <a:t>, Viyana </a:t>
            </a:r>
            <a:r>
              <a:rPr lang="tr-TR" dirty="0" smtClean="0"/>
              <a:t>ve </a:t>
            </a:r>
            <a:r>
              <a:rPr lang="tr-TR" b="1" dirty="0" smtClean="0"/>
              <a:t>Mısır</a:t>
            </a:r>
            <a:r>
              <a:rPr lang="tr-TR" dirty="0" smtClean="0"/>
              <a:t>da bulunmaktadır.</a:t>
            </a:r>
            <a:endParaRPr lang="tr-TR" dirty="0"/>
          </a:p>
        </p:txBody>
      </p:sp>
    </p:spTree>
  </p:cSld>
  <p:clrMapOvr>
    <a:masterClrMapping/>
  </p:clrMapOvr>
  <p:transition advTm="5000">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24" name="Picture 4" descr="C:\Users\USER\Desktop\salakkkkk.jpg"/>
          <p:cNvPicPr>
            <a:picLocks noGrp="1" noChangeAspect="1" noChangeArrowheads="1"/>
          </p:cNvPicPr>
          <p:nvPr>
            <p:ph sz="quarter" idx="1"/>
          </p:nvPr>
        </p:nvPicPr>
        <p:blipFill>
          <a:blip r:embed="rId2"/>
          <a:srcRect/>
          <a:stretch>
            <a:fillRect/>
          </a:stretch>
        </p:blipFill>
        <p:spPr bwMode="auto">
          <a:xfrm>
            <a:off x="357158" y="214290"/>
            <a:ext cx="8087855" cy="6072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Kutatgu</a:t>
            </a:r>
            <a:r>
              <a:rPr lang="tr-TR" b="1" dirty="0" smtClean="0">
                <a:solidFill>
                  <a:srgbClr val="FF0000"/>
                </a:solidFill>
              </a:rPr>
              <a:t> </a:t>
            </a:r>
            <a:r>
              <a:rPr lang="tr-TR" b="1" dirty="0" err="1" smtClean="0">
                <a:solidFill>
                  <a:srgbClr val="FF0000"/>
                </a:solidFill>
              </a:rPr>
              <a:t>Bilig</a:t>
            </a:r>
            <a:r>
              <a:rPr lang="tr-TR" b="1" dirty="0" smtClean="0">
                <a:solidFill>
                  <a:srgbClr val="FF0000"/>
                </a:solidFill>
              </a:rPr>
              <a:t> (Mutluluk Veren Bilgi) (1069- 1070 )</a:t>
            </a:r>
            <a:endParaRPr lang="tr-TR" dirty="0">
              <a:solidFill>
                <a:srgbClr val="FF0000"/>
              </a:solidFill>
            </a:endParaRPr>
          </a:p>
        </p:txBody>
      </p:sp>
      <p:sp>
        <p:nvSpPr>
          <p:cNvPr id="3" name="2 İçerik Yer Tutucusu"/>
          <p:cNvSpPr>
            <a:spLocks noGrp="1"/>
          </p:cNvSpPr>
          <p:nvPr>
            <p:ph sz="quarter" idx="1"/>
          </p:nvPr>
        </p:nvSpPr>
        <p:spPr/>
        <p:txBody>
          <a:bodyPr>
            <a:normAutofit/>
          </a:bodyPr>
          <a:lstStyle/>
          <a:p>
            <a:pPr>
              <a:buNone/>
            </a:pPr>
            <a:r>
              <a:rPr lang="tr-TR" dirty="0" smtClean="0"/>
              <a:t>  </a:t>
            </a:r>
            <a:r>
              <a:rPr lang="tr-TR" dirty="0" smtClean="0">
                <a:solidFill>
                  <a:srgbClr val="FF0000"/>
                </a:solidFill>
              </a:rPr>
              <a:t>*</a:t>
            </a:r>
            <a:r>
              <a:rPr lang="tr-TR" b="1" dirty="0" smtClean="0"/>
              <a:t>1069-1070 tarihlerinde</a:t>
            </a:r>
            <a:r>
              <a:rPr lang="tr-TR" dirty="0" smtClean="0"/>
              <a:t> </a:t>
            </a:r>
            <a:r>
              <a:rPr lang="tr-TR" dirty="0" smtClean="0">
                <a:solidFill>
                  <a:srgbClr val="0070C0"/>
                </a:solidFill>
                <a:hlinkClick r:id="rId2"/>
              </a:rPr>
              <a:t>Yusuf Has </a:t>
            </a:r>
            <a:r>
              <a:rPr lang="tr-TR" dirty="0" err="1" smtClean="0">
                <a:solidFill>
                  <a:srgbClr val="0070C0"/>
                </a:solidFill>
                <a:hlinkClick r:id="rId2"/>
              </a:rPr>
              <a:t>Hacip</a:t>
            </a:r>
            <a:r>
              <a:rPr lang="tr-TR" dirty="0" smtClean="0"/>
              <a:t> tarafından </a:t>
            </a:r>
            <a:r>
              <a:rPr lang="tr-TR" b="1" dirty="0" smtClean="0"/>
              <a:t>yazılmıştır.</a:t>
            </a:r>
          </a:p>
          <a:p>
            <a:pPr>
              <a:buNone/>
            </a:pPr>
            <a:r>
              <a:rPr lang="tr-TR" dirty="0" smtClean="0"/>
              <a:t>   </a:t>
            </a:r>
            <a:r>
              <a:rPr lang="tr-TR" dirty="0" smtClean="0">
                <a:solidFill>
                  <a:srgbClr val="FF0000"/>
                </a:solidFill>
              </a:rPr>
              <a:t>*</a:t>
            </a:r>
            <a:r>
              <a:rPr lang="tr-TR" b="1" dirty="0" smtClean="0"/>
              <a:t>Türk edebiyatının ilk siyasetnamesidir.</a:t>
            </a:r>
            <a:r>
              <a:rPr lang="tr-TR" dirty="0" smtClean="0"/>
              <a:t/>
            </a:r>
            <a:br>
              <a:rPr lang="tr-TR" dirty="0" smtClean="0"/>
            </a:br>
            <a:r>
              <a:rPr lang="tr-TR" dirty="0" smtClean="0">
                <a:solidFill>
                  <a:srgbClr val="FF0000"/>
                </a:solidFill>
              </a:rPr>
              <a:t>*</a:t>
            </a:r>
            <a:r>
              <a:rPr lang="tr-TR" dirty="0" smtClean="0"/>
              <a:t> </a:t>
            </a:r>
            <a:r>
              <a:rPr lang="tr-TR" b="1" dirty="0" smtClean="0"/>
              <a:t>Öğretici bir nitelik taşımaktadır.</a:t>
            </a:r>
            <a:r>
              <a:rPr lang="tr-TR" dirty="0" smtClean="0"/>
              <a:t/>
            </a:r>
            <a:br>
              <a:rPr lang="tr-TR" dirty="0" smtClean="0"/>
            </a:br>
            <a:r>
              <a:rPr lang="tr-TR" dirty="0" smtClean="0">
                <a:solidFill>
                  <a:srgbClr val="FF0000"/>
                </a:solidFill>
              </a:rPr>
              <a:t>*</a:t>
            </a:r>
            <a:r>
              <a:rPr lang="tr-TR" dirty="0" smtClean="0"/>
              <a:t> </a:t>
            </a:r>
            <a:r>
              <a:rPr lang="tr-TR" b="1" dirty="0" err="1" smtClean="0"/>
              <a:t>Tapgaç</a:t>
            </a:r>
            <a:r>
              <a:rPr lang="tr-TR" b="1" dirty="0" smtClean="0"/>
              <a:t> Buğra Han'a sunulmuştur.</a:t>
            </a:r>
            <a:r>
              <a:rPr lang="tr-TR" dirty="0" smtClean="0"/>
              <a:t/>
            </a:r>
            <a:br>
              <a:rPr lang="tr-TR" dirty="0" smtClean="0"/>
            </a:br>
            <a:r>
              <a:rPr lang="tr-TR" dirty="0" smtClean="0">
                <a:solidFill>
                  <a:srgbClr val="FF0000"/>
                </a:solidFill>
              </a:rPr>
              <a:t>*</a:t>
            </a:r>
            <a:r>
              <a:rPr lang="tr-TR" dirty="0" smtClean="0"/>
              <a:t> </a:t>
            </a:r>
            <a:r>
              <a:rPr lang="tr-TR" sz="2000" b="1" i="1" dirty="0" smtClean="0"/>
              <a:t>Devletin nasıl yönetilmesi gerektiği vurgulanmıştır.</a:t>
            </a:r>
            <a:r>
              <a:rPr lang="tr-TR" dirty="0" smtClean="0"/>
              <a:t/>
            </a:r>
            <a:br>
              <a:rPr lang="tr-TR" dirty="0" smtClean="0"/>
            </a:br>
            <a:r>
              <a:rPr lang="tr-TR" dirty="0" smtClean="0">
                <a:solidFill>
                  <a:srgbClr val="FF0000"/>
                </a:solidFill>
              </a:rPr>
              <a:t>*</a:t>
            </a:r>
            <a:r>
              <a:rPr lang="tr-TR" dirty="0" smtClean="0"/>
              <a:t> </a:t>
            </a:r>
            <a:r>
              <a:rPr lang="tr-TR" b="1" dirty="0" err="1" smtClean="0"/>
              <a:t>Hakaniye</a:t>
            </a:r>
            <a:r>
              <a:rPr lang="tr-TR" b="1" dirty="0" smtClean="0"/>
              <a:t> (Doğu ) Türkçesi ile yazılmıştır.</a:t>
            </a:r>
            <a:r>
              <a:rPr lang="tr-TR" dirty="0" smtClean="0"/>
              <a:t/>
            </a:r>
            <a:br>
              <a:rPr lang="tr-TR" dirty="0" smtClean="0"/>
            </a:br>
            <a:r>
              <a:rPr lang="tr-TR" dirty="0" smtClean="0">
                <a:solidFill>
                  <a:srgbClr val="FF0000"/>
                </a:solidFill>
              </a:rPr>
              <a:t>*</a:t>
            </a:r>
            <a:r>
              <a:rPr lang="tr-TR" dirty="0" smtClean="0"/>
              <a:t> </a:t>
            </a:r>
            <a:r>
              <a:rPr lang="tr-TR" b="1" dirty="0" smtClean="0"/>
              <a:t>6645 beyitten müteşekkildir.</a:t>
            </a:r>
            <a:r>
              <a:rPr lang="tr-TR" dirty="0" smtClean="0"/>
              <a:t/>
            </a:r>
            <a:br>
              <a:rPr lang="tr-TR" dirty="0" smtClean="0"/>
            </a:br>
            <a:r>
              <a:rPr lang="tr-TR" dirty="0" smtClean="0">
                <a:solidFill>
                  <a:srgbClr val="FF0000"/>
                </a:solidFill>
              </a:rPr>
              <a:t>*</a:t>
            </a:r>
            <a:r>
              <a:rPr lang="tr-TR" dirty="0" smtClean="0"/>
              <a:t> </a:t>
            </a:r>
            <a:r>
              <a:rPr lang="tr-TR" b="1" dirty="0" smtClean="0"/>
              <a:t>Eserde öğütler; devlet, akıl saadet, adalet sembolleriyle verilmiştir.</a:t>
            </a:r>
            <a:r>
              <a:rPr lang="tr-TR" dirty="0" smtClean="0"/>
              <a:t/>
            </a:r>
            <a:br>
              <a:rPr lang="tr-TR" dirty="0" smtClean="0"/>
            </a:br>
            <a:r>
              <a:rPr lang="tr-TR" dirty="0" smtClean="0">
                <a:solidFill>
                  <a:srgbClr val="FF0000"/>
                </a:solidFill>
              </a:rPr>
              <a:t>*</a:t>
            </a:r>
            <a:r>
              <a:rPr lang="tr-TR" dirty="0" smtClean="0"/>
              <a:t> </a:t>
            </a:r>
            <a:r>
              <a:rPr lang="tr-TR" b="1" dirty="0" err="1" smtClean="0"/>
              <a:t>Hakaniye</a:t>
            </a:r>
            <a:r>
              <a:rPr lang="tr-TR" b="1" dirty="0" smtClean="0"/>
              <a:t> Türkçesi ile yazılmıştır.</a:t>
            </a:r>
            <a:r>
              <a:rPr lang="tr-TR" dirty="0" smtClean="0"/>
              <a:t/>
            </a:r>
            <a:br>
              <a:rPr lang="tr-TR" dirty="0" smtClean="0"/>
            </a:br>
            <a:r>
              <a:rPr lang="tr-TR" dirty="0" smtClean="0">
                <a:solidFill>
                  <a:srgbClr val="FF0000"/>
                </a:solidFill>
              </a:rPr>
              <a:t>*</a:t>
            </a:r>
            <a:r>
              <a:rPr lang="tr-TR" dirty="0" smtClean="0"/>
              <a:t> </a:t>
            </a:r>
            <a:r>
              <a:rPr lang="tr-TR" b="1" dirty="0" smtClean="0">
                <a:hlinkClick r:id="rId3"/>
              </a:rPr>
              <a:t>Aruz ölçüsü</a:t>
            </a:r>
            <a:r>
              <a:rPr lang="tr-TR" b="1" i="1" dirty="0" smtClean="0"/>
              <a:t>yle</a:t>
            </a:r>
            <a:r>
              <a:rPr lang="tr-TR" dirty="0" smtClean="0"/>
              <a:t> </a:t>
            </a:r>
            <a:r>
              <a:rPr lang="tr-TR" b="1" dirty="0" smtClean="0"/>
              <a:t>yazılmış ilk</a:t>
            </a:r>
            <a:r>
              <a:rPr lang="tr-TR" dirty="0" smtClean="0"/>
              <a:t> </a:t>
            </a:r>
            <a:r>
              <a:rPr lang="tr-TR" b="1" dirty="0" smtClean="0">
                <a:hlinkClick r:id="rId4"/>
              </a:rPr>
              <a:t>mesnevi</a:t>
            </a:r>
            <a:r>
              <a:rPr lang="tr-TR" b="1" dirty="0" smtClean="0"/>
              <a:t>dir.</a:t>
            </a:r>
          </a:p>
          <a:p>
            <a:endParaRPr lang="tr-TR" dirty="0"/>
          </a:p>
        </p:txBody>
      </p:sp>
    </p:spTree>
  </p:cSld>
  <p:clrMapOvr>
    <a:masterClrMapping/>
  </p:clrMapOvr>
  <p:transition advTm="5000">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7467600" cy="796908"/>
          </a:xfrm>
        </p:spPr>
        <p:txBody>
          <a:bodyPr>
            <a:normAutofit/>
          </a:bodyPr>
          <a:lstStyle/>
          <a:p>
            <a:pPr algn="ctr"/>
            <a:r>
              <a:rPr lang="tr-TR" sz="3600" b="1" u="sng" dirty="0" smtClean="0">
                <a:solidFill>
                  <a:srgbClr val="FF0000"/>
                </a:solidFill>
              </a:rPr>
              <a:t>DİVAN Ü LUGAT-İT TÜRK</a:t>
            </a:r>
            <a:endParaRPr lang="tr-TR" sz="3600" b="1" dirty="0">
              <a:solidFill>
                <a:srgbClr val="FF0000"/>
              </a:solidFill>
            </a:endParaRPr>
          </a:p>
        </p:txBody>
      </p:sp>
      <p:sp>
        <p:nvSpPr>
          <p:cNvPr id="3" name="2 İçerik Yer Tutucusu"/>
          <p:cNvSpPr>
            <a:spLocks noGrp="1"/>
          </p:cNvSpPr>
          <p:nvPr>
            <p:ph sz="quarter" idx="1"/>
          </p:nvPr>
        </p:nvSpPr>
        <p:spPr>
          <a:xfrm>
            <a:off x="457200" y="1142984"/>
            <a:ext cx="7972452" cy="5715016"/>
          </a:xfrm>
        </p:spPr>
        <p:txBody>
          <a:bodyPr>
            <a:normAutofit fontScale="85000" lnSpcReduction="20000"/>
          </a:bodyPr>
          <a:lstStyle/>
          <a:p>
            <a:r>
              <a:rPr lang="tr-TR" i="1" dirty="0" smtClean="0"/>
              <a:t> </a:t>
            </a:r>
            <a:r>
              <a:rPr lang="tr-TR" dirty="0" smtClean="0"/>
              <a:t>Eserin adı, </a:t>
            </a:r>
            <a:r>
              <a:rPr lang="tr-TR" b="1" dirty="0" smtClean="0"/>
              <a:t>Türk Dilinin toplu</a:t>
            </a:r>
            <a:r>
              <a:rPr lang="tr-TR" dirty="0" smtClean="0"/>
              <a:t>(genel)</a:t>
            </a:r>
            <a:r>
              <a:rPr lang="tr-TR" b="1" dirty="0" smtClean="0"/>
              <a:t> Sözlüğü</a:t>
            </a:r>
            <a:r>
              <a:rPr lang="tr-TR" dirty="0" smtClean="0"/>
              <a:t> anlamına gelir. Adından da anlaşılacağı gibi, eser bir sözlüktür; Araplara </a:t>
            </a:r>
            <a:r>
              <a:rPr lang="tr-TR" dirty="0" err="1" smtClean="0"/>
              <a:t>Türkçyi</a:t>
            </a:r>
            <a:r>
              <a:rPr lang="tr-TR" dirty="0" smtClean="0"/>
              <a:t> öğretmek amacıyla yazılmıştır. Bundan dolayı, Türkçenin Arapça karşısında savunulduğu bir eser olarak değerlendirilir. Eserde Türkçe sözcüklerin anlamları Arapçayla açıklanmakta ve her maddeden sonra birtakım Türkçe metinler örnek olarak verilmektedir. </a:t>
            </a:r>
            <a:r>
              <a:rPr lang="tr-TR" b="1" dirty="0" err="1" smtClean="0"/>
              <a:t>Kaşgarlı</a:t>
            </a:r>
            <a:r>
              <a:rPr lang="tr-TR" b="1" dirty="0" smtClean="0"/>
              <a:t> Mahmut </a:t>
            </a:r>
            <a:r>
              <a:rPr lang="tr-TR" dirty="0" smtClean="0"/>
              <a:t>tarafından XI. yüzyılda yazılan eserin asıl önemi de, işte bu derleme Türkçe metinlerden ileri gelmektedir. Eserine bir de Türk illerinin haritasını koyan </a:t>
            </a:r>
            <a:r>
              <a:rPr lang="tr-TR" dirty="0" err="1" smtClean="0"/>
              <a:t>Kaşgarlı</a:t>
            </a:r>
            <a:r>
              <a:rPr lang="tr-TR" dirty="0" smtClean="0"/>
              <a:t> Mahmut, Türkçe sözcüklerin açıklamalarını yaparken dört yüze yakın dörtlükten oluşan şiirlerle atasözlerini (sav) örnek olarak verir. Divan-ı Lügat-it Türk, Türk dilinin ana eseri, Türk edebiyatının ve </a:t>
            </a:r>
            <a:r>
              <a:rPr lang="tr-TR" dirty="0" err="1" smtClean="0"/>
              <a:t>folklörünün</a:t>
            </a:r>
            <a:r>
              <a:rPr lang="tr-TR" dirty="0" smtClean="0"/>
              <a:t> bir hazinesi olarak kabul edilmektedir.</a:t>
            </a:r>
            <a:br>
              <a:rPr lang="tr-TR" dirty="0" smtClean="0"/>
            </a:br>
            <a:r>
              <a:rPr lang="tr-TR" dirty="0" smtClean="0"/>
              <a:t/>
            </a:r>
            <a:br>
              <a:rPr lang="tr-TR" dirty="0" smtClean="0"/>
            </a:br>
            <a:r>
              <a:rPr lang="tr-TR" dirty="0" smtClean="0"/>
              <a:t/>
            </a:r>
            <a:br>
              <a:rPr lang="tr-TR" dirty="0" smtClean="0"/>
            </a:br>
            <a:r>
              <a:rPr lang="tr-TR" dirty="0" smtClean="0"/>
              <a:t>Edebiyatımızda aruz ölçüsünün ilk kullanıldığı eser olarak kabul edilmektedir. Eserde adaleti, aklı, saadeti ve devleti temsil eden dört kahramanın çevresinde gelişen olaylarla yazar, devlet idaresinin ve sosyal düzenin nasıl olması gerektiğini anlatır. </a:t>
            </a:r>
            <a:r>
              <a:rPr lang="tr-TR" dirty="0" err="1" smtClean="0"/>
              <a:t>Hakaniye</a:t>
            </a:r>
            <a:r>
              <a:rPr lang="tr-TR" dirty="0" smtClean="0"/>
              <a:t> Türkçesiyle yazılmış olan eserde 7500 civarında Türkçe sözcük Arapça olarak açıklanmıştır. Ayrıca Türk boylarının dilleri ve Türk illeri hakkında bilgi verir.</a:t>
            </a:r>
            <a:br>
              <a:rPr lang="tr-TR" dirty="0" smtClean="0"/>
            </a:br>
            <a:endParaRPr lang="tr-TR" dirty="0"/>
          </a:p>
        </p:txBody>
      </p:sp>
    </p:spTree>
  </p:cSld>
  <p:clrMapOvr>
    <a:masterClrMapping/>
  </p:clrMapOvr>
  <p:transition advTm="5000">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sz="quarter" idx="1"/>
          </p:nvPr>
        </p:nvPicPr>
        <p:blipFill>
          <a:blip r:embed="rId2"/>
          <a:srcRect/>
          <a:stretch>
            <a:fillRect/>
          </a:stretch>
        </p:blipFill>
        <p:spPr bwMode="auto">
          <a:xfrm>
            <a:off x="357158" y="857232"/>
            <a:ext cx="3405927" cy="450059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1748" name="Picture 4" descr="https://upload.wikimedia.org/wikipedia/commons/b/bc/Kashgari_map.jpg"/>
          <p:cNvPicPr>
            <a:picLocks noChangeAspect="1" noChangeArrowheads="1"/>
          </p:cNvPicPr>
          <p:nvPr/>
        </p:nvPicPr>
        <p:blipFill>
          <a:blip r:embed="rId3"/>
          <a:srcRect/>
          <a:stretch>
            <a:fillRect/>
          </a:stretch>
        </p:blipFill>
        <p:spPr bwMode="auto">
          <a:xfrm>
            <a:off x="4357686" y="714356"/>
            <a:ext cx="4108430" cy="478634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Tm="5000">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Divan-ı Lügat' it Türk.( Türk Dilinin Sözlüğü) ( 1072-1074 )</a:t>
            </a:r>
            <a:endParaRPr lang="tr-TR" dirty="0">
              <a:solidFill>
                <a:srgbClr val="FF0000"/>
              </a:solidFill>
            </a:endParaRPr>
          </a:p>
        </p:txBody>
      </p:sp>
      <p:sp>
        <p:nvSpPr>
          <p:cNvPr id="3" name="2 İçerik Yer Tutucusu"/>
          <p:cNvSpPr>
            <a:spLocks noGrp="1"/>
          </p:cNvSpPr>
          <p:nvPr>
            <p:ph sz="quarter" idx="1"/>
          </p:nvPr>
        </p:nvSpPr>
        <p:spPr/>
        <p:txBody>
          <a:bodyPr/>
          <a:lstStyle/>
          <a:p>
            <a:r>
              <a:rPr lang="tr-TR" dirty="0" smtClean="0"/>
              <a:t> </a:t>
            </a:r>
            <a:r>
              <a:rPr lang="tr-TR" b="1" dirty="0" err="1" smtClean="0">
                <a:hlinkClick r:id="rId2"/>
              </a:rPr>
              <a:t>Kaşgarlı</a:t>
            </a:r>
            <a:r>
              <a:rPr lang="tr-TR" b="1" dirty="0" smtClean="0">
                <a:hlinkClick r:id="rId2"/>
              </a:rPr>
              <a:t> Mahmut</a:t>
            </a:r>
            <a:r>
              <a:rPr lang="tr-TR" dirty="0" smtClean="0"/>
              <a:t> yazmıştır.</a:t>
            </a:r>
            <a:br>
              <a:rPr lang="tr-TR" dirty="0" smtClean="0"/>
            </a:br>
            <a:r>
              <a:rPr lang="tr-TR" dirty="0" smtClean="0"/>
              <a:t>* Araplara Türkçeyi öğretmek amacıyla yazılmıştır.</a:t>
            </a:r>
            <a:br>
              <a:rPr lang="tr-TR" dirty="0" smtClean="0"/>
            </a:br>
            <a:r>
              <a:rPr lang="tr-TR" dirty="0" smtClean="0"/>
              <a:t>* 1074 yılında bitirildiği düşünülüyor.</a:t>
            </a:r>
            <a:br>
              <a:rPr lang="tr-TR" dirty="0" smtClean="0"/>
            </a:br>
            <a:r>
              <a:rPr lang="tr-TR" dirty="0" smtClean="0"/>
              <a:t>* Türkçenin ilk sözlüğüdür.</a:t>
            </a:r>
            <a:br>
              <a:rPr lang="tr-TR" dirty="0" smtClean="0"/>
            </a:br>
            <a:r>
              <a:rPr lang="tr-TR" dirty="0" smtClean="0"/>
              <a:t>* Türklere ait gelenek göreneklerden tarihten folklordan bahsettiği için bir ansiklopedi özelliği taşımaktadır.</a:t>
            </a:r>
            <a:br>
              <a:rPr lang="tr-TR" dirty="0" smtClean="0"/>
            </a:br>
            <a:r>
              <a:rPr lang="tr-TR" dirty="0" smtClean="0"/>
              <a:t>* Kitapta 7500 kelimenin Arapça karşılığı verilmiş olup ayrıca halk şiirleri, atasözleri, deyimler kullanılmıştır.</a:t>
            </a:r>
            <a:br>
              <a:rPr lang="tr-TR" dirty="0" smtClean="0"/>
            </a:br>
            <a:r>
              <a:rPr lang="tr-TR" dirty="0" smtClean="0"/>
              <a:t>* Ebu' l Kasım' a sunulmuştur.</a:t>
            </a:r>
            <a:br>
              <a:rPr lang="tr-TR" dirty="0" smtClean="0"/>
            </a:br>
            <a:r>
              <a:rPr lang="tr-TR" dirty="0" smtClean="0"/>
              <a:t>* </a:t>
            </a:r>
            <a:r>
              <a:rPr lang="tr-TR" dirty="0" err="1" smtClean="0"/>
              <a:t>Hakaniye</a:t>
            </a:r>
            <a:r>
              <a:rPr lang="tr-TR" dirty="0" smtClean="0"/>
              <a:t> Türkçesi ile yazılmıştır.</a:t>
            </a:r>
          </a:p>
          <a:p>
            <a:endParaRPr lang="tr-TR" dirty="0"/>
          </a:p>
        </p:txBody>
      </p:sp>
    </p:spTree>
  </p:cSld>
  <p:clrMapOvr>
    <a:masterClrMapping/>
  </p:clrMapOvr>
  <p:transition advTm="5000">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6600" b="1" u="sng" dirty="0" smtClean="0">
                <a:solidFill>
                  <a:srgbClr val="FF0000"/>
                </a:solidFill>
              </a:rPr>
              <a:t>DİVAN-I HİKMET</a:t>
            </a:r>
            <a:endParaRPr lang="tr-TR" sz="6600" b="1" dirty="0">
              <a:solidFill>
                <a:srgbClr val="FF0000"/>
              </a:solidFill>
            </a:endParaRPr>
          </a:p>
        </p:txBody>
      </p:sp>
      <p:sp>
        <p:nvSpPr>
          <p:cNvPr id="3" name="2 İçerik Yer Tutucusu"/>
          <p:cNvSpPr>
            <a:spLocks noGrp="1"/>
          </p:cNvSpPr>
          <p:nvPr>
            <p:ph sz="quarter" idx="1"/>
          </p:nvPr>
        </p:nvSpPr>
        <p:spPr/>
        <p:txBody>
          <a:bodyPr>
            <a:normAutofit/>
          </a:bodyPr>
          <a:lstStyle/>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a:p>
            <a:endParaRPr lang="tr-TR" b="1" dirty="0" smtClean="0"/>
          </a:p>
        </p:txBody>
      </p:sp>
      <p:sp>
        <p:nvSpPr>
          <p:cNvPr id="4" name="2 İçerik Yer Tutucusu"/>
          <p:cNvSpPr txBox="1">
            <a:spLocks/>
          </p:cNvSpPr>
          <p:nvPr/>
        </p:nvSpPr>
        <p:spPr>
          <a:xfrm>
            <a:off x="609600" y="1752600"/>
            <a:ext cx="7467600" cy="4873752"/>
          </a:xfrm>
          <a:prstGeom prst="rect">
            <a:avLst/>
          </a:prstGeom>
        </p:spPr>
        <p:txBody>
          <a:bodyPr vert="horz">
            <a:normAutofit lnSpcReduction="10000"/>
          </a:bodyPr>
          <a:lstStyle/>
          <a:p>
            <a:pPr marL="274320" lvl="0" indent="-274320">
              <a:spcBef>
                <a:spcPts val="600"/>
              </a:spcBef>
              <a:buClr>
                <a:schemeClr val="accent1"/>
              </a:buClr>
              <a:buSzPct val="70000"/>
              <a:buFont typeface="Wingdings"/>
              <a:buChar char=""/>
            </a:pPr>
            <a:r>
              <a:rPr lang="tr-TR" sz="2400" b="1" dirty="0" smtClean="0"/>
              <a:t>12. </a:t>
            </a:r>
            <a:r>
              <a:rPr lang="tr-TR" sz="2400" b="1" dirty="0" err="1" smtClean="0"/>
              <a:t>yüzylda</a:t>
            </a:r>
            <a:r>
              <a:rPr lang="tr-TR" sz="2400" b="1" dirty="0" smtClean="0"/>
              <a:t> Ahmet </a:t>
            </a:r>
            <a:r>
              <a:rPr lang="tr-TR" sz="2400" b="1" dirty="0" err="1" smtClean="0"/>
              <a:t>Yesevi</a:t>
            </a:r>
            <a:r>
              <a:rPr lang="tr-TR" sz="2400" b="1" dirty="0" smtClean="0"/>
              <a:t> tarafından dörtlüklerle ve hece ölçüsüyle yazılmış dini, tasavvufi ve öğretici bir eserdir. Dörtlüklerin her birine </a:t>
            </a:r>
            <a:r>
              <a:rPr lang="tr-TR" sz="2400" b="1" dirty="0" err="1" smtClean="0"/>
              <a:t>hikmetadı</a:t>
            </a:r>
            <a:r>
              <a:rPr lang="tr-TR" sz="2400" b="1" dirty="0" smtClean="0"/>
              <a:t> verilmiş ve bu hikmetler Orta Asya ve </a:t>
            </a:r>
            <a:r>
              <a:rPr lang="tr-TR" sz="2400" b="1" dirty="0" err="1" smtClean="0"/>
              <a:t>Anadoluda</a:t>
            </a:r>
            <a:r>
              <a:rPr lang="tr-TR" sz="2400" b="1" dirty="0" smtClean="0"/>
              <a:t> yayılarak halkı derinden etkilemiştir. </a:t>
            </a:r>
            <a:r>
              <a:rPr lang="tr-TR" sz="2400" b="1" dirty="0" err="1" smtClean="0"/>
              <a:t>Yesevilik</a:t>
            </a:r>
            <a:r>
              <a:rPr lang="tr-TR" sz="2400" b="1" dirty="0" smtClean="0"/>
              <a:t> tarikatının da kurcusu olan Ahmet </a:t>
            </a:r>
            <a:r>
              <a:rPr lang="tr-TR" sz="2400" b="1" dirty="0" err="1" smtClean="0"/>
              <a:t>Yesevi</a:t>
            </a:r>
            <a:r>
              <a:rPr lang="tr-TR" sz="2400" b="1" dirty="0" smtClean="0"/>
              <a:t> daha sonra </a:t>
            </a:r>
            <a:r>
              <a:rPr lang="tr-TR" sz="2400" b="1" dirty="0" err="1" smtClean="0"/>
              <a:t>Anadoluda</a:t>
            </a:r>
            <a:r>
              <a:rPr lang="tr-TR" sz="2400" b="1" dirty="0" smtClean="0"/>
              <a:t> kurulan pek çok tarikata kaynak olmuştur.</a:t>
            </a:r>
            <a:br>
              <a:rPr lang="tr-TR" sz="2400" b="1" dirty="0" smtClean="0"/>
            </a:br>
            <a:r>
              <a:rPr lang="tr-TR" sz="2400" b="1" dirty="0" smtClean="0"/>
              <a:t>Orta Asya ve Türk boylarının bulunduğu bölgelerde yüzyıllarca sevilerek okunan </a:t>
            </a:r>
            <a:r>
              <a:rPr lang="tr-TR" sz="2400" b="1" dirty="0" err="1" smtClean="0"/>
              <a:t>Bakırgan</a:t>
            </a:r>
            <a:r>
              <a:rPr lang="tr-TR" sz="2400" b="1" dirty="0" smtClean="0"/>
              <a:t> Kitabının yazarı olan Süleyman Ata da, Ahmet </a:t>
            </a:r>
            <a:r>
              <a:rPr lang="tr-TR" sz="2400" b="1" dirty="0" err="1" smtClean="0"/>
              <a:t>Yesevinin</a:t>
            </a:r>
            <a:r>
              <a:rPr lang="tr-TR" sz="2400" b="1" dirty="0" smtClean="0"/>
              <a:t> haleflerinden biridir.Onun eseri de dini, tasavvufi ve öğretici şiirlerden oluşmaktadır.</a:t>
            </a:r>
            <a:endParaRPr kumimoji="0" lang="tr-TR"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5000">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928794" y="3714752"/>
            <a:ext cx="6529390" cy="1143008"/>
          </a:xfrm>
        </p:spPr>
        <p:txBody>
          <a:bodyPr>
            <a:normAutofit/>
          </a:bodyPr>
          <a:lstStyle/>
          <a:p>
            <a:r>
              <a:rPr lang="tr-TR" dirty="0" smtClean="0"/>
              <a:t>  İSLAM UYGARLIĞI ÇEVRESİNDE                GELİŞEN TÜRK EDEBİYATI</a:t>
            </a:r>
            <a:endParaRPr lang="tr-TR" dirty="0"/>
          </a:p>
        </p:txBody>
      </p:sp>
      <p:sp>
        <p:nvSpPr>
          <p:cNvPr id="4" name="3 Dikdörtgen"/>
          <p:cNvSpPr/>
          <p:nvPr/>
        </p:nvSpPr>
        <p:spPr>
          <a:xfrm>
            <a:off x="500034" y="1428736"/>
            <a:ext cx="8450647" cy="1754326"/>
          </a:xfrm>
          <a:prstGeom prst="rect">
            <a:avLst/>
          </a:prstGeom>
          <a:noFill/>
        </p:spPr>
        <p:txBody>
          <a:bodyPr wrap="none" lIns="91440" tIns="45720" rIns="91440" bIns="45720">
            <a:spAutoFit/>
          </a:bodyPr>
          <a:lstStyle/>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EDEBİYAT PERFORMANS</a:t>
            </a:r>
          </a:p>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ÖDEVİ</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Tm="5000">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data:image/jpeg;base64,/9j/4AAQSkZJRgABAQAAAQABAAD/2wCEAAkGBxQSDxAUDxAUEBQQEBUUDxQPFRAVFA8QFRUXFhQUFBQYHCggGBonGxQULT0hJSkrLi4uFyA0ODMvOCgtLisBCgoKDg0OGxAQGiwcHSYsLywsLCwsLCwsLCwvLCwsLywsLCwtLCwsLCwsLCssLCwsLCwsLCwsLDc3LCssNzcsK//AABEIAMkAiAMBIgACEQEDEQH/xAAaAAADAQEBAQAAAAAAAAAAAAAAAQUEBgMC/8QANRAAAQMBBAcHBAICAwAAAAAAAQACEQMEEiExBRMjQVGBsSIzYXGCkaEGMmLBFEJS8BUkcv/EABkBAAMBAQEAAAAAAAAAAAAAAAADBAECBf/EACcRAAIBAwIGAwEBAQAAAAAAAAABAgMRMQQhEhMyQWFxFFKBUZGh/9oADAMBAAIRAxEAPwDgQhASNB5xa0keCqlKyPNp03N2GUKudX+PwjZxkz4S+b4HfHX2RHQrA1f4fCNn+Pwjm+DPjr7IkIVcmn+Hwhur33PhHN8G/HX2RHKAq+z/AA+E3av8PhZzfBnx19kR0Kw3V8GfCWz/AB9gjm+A+OvsiQhWHav8PhMav8PhHN8B8dfZEZOFXGr/AA9gplpoOvuLWm7MgjKFqq+A+P8Ax3PMIQhOJgVawd2OfVSQq1gOzHPqk1sIq0vX+GBCEKhELBCFVOimmnea4yG0nOkghrXMqOeSAJwLGx5lY3Y2MW8EpCpu0K8VHMLm3mNc52cACY7XjdMeS9LJopr6bHFxBe194nJjwadwwBJBbUOHgs4kaoSI6FX/AOBfH3tLsrvam8QS0c7rvbxSqaLFNlV1Q37rZbqzmW1GNfugHtkY70cSN4JEpCsV9CdqKdRsF5aw1HNGsHZc2743KtPmTkvE6HcGFxe1t1t4tdeDg0RiW5j7hn48EcSDgkTUL3t1DV1HszumPgHgOK8IXSOMAqDe69B6FT1Qadl6D+0ivheyvSZfokSmlKE0SCrWAbNvmeqkqtYBsxz6pNbCKNL1fhgQmlKo7EXcpWvQ72BxDmvuUqdV4bMinUAuuAIxzE8JXxUqVqbi0OJghoLA4tfdBAAkYiHH3VTSFoDRXdeEv0fToUw1wLnVHMYHRBwu3TJO+AtWl9JAm1OvgvoWl1Sh2vuFehqnXMe1DmNOHFK4n3H8C7HPNtlbc5/bbAMEl7RORjGLx9yvgWuo0ReLQ66com6IaRhlAzXW0XspPotbUaWUra8sdrASaDrJAdMw0OcMhAmMJz5632suoWMvDXuFGo1wdJuDWktEA4QDhO5apX7GONu582A1q1anSFQsdVcAC+QJIIBy4E4+K+xTq1KLXa4XK1aq2DIl7WtqPJhu/sc1voVx/PsDnOEMpULzi4Q26wzJnCEaCtMMsU3aZbaLSXBpa26DZ2NEicJII5LGzUl3ZNtzXtbR7ZqCpRZWi6OxeFyN+5jRO+As1SvVd918lzXMMtMubm5uUn9KvaSHWWzim+7VpWegarbzQKzATAEGQ5jplpzvTmFTfpQ/yCRUgDTQLDfHZoOxqOmcGOhsnLNHF4Bx8nIVHOeS43nFxxIBMmMMt/gna7O6nUex4hzHFrt+IwMHeugr2ttOlR1bWljmllYh/dPbab57AxvQGweGSlfUE/y7QSbwdXqOYQ4ODmOeS0gg5QQu4ybZxOCSJyoN7r0HoVgW9o2XoPQpVfCH6TMvRIQhNNECCrWDu28+qkqtYDsx5nqk1ukp03UYUJIVBE8hCEIQYEJJoKDRAJ8lq0bQD3ODgT2HRECHR2TJ8Vl6oNadriITQhBlwThJNBgLe3uvQehU9UGnZeg9Ck18Is0mZeiQhEoTBIlXsA2Y8z1UhV7ANm3zPVJrYKdL1fhgQhCoRCwTSlbtEWEVakON1gxeccuHwUN23CMeJ2DR+jH1QSOy1ubnZcuO5VXWajQAJp60uMC+RLcJJjLenWrNqNFOkC4mLoAukkYgAZZSsVe1MpgNwtDm75IpNI3AjGpmcZA81NKpKTtE9KFCnSV6n+Gu1W0NDdW0ScYgfa0AnAefVfdotVMXL1MVQcSOz2W8Zgznu4KUdIVnDsy0Z7FgaM+LQkdJGdtTZU4yNW/k9sQfMFHDNbp7gq1F7NOxQtGhA6NTg4nAEy0jgN4UOrSLSQ4QRxVuQ8iq15c2mbz2ugPpGZF4ZFpP9hzjBe9qp067Xhph1MXmkg4knKeGa6hV3tIXV0yceKG5zSE3CDBEEGCDuPBCeQAt7e69B6FYFvaNl6D0KTXwizSZfojoThC7EAq1g7tvmeqkqtYDs2+Z6pVbCKdL1fhgQhCoRCwXR2N4oWdhALjUkuiOy7+sz4ftc4V01vtFxtNsXhqwZEQRGWWKTXdolmihxTMdurinTFzB9oBkwBcogxh4vM8m+K9tDaLYKetrAuLiBSbugzLyIxgR7iVP0u2azW7hTotEbgWNOHuV3NKgA4BzXbIgMDS4SBBJ8RgMDmkTbhBJdymC5tVyl2wKxWYueTUdq2hhLQ2cgAcIx4ZLFbbIHsdr2NdEgOGDgc8YwJ8lWdS4VGt3XZvYRnIOJxOWPsstSq0tiMAN/wDYiTvgDdvU6b7FbSaszirRSfZKzSMZbebe+2ow4FrhwORCoiuyidm0ubUa19PK9cdJAJ8DhyJR9RtBoUyJ7D4M5NmcJ9PwVloWkto2cwCYrNkmDDXNLcdwl5VMneKkSUlw1HTWH2PHT1ANqyDN9oJ/9b+oU1WtOm9SovyvOd2TF4AjfHkoiqjg8+tG02hreO69B6FT1Qadl6D0KVXwh+ky/RITSQmiAVawAaseZ6qSFWsA2Y59UmthFWl6vwwoQhUIgeRLp6tf/rUnBk3xAuzhAg3uGf8AuK5lXPp2vemkczJYSYw/sP8AeJS6sbxKdLNRnuZNMsJFKpleZcdhEVKfZ5YXSuz0fb9aynVYT2mltUAgEOEEtG+Jk8+C5o0yQ9tdpFN/N1MtvXXtA3jGeM+SxUqlWyPDmkFrsQ4SadUbscCD7EKa3HG3dFkr0ajlmL/4dzaCDi1zuzJvCJfdxOAxjI4fCyWioLpDJN4kQBIvYDePLLiVFpfU1ODeokOIP2nszuiCFmr/AFIQ27Qp6skRfcSXQc4GU+K4VGf8GPU07ZD6orgXKUQacmp2r0E/a0xhMTPmEzNMUWFhNyn2xGN+ob5APEAtwXjYbCWuD64l/wB1Km+SXu/zqgYhs7jifKVvsLKg1rqogAXnPcRLpJvYg45k8ymPtCIuknvVl/hi+pXY02kQSC855GIn5UQLRbrRrKjnYwftncNyzquKsrHnVJcUmwVBvdeg/tT1QaNl6D+0mvhFGky/RJQkmmiBBVrB3Y59VJCrWA7NvPqk1sIq0vUYE0kKhYIWNNriCCDBGII3FfKEGHQ2e3NrUyx7tW/CIGD8cY8V9WlrqTQKZ+4w7sghxj+zCCMfiFzioWXS9VgIvXgcw/H2IxSZ0U8bFtLVuKtLdGi12dgumpSAznVksBIAMHMDPdwWioHUnNFKm2nOBLGkvnhrHkkcoXnQtorXg5n2C+IBdlmvE6deDLGhp4mSd/LeueVJ7NjVXpxtKxUNlYKge+oWAElzoEGDv8fBR9K6T1kNZgwcc3nx8MMvdY7RaXv+9xdHHIeQGC8U2FNRJquolPYEIQuycFQb3XoPQqeqDTsvQf2kV8L2V6TL9EhCaE0QJVrB3befVSVWsA2befVJrYRTpuowITQqCFiQmhACTRKEAfdKoWzdMS0tPkcwvNCEGghCEGAhCEACoN7r0H9qeqDRsvQehSK/b2WaTL9EhNJNNEHyFXsHdt59VJVawHZt59UmthFWl6jCkmkqCBgmkUIAaUIQgAQmkgAQkmEAATSQgBre07L0HoVPVBp2XoPQpFfsWaTL9EiUITTRAlWsHdt59VJVawDZt59Umtgq0vUYUknGATwC7fR/09Zv49p1oqipSdTpmo67caH3Xa6mGySyDMmTEpzkkiSNNyexxKFR07o4WetqwSewxxBuksc4SWkjAxxGYIU5dLc4as7AhCEACEIKDBJohCDQQhEoMBUG916D0Knqg0bL0HoUivhFmky/RITShCaJBVrAdm3n1Ulfbbc9vZbEeISqq2KNN1HuymTkJXTaC+o6lGg+m9pqXQNT9hGRAp1L2dMXiRGIxGRwjOsjfH3Kf8RsZH3Kx1YvYI6apF3Rkr33Fz6hLi4kvc6CXOOZK8VQbZG8D7oNlbwPuuufE5+JMnoVE2RvD5QLG3h8o58TPhz/AKjDRIvC/i3fGa0nUZzU3YQPaV6fxG8D7lM2NvA+6x1o+TpaSfg8i2j/AJVN+QHHJebtXcwvXoMHdMnPwi78rS2yN4H3S/it4H3KOdHyHxZ+D5eKByvt8MDhPj4Eey+RqZP3wYunCRnOExwXqbI3gfcoFkbwPuUc6PkPiz8GKsGz2JIjG9x38lsb3XoPQoFlbwPup9ptjmucwRdBujDd581xOanZIbSoyptt/wAPFCSFQRAEIQsNuBciSgoQF2E+Kd7xXyhZsF2fUokpJo2DiYryJSTRsF2F5F5JCA4mO8i94pIQF2OUSkE1oXAIQhB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194" name="Picture 2" descr="http://www.pandora.com.tr/images/kapak/187798b.jpg"/>
          <p:cNvPicPr>
            <a:picLocks noChangeAspect="1" noChangeArrowheads="1"/>
          </p:cNvPicPr>
          <p:nvPr/>
        </p:nvPicPr>
        <p:blipFill>
          <a:blip r:embed="rId2"/>
          <a:srcRect/>
          <a:stretch>
            <a:fillRect/>
          </a:stretch>
        </p:blipFill>
        <p:spPr bwMode="auto">
          <a:xfrm>
            <a:off x="714348" y="928670"/>
            <a:ext cx="3000396" cy="44577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6" name="Picture 4" descr="http://www.nkfu.com/wp-content/uploads/2014/03/ahmet-yesevi-divan-i-hikmet.jpg"/>
          <p:cNvPicPr>
            <a:picLocks noChangeAspect="1" noChangeArrowheads="1"/>
          </p:cNvPicPr>
          <p:nvPr/>
        </p:nvPicPr>
        <p:blipFill>
          <a:blip r:embed="rId3"/>
          <a:srcRect/>
          <a:stretch>
            <a:fillRect/>
          </a:stretch>
        </p:blipFill>
        <p:spPr bwMode="auto">
          <a:xfrm>
            <a:off x="4500562" y="857232"/>
            <a:ext cx="3143272" cy="4551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Tm="5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pic>
        <p:nvPicPr>
          <p:cNvPr id="34818" name="Picture 2"/>
          <p:cNvPicPr>
            <a:picLocks noChangeAspect="1" noChangeArrowheads="1"/>
          </p:cNvPicPr>
          <p:nvPr/>
        </p:nvPicPr>
        <p:blipFill>
          <a:blip r:embed="rId2"/>
          <a:srcRect/>
          <a:stretch>
            <a:fillRect/>
          </a:stretch>
        </p:blipFill>
        <p:spPr bwMode="auto">
          <a:xfrm>
            <a:off x="1000100" y="857232"/>
            <a:ext cx="6610375" cy="4962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400" b="1" dirty="0" smtClean="0">
                <a:solidFill>
                  <a:srgbClr val="FF0000"/>
                </a:solidFill>
              </a:rPr>
              <a:t>Divan-ı Hikmet</a:t>
            </a:r>
            <a:endParaRPr lang="tr-TR" sz="4400" dirty="0">
              <a:solidFill>
                <a:srgbClr val="FF0000"/>
              </a:solidFill>
            </a:endParaRPr>
          </a:p>
        </p:txBody>
      </p:sp>
      <p:sp>
        <p:nvSpPr>
          <p:cNvPr id="3" name="2 İçerik Yer Tutucusu"/>
          <p:cNvSpPr>
            <a:spLocks noGrp="1"/>
          </p:cNvSpPr>
          <p:nvPr>
            <p:ph sz="quarter" idx="1"/>
          </p:nvPr>
        </p:nvSpPr>
        <p:spPr/>
        <p:txBody>
          <a:bodyPr/>
          <a:lstStyle/>
          <a:p>
            <a:r>
              <a:rPr lang="tr-TR" b="1" dirty="0" smtClean="0">
                <a:solidFill>
                  <a:srgbClr val="FF0000"/>
                </a:solidFill>
              </a:rPr>
              <a:t>*</a:t>
            </a:r>
            <a:r>
              <a:rPr lang="tr-TR" dirty="0" smtClean="0"/>
              <a:t> </a:t>
            </a:r>
            <a:r>
              <a:rPr lang="tr-TR" b="1" dirty="0" smtClean="0">
                <a:hlinkClick r:id="rId2"/>
              </a:rPr>
              <a:t>Hoca Ahmet </a:t>
            </a:r>
            <a:r>
              <a:rPr lang="tr-TR" b="1" dirty="0" err="1" smtClean="0">
                <a:hlinkClick r:id="rId2"/>
              </a:rPr>
              <a:t>Yesevi</a:t>
            </a:r>
            <a:r>
              <a:rPr lang="tr-TR" b="1" dirty="0" smtClean="0">
                <a:hlinkClick r:id="rId2"/>
              </a:rPr>
              <a:t> </a:t>
            </a:r>
            <a:r>
              <a:rPr lang="tr-TR" dirty="0" smtClean="0"/>
              <a:t>tarafından yazılmıştır.</a:t>
            </a:r>
            <a:br>
              <a:rPr lang="tr-TR" dirty="0" smtClean="0"/>
            </a:br>
            <a:r>
              <a:rPr lang="tr-TR" b="1" dirty="0" smtClean="0">
                <a:solidFill>
                  <a:srgbClr val="FF0000"/>
                </a:solidFill>
              </a:rPr>
              <a:t>*</a:t>
            </a:r>
            <a:r>
              <a:rPr lang="tr-TR" dirty="0" smtClean="0"/>
              <a:t> İlahi aşk kavramı ilk defa bu eserde kullanılmıştır.</a:t>
            </a:r>
            <a:br>
              <a:rPr lang="tr-TR" dirty="0" smtClean="0"/>
            </a:br>
            <a:r>
              <a:rPr lang="tr-TR" b="1" dirty="0" smtClean="0">
                <a:solidFill>
                  <a:srgbClr val="FF0000"/>
                </a:solidFill>
              </a:rPr>
              <a:t>*</a:t>
            </a:r>
            <a:r>
              <a:rPr lang="tr-TR" dirty="0" smtClean="0"/>
              <a:t> </a:t>
            </a:r>
            <a:r>
              <a:rPr lang="tr-TR" dirty="0" err="1" smtClean="0"/>
              <a:t>Yesevi</a:t>
            </a:r>
            <a:r>
              <a:rPr lang="tr-TR" dirty="0" smtClean="0"/>
              <a:t> tarikatının esasları ve dinin temel öğretileri anlatılmıştır.</a:t>
            </a:r>
            <a:br>
              <a:rPr lang="tr-TR" dirty="0" smtClean="0"/>
            </a:br>
            <a:r>
              <a:rPr lang="tr-TR" b="1" dirty="0" smtClean="0">
                <a:solidFill>
                  <a:srgbClr val="FF0000"/>
                </a:solidFill>
              </a:rPr>
              <a:t>* </a:t>
            </a:r>
            <a:r>
              <a:rPr lang="tr-TR" dirty="0" smtClean="0"/>
              <a:t>12. yy da yazılmıştır.</a:t>
            </a:r>
          </a:p>
          <a:p>
            <a:r>
              <a:rPr lang="tr-TR" b="1" dirty="0" smtClean="0">
                <a:solidFill>
                  <a:srgbClr val="FF0000"/>
                </a:solidFill>
              </a:rPr>
              <a:t>*</a:t>
            </a:r>
            <a:r>
              <a:rPr lang="tr-TR" dirty="0" smtClean="0"/>
              <a:t> Hece ölçüsüyle halk dili kullanılmıştır.</a:t>
            </a:r>
          </a:p>
          <a:p>
            <a:r>
              <a:rPr lang="tr-TR" b="1" dirty="0" smtClean="0">
                <a:solidFill>
                  <a:srgbClr val="FF0000"/>
                </a:solidFill>
              </a:rPr>
              <a:t>*</a:t>
            </a:r>
            <a:r>
              <a:rPr lang="tr-TR" dirty="0" smtClean="0"/>
              <a:t> </a:t>
            </a:r>
            <a:r>
              <a:rPr lang="tr-TR" dirty="0" err="1" smtClean="0"/>
              <a:t>Hakaniye</a:t>
            </a:r>
            <a:r>
              <a:rPr lang="tr-TR" dirty="0" smtClean="0"/>
              <a:t> Türkçesi ile yazılmıştır.</a:t>
            </a:r>
          </a:p>
          <a:p>
            <a:endParaRPr lang="tr-TR" dirty="0"/>
          </a:p>
        </p:txBody>
      </p:sp>
    </p:spTree>
  </p:cSld>
  <p:clrMapOvr>
    <a:masterClrMapping/>
  </p:clrMapOvr>
  <p:transition advTm="5000">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sz="quarter" idx="1"/>
          </p:nvPr>
        </p:nvPicPr>
        <p:blipFill>
          <a:blip r:embed="rId2"/>
          <a:srcRect/>
          <a:stretch>
            <a:fillRect/>
          </a:stretch>
        </p:blipFill>
        <p:spPr bwMode="auto">
          <a:xfrm>
            <a:off x="285720" y="285728"/>
            <a:ext cx="7869794" cy="59023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Tm="5000">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972452" cy="796908"/>
          </a:xfrm>
        </p:spPr>
        <p:txBody>
          <a:bodyPr>
            <a:noAutofit/>
          </a:bodyPr>
          <a:lstStyle/>
          <a:p>
            <a:pPr algn="ctr"/>
            <a:r>
              <a:rPr lang="tr-TR" b="1" dirty="0" err="1" smtClean="0">
                <a:solidFill>
                  <a:srgbClr val="FF0000"/>
                </a:solidFill>
              </a:rPr>
              <a:t>Atabet'ül</a:t>
            </a:r>
            <a:r>
              <a:rPr lang="tr-TR" b="1" dirty="0" smtClean="0">
                <a:solidFill>
                  <a:srgbClr val="FF0000"/>
                </a:solidFill>
              </a:rPr>
              <a:t> </a:t>
            </a:r>
            <a:r>
              <a:rPr lang="tr-TR" b="1" dirty="0" err="1" smtClean="0">
                <a:solidFill>
                  <a:srgbClr val="FF0000"/>
                </a:solidFill>
              </a:rPr>
              <a:t>Hakayık</a:t>
            </a:r>
            <a:r>
              <a:rPr lang="tr-TR" b="1" dirty="0" smtClean="0">
                <a:solidFill>
                  <a:srgbClr val="FF0000"/>
                </a:solidFill>
              </a:rPr>
              <a:t> (Hakikatlerin Eşiği)</a:t>
            </a:r>
            <a:endParaRPr lang="tr-TR" b="1" dirty="0">
              <a:solidFill>
                <a:srgbClr val="FF0000"/>
              </a:solidFill>
            </a:endParaRPr>
          </a:p>
        </p:txBody>
      </p:sp>
      <p:sp>
        <p:nvSpPr>
          <p:cNvPr id="3" name="2 İçerik Yer Tutucusu"/>
          <p:cNvSpPr>
            <a:spLocks noGrp="1"/>
          </p:cNvSpPr>
          <p:nvPr>
            <p:ph sz="quarter" idx="1"/>
          </p:nvPr>
        </p:nvSpPr>
        <p:spPr>
          <a:xfrm>
            <a:off x="457200" y="1142984"/>
            <a:ext cx="7467600" cy="5286412"/>
          </a:xfrm>
        </p:spPr>
        <p:txBody>
          <a:bodyPr/>
          <a:lstStyle/>
          <a:p>
            <a:r>
              <a:rPr lang="tr-TR" b="1" dirty="0" smtClean="0">
                <a:solidFill>
                  <a:srgbClr val="FF0000"/>
                </a:solidFill>
              </a:rPr>
              <a:t>*</a:t>
            </a:r>
            <a:r>
              <a:rPr lang="tr-TR" b="1" dirty="0" smtClean="0"/>
              <a:t> </a:t>
            </a:r>
            <a:r>
              <a:rPr lang="tr-TR" b="1" dirty="0" err="1" smtClean="0">
                <a:hlinkClick r:id="rId2"/>
              </a:rPr>
              <a:t>Yüknekli</a:t>
            </a:r>
            <a:r>
              <a:rPr lang="tr-TR" b="1" dirty="0" smtClean="0">
                <a:hlinkClick r:id="rId2"/>
              </a:rPr>
              <a:t> Edip Ahmet</a:t>
            </a:r>
            <a:r>
              <a:rPr lang="tr-TR" b="1" dirty="0" smtClean="0"/>
              <a:t> tarafından yazılmıştır.</a:t>
            </a:r>
            <a:br>
              <a:rPr lang="tr-TR" b="1" dirty="0" smtClean="0"/>
            </a:br>
            <a:r>
              <a:rPr lang="tr-TR" b="1" dirty="0" smtClean="0">
                <a:solidFill>
                  <a:srgbClr val="FF0000"/>
                </a:solidFill>
              </a:rPr>
              <a:t>*</a:t>
            </a:r>
            <a:r>
              <a:rPr lang="tr-TR" b="1" dirty="0" smtClean="0"/>
              <a:t> 12. </a:t>
            </a:r>
            <a:r>
              <a:rPr lang="tr-TR" b="1" dirty="0" err="1" smtClean="0"/>
              <a:t>yyda</a:t>
            </a:r>
            <a:r>
              <a:rPr lang="tr-TR" b="1" dirty="0" smtClean="0"/>
              <a:t> yazılmıştır.</a:t>
            </a:r>
          </a:p>
          <a:p>
            <a:r>
              <a:rPr lang="tr-TR" b="1" dirty="0" smtClean="0"/>
              <a:t/>
            </a:r>
            <a:br>
              <a:rPr lang="tr-TR" b="1" dirty="0" smtClean="0"/>
            </a:br>
            <a:r>
              <a:rPr lang="tr-TR" b="1" dirty="0" smtClean="0">
                <a:solidFill>
                  <a:srgbClr val="FF0000"/>
                </a:solidFill>
              </a:rPr>
              <a:t>*</a:t>
            </a:r>
            <a:r>
              <a:rPr lang="tr-TR" b="1" dirty="0" smtClean="0"/>
              <a:t> Eserde ahlakın önemi ve yolları üzerinde durulmuştur.</a:t>
            </a:r>
          </a:p>
          <a:p>
            <a:r>
              <a:rPr lang="tr-TR" b="1" dirty="0" smtClean="0"/>
              <a:t/>
            </a:r>
            <a:br>
              <a:rPr lang="tr-TR" b="1" dirty="0" smtClean="0"/>
            </a:br>
            <a:r>
              <a:rPr lang="tr-TR" b="1" dirty="0" smtClean="0">
                <a:solidFill>
                  <a:srgbClr val="FF0000"/>
                </a:solidFill>
              </a:rPr>
              <a:t>* </a:t>
            </a:r>
            <a:r>
              <a:rPr lang="tr-TR" b="1" dirty="0" smtClean="0"/>
              <a:t>Beyit ve dörtlükler bir arada kullanılmış. Dolayısıyla aruz ve </a:t>
            </a:r>
            <a:r>
              <a:rPr lang="tr-TR" b="1" dirty="0" smtClean="0">
                <a:hlinkClick r:id="rId3"/>
              </a:rPr>
              <a:t>hece vezni</a:t>
            </a:r>
            <a:r>
              <a:rPr lang="tr-TR" b="1" dirty="0" smtClean="0"/>
              <a:t> birlikte kullanılmıştır.</a:t>
            </a:r>
          </a:p>
          <a:p>
            <a:endParaRPr lang="tr-TR" b="1" dirty="0" smtClean="0"/>
          </a:p>
          <a:p>
            <a:endParaRPr lang="tr-TR" dirty="0"/>
          </a:p>
        </p:txBody>
      </p:sp>
    </p:spTree>
  </p:cSld>
  <p:clrMapOvr>
    <a:masterClrMapping/>
  </p:clrMapOvr>
  <p:transition advTm="5000">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data:image/jpeg;base64,/9j/4AAQSkZJRgABAQAAAQABAAD/2wCEAAkGBhQSERIUExQQFBQVFRUUFBAUFA8PEBQUFBQVFBQQFBQXHCYeFxkkGRQUHy8gJCcpLCwsFR4xNTAqNSYrLCkBCQoKDgwOGg8PGiokHSQpKSwsKSwpLCwpLC0sLikpLCkpKiwsLCkpKS8sLCksKSwpKSksMSwuLywpKSksKSksLP/AABEIAOYAoAMBIgACEQEDEQH/xAAbAAADAAMBAQAAAAAAAAAAAAAAAQIDBAYFB//EAEEQAAICAQMCAwYCCAMFCQAAAAECAAMRBBIhBTETQVEGIjJhcYGRoRQjQlJiscHwFZLRM3KCwvEHJCVFc3R1ouH/xAAaAQEBAQADAQAAAAAAAAAAAAAAAQIDBAUG/8QAMxEAAgIBAgIHBgUFAAAAAAAAAAECEQMEIRIxE0FRYaGx8AUUMtHh8SJxgcHSQmKRkqL/2gAMAwEAAhEDEQA/AHiMrL29obZ8yz79EASgJW2GIKTtgFmQCICBZBEREyMIjBTEJREe2ViCIx4gBLAjxFlMZEAJkYRKJUwY9sMS8Q2ygxERgSisNstglhyZJEyEc/eIrBlmYRwB7TBq9YlSl3YKo7k/y+czVukcbkkrZngROK6p7bu2RSNg/fOC5+x4E5+/W2WnLs7/AFJx+Had7HoJyVy2PMy+1scXUFfgj6n4y/vJ/mWUjAngg/Qg/wAp8i2H+H8RMiOUOVbB9VbB/Kcz9nf3eB117Y7YeP0PrTRETgen+2V1Z9/9avo3DD6MP6zsOmdZrvXKHkd0PDD7eY+k6eXTZMXNbdp6ODW4s+0Xv2M3Y4o8zrHcsW4fKAM5rqyqbrd/h/Fps7vi2lve/wCH1nkBvdTOOMYyPePFWNv8WO07kNNxK7Ohk13A2q8e+jvGP0/L+/SIEfL0/wDycf1UN+kvgAZsxu55wdP7pHoMn8ZgUWZ4HuFq97eQK2Pt+xyfwlWltJ2Zlr3GVcJ2wsGOMfjDcPUTk9Bszp/9nu2U42jnPiNvH+9jvJt4stxtJLPnA9742xu+fPHyk933qzfvuydeJ1uf7/v6wAnkezNbLUwY5Ifv6jYmPyxPXE4Jx4ZNHcx5OOKlyGRyfrJIlnufrFMFbB7Qq7iQABkk9gJ859outNqLOM7F4Rf+Y/Mz3PbbqnC0Ke4DWfT9lf6zkwuBnz7CetosFLpHz6j5v2lqnKXRR5Ln+ZITyxk/kInHrk/kJlK4GB8sn/WTt4JOe/znonkGA9+APtmZ003rBUwQTj1m4BDdFRrNph8/xzGjvUwdCQV5DDuJsFYbZhvtORbbo7H2d9ohqBtbC2gcjsGH7y/6T2p8vKFWDoSrA5BHcEeYnd+z3Xl1CYbAtUe8PI/xr/UeU8fVabg/HDl5H0Oh1vSLgn8Xn9TT6p1Z01BrB7mnbwMAHJsHbzys0aut27fjdvdzkqoIJFJ9PhBZvxnUWdOrYklQSxUk891+EzF/glP7g7be7fCAox3/AIF/CZhmxpJOJyT0+ZttS7TwdJ1u13Vdx4OGOB7xN4A8v3CBM3RNda9ibnYgnaVO3H+yLZ7d8ie4ejVYA2DA7YLA8sGPIOe4hp+kVIwZVwQMDljjjb2JxnHGZXmxtNJczMdPmUoty2XezmtXdbtJcklfFC8A4as1r4n1JJiPWbtlTb297IYYHGDUue38RP8AxTpruk1OPeQHljjLDluW7HkEiSOhU/uDtju3b3Rj/wCi/hNrUY6Voy9Jmt1Ls63/AJPFo19h8Eb7P1gsJJ2fstxt47EAie302wtVWxJJZFbJxn3ufL6yR0eofs9u3vOce8G4545E2qKQqqo4AAAHoBODLkjJfhR2tPiyQ+N36QyOYSsc/eYtTetalnICjkk+U663Oy3StnzXq2q8S+x/ViB9Bwv8pgf9kf33l7eD8iJLDcvnwecd8Hzn06VJJHw8m5O31mVKs58gf9YnrAGCfvDO1eCTnt5cecxV1lj/AFMiRTYrC4AyDiZds0SPvM2nu5we0NFTNkrFKMUwbIxJRmRg6EqwOQRLMMQVOnaO36D11dQnkLF+JP8AmX1H8p6wE+YozI4dCVccgidh0X2rS3CW4Sztz8DfMHyPynk6jSOP4ocvI+g0mvjkXDk2l4P6nvkzytZ7SU1OUYtuBUEYPAb9oHzxPULTj+u+zlhdrFcODyd7KhUeQyeCBOHTQhOVTdI59ZlyY43iVs7BWyARgg85HIOY5zHs/wBYO+nTqUKojb2PO4jJAT1xOnmMuN45UzmwZlmjxIgxiMiCzjs5xEc/ecr7a9VAXwF5Jwz/ACAOVX6nv9p6nXvaNKAQpDW+SDnb829Pp5zhOWYu5JYnJJ7k+s9HR4LfSS5LkeN7R1aUXihzfP5FovvMs1nBVpuXr+0O4P5RPWHGf7+k9ZPrPn2a1r5A+WRClwM585nXTdweQft94002M5wYtUKdhVSB88/KYdTSAcj+z8ptCa+rbkCZXMr5Gf0+kJgGqOR6f0mfd94ao1ZMDGYGZAlb1k2VA/6yosyoWeh07rt1IxnxE8kfJx9D3E9hfajT2oUuV1B+IEbl/wAw5nMExYnDPBjlvVPuOxj1eWCq7XY9zpradA6jZZXWR2dWZHB9TnvNV/aW2jjxaNQvk2Tv++MTwPD+QjCj0kWnjyk213/PmcktZLnCKi+75cj3j7eP5VJ/mc/liaWq9ptRb2YVr6JlfzPM0NsYE0sGKLtRRxz1meapyfr8iFq5yeT6n19ZQl7YpynUM5mvbUQcr+HlNgyWEJ0aaNf9JHmCD+Ur9IX1H5zIwzJ8Mektom5iOp/dGfnMX6Mx7/jNsCAi65CjWbS485iqPI+s3nmNdOB/1l4g0XiBEPOIiZARQhiAIiBgsRMoDEMRmEFGJQiEoCQgYhHjmEgMhksJkKxNBqyMd4ES8Q2RQszP0uxaa7yB4djvWpzyWrALceXf7zXspK4DAjIDDIIyDyGHyPrPoPUtGp6BpsDLVWLa3kdtzWLwfniHtN0KltTc7K60aXR0MURgHbKqldYZgQvzOPKDHFucUnRbG09mpGw11uqOM++Gf4fdx2P1miZ9LPQ6dPp+oUObnp/StFtKmtLStiqVySpAxu5wPKecvsJVXbctzXFBrKtHUUKK2bV3eK+4HOAy+6MZ5lovEcN4Jxuwdudu7B27gMlc9s48pQ0jZC7WBLBeQV9444Oe3fP0nda3oyVaTRUsp3HX3VWOrkElWFRccHHAXHpiR7RdM/U9QZrdRYdPrURRZZvV9ygF3G349oxkeUE4jldZ7O21C4sF/U2CuwBslWbkcY5B9Zh6Z0l77BXXt3EEgE7c4HM6XT3m3pnUbH5ZtTpifvngfLGB9pH/AGaKG6lR9LO3/ptAs8O7oDrSbs1GsPsyrEksPIDH3+k0adPuYKMZYhRkkDJ7c+nM7rWdLeno+29LKidcDhlKvsKdwD3+U85+hVirRaqtbkWzUeGUtZHJ2spW1SFHBAPrzIkVSOX1ehaqx63A3IxVsHIyO4z5xWaZl27lK7lDDcGGVPZhnuDzzOy9uelV13WO4cPdqripBBAor2qW2EcsX3Ac4wpmzR0GvU/4fZadV4epttp2WWKzrgZSyt9gwp2/DjHpAUrRwIGPT0xzN3UdIdKabzt8O4uEwSTmvG4MD27zqOl+ytFmo0VLC0G6q2y0Cz4WRrAm3K9v1fM2qOmV2dO0Bu3eDUNdbYVbawClQgBx3LlR94HEuo+fk8xS2Xn++IgkpTYaIxMYiYstFxzHmWlmCDxkHPOCPuJb2JR9L6hXX+ha7Tqzm2rS6RnrKgIvhKCdjZy3xkngYm31bWbG6oF2lv0PR2AMFcYUYbKsCD8XnPnw9rtTvts3rvuXZa3h1e+uMbT7vAx6d8SD7U6nxEfxW3ohrBxWc1kYKNx74wAOc9o2McLZ02k6jZqNBq7LG3O2r0PvYCjAKqvAAGOAJ7nth1dq6ta1RUPX1Cs7iqPt3UJtb3gQpyO/ficV03W6w5eu0LvbdtJrAdkAAIrI2nAAxxxiY9PqtUi2Wi5V8bLWB2VjYyk5JRgQWBziYeWF8zl93yNXw9/ke9dqGfS9Lew5duoWs5PBLG1CTiZ/aU/936x/8hV/KczeNUlJTxQURxcawys6uxz4nI3DJwT85m6lr9c9LrbaroxRrK/1ZbPAV2AGQe3PfiTpcb5SXqi+7ZF/S/X2MvSm/wDCdd/7jSzc9gOovd1PTlyuQtgG1K6+PDb9wAGeOtOoRDphZVstcFqgUJLKMhmOMjAHExdEOopsreh1rdw6o2AThfiPIOI6WFXYenyW1w+tl+6Ov9ntMt+g09dhLK/U0VsknK7M7efI9vvH1m8vRSWP/m1qgdgqo2xUUdgABicrperaq2pkFqJUjiwjFdSiwtuFgIXg5HebX+Ia60ZbUIw8XKhmrKm1OQyjbjPOeO8PLBPd+tiR0+SVNL1sdh7U6GrV6/SMR7g1TaO9fLKHxawf94Fp53WOosKtJax5Xqd5HkAtbhQqjyAUYxObr1mssLfrQDbcC/wKxuq5FhwPdI2jBEV/V77FH6XdaaXsbIUIzrYn7ewgDGe+CM95VkhdJ+vSCwzira2+x164X2hVB8NaMo+9T2H83MnpQF3SKNJgbtQurNTZ5FlDi1E+YbBH2E4zqXtZY2uu1dJatnY7DhS6rtC45yASB5es1avafUL4W2wjwWLVYWsbGfO4rx55mtji4djzcQMrUXF2ZjyS2TwByTknAGJiJkN0ZXkmNzERIbCLMcWIAZhCPMA9yup2r0YrKq+bSrHgZBH5w6jUDp6vEfDjxcLtzvbfyM+XMx6Hq1SrTvWzdUWKldpB3euZGq6jTZWFYW7l3lcbQuXbcM/lOjU1Lltf8vmei54+B7q2l19nD47M9PqNQX9JcsDuStNozuB4xmeb1nUsupsCkgN4YYccjAwItT1hXN3utixUx2yGTGCflM2v1lRQ27QXs2DlkYptxkhe44B/GZhFwa4l3eCOTJOE74XXX4z87RtPWo14IYlyTuTbjbivg7vORSMarTqPgWs7T67gSzfjNZ+sU+OLgtu7OWBK4xt28D1kaPrKL4JYMTWXGRjlHzgfUGTo50tv6a8y9Ljvmviv9LX3/QfS61NOpDttXNeWA3ke8ccec3OmaQPXSA4wt7MM5BYKCcAeuJp16uhVsXZqNlgXJOAcgnse3nFX1NUFQRLRstNgyOShGCo9TNyjJ3V8/wBjjxyhCuKtlX/R6nTyrMjgDLX3e9gbiNrYE0vaJwaamXs7s+PQsOR+IMydN1q4GFIFdljkMQpw6thQPWeTfrN1FaYbKs5yfhIPkPnMwg+kvsfzNZckei4e1fx+poSlijXvPQPKBjJJlGSVgpmIkk/zlMJBgBDMYiksABDEYgRKQRh5QhAJhHiGIAo8QlAQKOh1/ibdOcnwdlW/kbc7h3BmbWXWeMEYHY1ytVaMEKB5JxiaXU6g60t4le0JWrLuy/fBIX5Z/KbtCrSoU2qym6tk97OEHJY+k8ykku3fq7/P9j2bbk99tt78Py7O8m7VvSlZTcc327wMZsCk98Ceb1HJ09bcgG2wivjC+eBxmerVepNZW2tdl9hYF9uUYnt6gief1m5WqUBlJ8a04BBOCeDNY/iSre/mYzfBJ3tWy/1PEhGYYnonlATz94jKMUAtpJlP3ikQARStsRhDrDEPOPEUoAiEZEMQCcQjhiATKiAjlIKZb9U74DMzAdsknH0/ATHFiSust7UBixHCASRCMiKQo2/rJlmLEpC7JJMp5BkXIpQjGIhAyE6x5gYh/fnCaAEwzHiIyFDMI4QQQjxACMCUhIjIigZQIwixCRmgzAQMMyMDPnFBjyfrFKDI0lhKeRumUQcYiMYkXIogIYlYgFmgIiPEeIGLAZihCCADDMgyllAzFKk4gCIiIjiYwUIGGYoKGISie/1kmCGRhIIlvJmVyA8QxEDAQQrEMxR4lKOGIjAQB4ihJJgDgBJUyxAGDFCImASxgxiMCJSAseIoAwUZ7xQJkkyAyv3kmEJkADKBhCOsMZiJhCUiGIQhBRxERQlIAWViEIKBkEwhAJMCIQlKGYQhDIJu8BCEg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63" name="Picture 3"/>
          <p:cNvPicPr>
            <a:picLocks noChangeAspect="1" noChangeArrowheads="1"/>
          </p:cNvPicPr>
          <p:nvPr/>
        </p:nvPicPr>
        <p:blipFill>
          <a:blip r:embed="rId2"/>
          <a:srcRect/>
          <a:stretch>
            <a:fillRect/>
          </a:stretch>
        </p:blipFill>
        <p:spPr bwMode="auto">
          <a:xfrm>
            <a:off x="571472" y="1142984"/>
            <a:ext cx="3548082" cy="51003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0965" name="Picture 5" descr="http://simurg.com.tr/upload/products/11504.jpg"/>
          <p:cNvPicPr>
            <a:picLocks noChangeAspect="1" noChangeArrowheads="1"/>
          </p:cNvPicPr>
          <p:nvPr/>
        </p:nvPicPr>
        <p:blipFill>
          <a:blip r:embed="rId3"/>
          <a:srcRect/>
          <a:stretch>
            <a:fillRect/>
          </a:stretch>
        </p:blipFill>
        <p:spPr bwMode="auto">
          <a:xfrm>
            <a:off x="4786314" y="1111523"/>
            <a:ext cx="3376616" cy="499783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advTm="5000">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1986" name="Picture 2" descr="http://www.erguven.net/medya/www.erguven.net-tUrk_tilinin_tarihi_donemleri_(15).JPG"/>
          <p:cNvPicPr>
            <a:picLocks noChangeAspect="1" noChangeArrowheads="1"/>
          </p:cNvPicPr>
          <p:nvPr/>
        </p:nvPicPr>
        <p:blipFill>
          <a:blip r:embed="rId2"/>
          <a:srcRect/>
          <a:stretch>
            <a:fillRect/>
          </a:stretch>
        </p:blipFill>
        <p:spPr bwMode="auto">
          <a:xfrm>
            <a:off x="0" y="0"/>
            <a:ext cx="9144000" cy="68580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5000">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age.slidesharecdn.com/islamiyetetkisindekitrkedebiyati-090922140956-phpapp01/95/islamiyet-etkisindeki-trk-edebiyati-12-728.jpg?cb=1253628712"/>
          <p:cNvPicPr>
            <a:picLocks noChangeAspect="1" noChangeArrowheads="1"/>
          </p:cNvPicPr>
          <p:nvPr/>
        </p:nvPicPr>
        <p:blipFill>
          <a:blip r:embed="rId2"/>
          <a:srcRect/>
          <a:stretch>
            <a:fillRect/>
          </a:stretch>
        </p:blipFill>
        <p:spPr bwMode="auto">
          <a:xfrm>
            <a:off x="380971" y="357166"/>
            <a:ext cx="8096305" cy="60722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Tm="5000">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 </a:t>
            </a:r>
            <a:r>
              <a:rPr lang="tr-TR" dirty="0" smtClean="0">
                <a:hlinkClick r:id="rId2"/>
              </a:rPr>
              <a:t>www.</a:t>
            </a:r>
            <a:r>
              <a:rPr lang="tr-TR" dirty="0" err="1" smtClean="0">
                <a:hlinkClick r:id="rId2"/>
              </a:rPr>
              <a:t>edebiyathocam</a:t>
            </a:r>
            <a:r>
              <a:rPr lang="tr-TR" dirty="0" smtClean="0">
                <a:hlinkClick r:id="rId2"/>
              </a:rPr>
              <a:t>.com</a:t>
            </a:r>
            <a:endParaRPr lang="tr-TR" dirty="0" smtClean="0"/>
          </a:p>
          <a:p>
            <a:pPr>
              <a:buNone/>
            </a:pPr>
            <a:r>
              <a:rPr lang="tr-TR" dirty="0" smtClean="0"/>
              <a:t> </a:t>
            </a:r>
            <a:r>
              <a:rPr lang="tr-TR" dirty="0" smtClean="0">
                <a:hlinkClick r:id="rId3"/>
              </a:rPr>
              <a:t>www.</a:t>
            </a:r>
            <a:r>
              <a:rPr lang="tr-TR" dirty="0" err="1" smtClean="0">
                <a:hlinkClick r:id="rId3"/>
              </a:rPr>
              <a:t>edebiyatdersi</a:t>
            </a:r>
            <a:r>
              <a:rPr lang="tr-TR" dirty="0" smtClean="0">
                <a:hlinkClick r:id="rId3"/>
              </a:rPr>
              <a:t>.com</a:t>
            </a:r>
            <a:endParaRPr lang="tr-TR" dirty="0" smtClean="0"/>
          </a:p>
          <a:p>
            <a:pPr>
              <a:buNone/>
            </a:pPr>
            <a:r>
              <a:rPr lang="tr-TR" dirty="0" smtClean="0"/>
              <a:t> </a:t>
            </a:r>
            <a:r>
              <a:rPr lang="tr-TR" dirty="0" smtClean="0">
                <a:hlinkClick r:id="rId4"/>
              </a:rPr>
              <a:t>www.</a:t>
            </a:r>
            <a:r>
              <a:rPr lang="tr-TR" dirty="0" err="1" smtClean="0">
                <a:hlinkClick r:id="rId4"/>
              </a:rPr>
              <a:t>gelişentürkedebiyatı</a:t>
            </a:r>
            <a:r>
              <a:rPr lang="tr-TR" dirty="0" smtClean="0">
                <a:hlinkClick r:id="rId4"/>
              </a:rPr>
              <a:t>.com</a:t>
            </a:r>
            <a:endParaRPr lang="tr-TR" dirty="0" smtClean="0"/>
          </a:p>
          <a:p>
            <a:pPr>
              <a:buNone/>
            </a:pPr>
            <a:r>
              <a:rPr lang="tr-TR" dirty="0" smtClean="0"/>
              <a:t> 10.sınıf ders kitabı </a:t>
            </a:r>
          </a:p>
          <a:p>
            <a:pPr>
              <a:buNone/>
            </a:pPr>
            <a:r>
              <a:rPr lang="tr-TR" dirty="0" smtClean="0"/>
              <a:t> </a:t>
            </a:r>
            <a:endParaRPr lang="tr-TR" dirty="0"/>
          </a:p>
        </p:txBody>
      </p:sp>
      <p:sp>
        <p:nvSpPr>
          <p:cNvPr id="4" name="3 Dikdörtgen"/>
          <p:cNvSpPr/>
          <p:nvPr/>
        </p:nvSpPr>
        <p:spPr>
          <a:xfrm>
            <a:off x="631040" y="444870"/>
            <a:ext cx="7512860" cy="923330"/>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KAYNAKÇA</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85728"/>
            <a:ext cx="8186766" cy="868346"/>
          </a:xfrm>
        </p:spPr>
        <p:txBody>
          <a:bodyPr>
            <a:normAutofit fontScale="90000"/>
          </a:bodyPr>
          <a:lstStyle/>
          <a:p>
            <a:pPr algn="ctr"/>
            <a:r>
              <a:rPr lang="tr-TR" sz="6000" b="1" dirty="0" smtClean="0">
                <a:solidFill>
                  <a:srgbClr val="FF0000"/>
                </a:solidFill>
              </a:rPr>
              <a:t>İÇİNDEKİLER</a:t>
            </a:r>
            <a:endParaRPr lang="tr-TR" sz="6000" b="1" dirty="0">
              <a:solidFill>
                <a:srgbClr val="FF0000"/>
              </a:solidFill>
            </a:endParaRPr>
          </a:p>
        </p:txBody>
      </p:sp>
      <p:sp>
        <p:nvSpPr>
          <p:cNvPr id="3" name="2 İçerik Yer Tutucusu"/>
          <p:cNvSpPr>
            <a:spLocks noGrp="1"/>
          </p:cNvSpPr>
          <p:nvPr>
            <p:ph sz="quarter" idx="1"/>
          </p:nvPr>
        </p:nvSpPr>
        <p:spPr>
          <a:xfrm>
            <a:off x="571472" y="1643050"/>
            <a:ext cx="7467600" cy="4286280"/>
          </a:xfrm>
        </p:spPr>
        <p:txBody>
          <a:bodyPr>
            <a:noAutofit/>
          </a:bodyPr>
          <a:lstStyle/>
          <a:p>
            <a:r>
              <a:rPr lang="tr-TR" b="1" dirty="0" smtClean="0">
                <a:solidFill>
                  <a:srgbClr val="FF0000"/>
                </a:solidFill>
              </a:rPr>
              <a:t>1) </a:t>
            </a:r>
            <a:r>
              <a:rPr lang="tr-TR" b="1" dirty="0" smtClean="0"/>
              <a:t>11.-12. Yüzyıllarda İslamiyet Ve Türk Kültürü</a:t>
            </a:r>
          </a:p>
          <a:p>
            <a:r>
              <a:rPr lang="tr-TR" b="1" dirty="0" smtClean="0">
                <a:solidFill>
                  <a:srgbClr val="FF0000"/>
                </a:solidFill>
              </a:rPr>
              <a:t>2) </a:t>
            </a:r>
            <a:r>
              <a:rPr lang="tr-TR" b="1" dirty="0" smtClean="0"/>
              <a:t>İslami Dönemde İlk Dil Ve Edebiyat </a:t>
            </a:r>
            <a:r>
              <a:rPr lang="tr-TR" b="1" dirty="0" smtClean="0"/>
              <a:t>Ürünleri</a:t>
            </a:r>
            <a:endParaRPr lang="tr-TR" b="1" dirty="0" smtClean="0"/>
          </a:p>
        </p:txBody>
      </p:sp>
    </p:spTree>
  </p:cSld>
  <p:clrMapOvr>
    <a:masterClrMapping/>
  </p:clrMapOvr>
  <p:transition advTm="5000">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sp>
        <p:nvSpPr>
          <p:cNvPr id="5" name="4 Dikdörtgen"/>
          <p:cNvSpPr/>
          <p:nvPr/>
        </p:nvSpPr>
        <p:spPr>
          <a:xfrm>
            <a:off x="0" y="2285992"/>
            <a:ext cx="9144000" cy="2585323"/>
          </a:xfrm>
          <a:prstGeom prst="rect">
            <a:avLst/>
          </a:prstGeom>
          <a:effectLst>
            <a:glow rad="228600">
              <a:schemeClr val="accent4">
                <a:satMod val="175000"/>
                <a:alpha val="40000"/>
              </a:schemeClr>
            </a:glow>
            <a:innerShdw blurRad="114300">
              <a:prstClr val="black"/>
            </a:innerShdw>
            <a:reflection blurRad="6350" stA="50000" endA="300" endPos="55500" dist="50800" dir="5400000" sy="-100000" algn="bl" rotWithShape="0"/>
          </a:effectLst>
          <a:scene3d>
            <a:camera prst="obliqueBottomLeft"/>
            <a:lightRig rig="balanced" dir="t">
              <a:rot lat="0" lon="0" rev="0"/>
            </a:lightRig>
          </a:scene3d>
          <a:sp3d>
            <a:bevelT w="47625" h="69850" prst="softRound"/>
            <a:contourClr>
              <a:schemeClr val="lt1"/>
            </a:contourClr>
          </a:sp3d>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tr-T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11.-12. YÜZYILLARDA İSLAMİYET</a:t>
            </a:r>
          </a:p>
          <a:p>
            <a:pPr algn="ctr"/>
            <a:r>
              <a:rPr lang="tr-T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VE TÜRK KÜLTÜRÜ</a:t>
            </a:r>
            <a:endParaRPr lang="tr-T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XI. – XII. Yüzyıllarda İslamiyet ve Türk Kültürü</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sz="quarter" idx="1"/>
          </p:nvPr>
        </p:nvSpPr>
        <p:spPr/>
        <p:txBody>
          <a:bodyPr>
            <a:normAutofit lnSpcReduction="10000"/>
          </a:bodyPr>
          <a:lstStyle/>
          <a:p>
            <a:r>
              <a:rPr lang="tr-TR" dirty="0" smtClean="0"/>
              <a:t>Türkler, Müslümanlarla ilk defa Hz. Ömer’in halifeliği sırasında (634-644) yapılan fetihler sırasında karşılaşmışlardır. 751 yılında Talas Savaşı’nda, Türklerin, Çinlilere karşı Müslümanlarla aynı safta yer almaları bu iki kültürü birbirine iyice yaklaştırmıştır. Türklerle Müslümanlar arasında VII. yüzyılın ortalarından, 10. yüzyılın sonlarına kadar devam eden askerî, siyasî ve ticari ilişkiler, Türklerin büyük bir çoğunluğunun İslam dinini tanıyıp kabul etmesini sağlamıştır. </a:t>
            </a:r>
            <a:r>
              <a:rPr lang="tr-TR" dirty="0" err="1" smtClean="0"/>
              <a:t>Karahanlı</a:t>
            </a:r>
            <a:r>
              <a:rPr lang="tr-TR" dirty="0" smtClean="0"/>
              <a:t> hükümdarı </a:t>
            </a:r>
            <a:r>
              <a:rPr lang="tr-TR" dirty="0" err="1" smtClean="0"/>
              <a:t>Satuk</a:t>
            </a:r>
            <a:r>
              <a:rPr lang="tr-TR" dirty="0" smtClean="0"/>
              <a:t> Buğra Han’ın 920′de Abdülkerim adını alarak Müslüman olması, İslamiyet’in Türkler arasında yayılmasında dönüm noktası olmuştur. </a:t>
            </a:r>
            <a:r>
              <a:rPr lang="tr-TR" dirty="0" err="1" smtClean="0"/>
              <a:t>Karahanlılar</a:t>
            </a:r>
            <a:r>
              <a:rPr lang="tr-TR" dirty="0" smtClean="0"/>
              <a:t> ilk Müslüman Türk devleti olmuştur.</a:t>
            </a:r>
            <a:endParaRPr lang="tr-TR" dirty="0"/>
          </a:p>
        </p:txBody>
      </p:sp>
    </p:spTree>
  </p:cSld>
  <p:clrMapOvr>
    <a:masterClrMapping/>
  </p:clrMapOvr>
  <p:transition advTm="5000">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28604"/>
            <a:ext cx="7972452" cy="6045348"/>
          </a:xfrm>
        </p:spPr>
        <p:txBody>
          <a:bodyPr>
            <a:normAutofit fontScale="85000" lnSpcReduction="10000"/>
          </a:bodyPr>
          <a:lstStyle/>
          <a:p>
            <a:r>
              <a:rPr lang="tr-TR" dirty="0" smtClean="0"/>
              <a:t>Bir yaşam biçimi olarak kabul edilen İslam dini, Türklerin sosyal ve kültürel yaşamında, düşünce dünyasında ve dil anlayışında köklü değişiklikler meydana getirdiği gibi kültürün önemli bir yansıması olan edebî ürünlerde de yeni şekillenmelere zemin hazırlamıştır. Bu ortak edebî malzemenin temelinde İslamî birikim vardır. Arap, İran ve Türk şairleri, işte bu malzemeyi farklı dil, güzellik ve sanat anlayışlarıyla işlemişlerdir.</a:t>
            </a:r>
          </a:p>
          <a:p>
            <a:r>
              <a:rPr lang="tr-TR" dirty="0" smtClean="0"/>
              <a:t>11. yüzyıl ile 12. yüzyıl arasında Türk edebiyatı bir geçiş dönemi yaşamıştır. Arap ve Fars edebiyatının etkisiyle Türk edebiyatı, yeni biçim ve içeriklerle zenginleşmiştir. Bu yüzyıllarda Arap ve İran edebiyatlarıyla tanışan edebiyatçılarımız, gerek İran, gerekse Arap edebiyatlarındaki şekil ve türleri Türk edebiyatına taşımışlardır. Türk sanatçıları, ilk önceleri Arap ve İran edebiyatlarında çok yaygın olan bazı eserleri tekrar yazma yoluna gitmişler; ancak zaman içinde içerik ve üslup yönünden özgün ve üstün eserler ortaya koymuşlardır.</a:t>
            </a:r>
          </a:p>
          <a:p>
            <a:r>
              <a:rPr lang="tr-TR" dirty="0" smtClean="0"/>
              <a:t>Edebiyat, İslamiyet’ten önceki sözlü kültürün devamı olan Halk edebiyatı, İslam düşüncesiyle yoğrulmuş, İslam’ın daha çok etkisinde kalan Divan edebiyatıyla birlikte gelişmeye devam etmiştir.</a:t>
            </a:r>
          </a:p>
          <a:p>
            <a:endParaRPr lang="tr-TR" dirty="0"/>
          </a:p>
        </p:txBody>
      </p:sp>
    </p:spTree>
  </p:cSld>
  <p:clrMapOvr>
    <a:masterClrMapping/>
  </p:clrMapOvr>
  <p:transition advTm="5000">
    <p:cover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00100" y="1357298"/>
            <a:ext cx="7130416" cy="3416320"/>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İSLAMİ DÖNEMDE İLK DİL </a:t>
            </a:r>
          </a:p>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 EDEBİYAT ÜRÜNLERİ</a:t>
            </a:r>
            <a:endParaRPr lang="tr-T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785794"/>
            <a:ext cx="9144000" cy="6072206"/>
          </a:xfrm>
        </p:spPr>
        <p:txBody>
          <a:bodyPr>
            <a:normAutofit fontScale="92500" lnSpcReduction="10000"/>
          </a:bodyPr>
          <a:lstStyle/>
          <a:p>
            <a:r>
              <a:rPr lang="tr-TR" b="1" dirty="0" smtClean="0"/>
              <a:t>Türkler onuncu yüzyıldan itibaren kitleler halinde İslamiyet'i kabul etmeye başlamışlardır. İslam kültürünün etkisiyle yavaşa yavaş yeni bir edebiyat ortaya çıkmıştır. Kendine özgü nitelikleri ve kurallarıyla Divan Edebiyatı adını verdiğimiz dönemin oluşumu 13.. yüzyıla kadar gelir. Daha sonra bu edebiyat anlayışı 19.yüzyıla kadar etkin bir şekilde varlığını sürdürür.</a:t>
            </a:r>
            <a:br>
              <a:rPr lang="tr-TR" b="1" dirty="0" smtClean="0"/>
            </a:br>
            <a:r>
              <a:rPr lang="tr-TR" b="1" dirty="0" smtClean="0"/>
              <a:t/>
            </a:r>
            <a:br>
              <a:rPr lang="tr-TR" b="1" dirty="0" smtClean="0"/>
            </a:br>
            <a:r>
              <a:rPr lang="tr-TR" b="1" dirty="0" smtClean="0"/>
              <a:t>Diğer yandan, İslamiyet'ten önceki Sözlü Edebiyat Dönemi, İslam kültürünün etkisiyle içeriğinde küçük değişimlere uğrayarak Halk Edebiyatı adıyla gelişimini sürdürür. Yani, bir anlamda Halk Edebiyatı dediğimiz edebiyat, İslamiyet'ten önceki edebiyatımızın İslam uygarlığı altındaki yeni biçimlenişidir. Oysa Divan Edebiyatı tamamen dinin etkisiyle şekillenmiş bir edebiyattır.</a:t>
            </a:r>
            <a:br>
              <a:rPr lang="tr-TR" b="1" dirty="0" smtClean="0"/>
            </a:br>
            <a:r>
              <a:rPr lang="tr-TR" b="1" dirty="0" smtClean="0"/>
              <a:t/>
            </a:r>
            <a:br>
              <a:rPr lang="tr-TR" b="1" dirty="0" smtClean="0"/>
            </a:br>
            <a:r>
              <a:rPr lang="tr-TR" b="1" dirty="0" smtClean="0"/>
              <a:t>Türklerin Müslüman olduğunu kabul ettiğimiz 10.yüzyılla, Divan edebiyatının başlangıcı olarak kabul edilen 13. yüzyıl arasında İslamiyet'in etkisi altında verilmiş olan, bir anlamda geçiş dönemi ürünlerimiz sayılan eserler yer almaktadır.</a:t>
            </a:r>
            <a:br>
              <a:rPr lang="tr-TR" b="1" dirty="0" smtClean="0"/>
            </a:br>
            <a:endParaRPr lang="tr-TR" b="1" dirty="0"/>
          </a:p>
        </p:txBody>
      </p:sp>
      <p:sp>
        <p:nvSpPr>
          <p:cNvPr id="4" name="3 Dikdörtgen"/>
          <p:cNvSpPr/>
          <p:nvPr/>
        </p:nvSpPr>
        <p:spPr>
          <a:xfrm>
            <a:off x="500034" y="357166"/>
            <a:ext cx="7500990" cy="415498"/>
          </a:xfrm>
          <a:prstGeom prst="rect">
            <a:avLst/>
          </a:prstGeom>
        </p:spPr>
        <p:txBody>
          <a:bodyPr wrap="square">
            <a:spAutoFit/>
          </a:bodyPr>
          <a:lstStyle/>
          <a:p>
            <a:r>
              <a:rPr lang="tr-TR" sz="2100" b="1" i="1" dirty="0" smtClean="0">
                <a:solidFill>
                  <a:srgbClr val="FF0000"/>
                </a:solidFill>
              </a:rPr>
              <a:t>İslami Dönemde İlk Dil ve Edebiyat Ürünleri (XI. – XII. yy)</a:t>
            </a:r>
            <a:endParaRPr lang="tr-TR" sz="2100" b="1" i="1" dirty="0">
              <a:solidFill>
                <a:srgbClr val="FF0000"/>
              </a:solidFill>
            </a:endParaRPr>
          </a:p>
        </p:txBody>
      </p:sp>
    </p:spTree>
  </p:cSld>
  <p:clrMapOvr>
    <a:masterClrMapping/>
  </p:clrMapOvr>
  <p:transition advTm="5000">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82594"/>
          </a:xfrm>
        </p:spPr>
        <p:txBody>
          <a:bodyPr>
            <a:noAutofit/>
          </a:bodyPr>
          <a:lstStyle/>
          <a:p>
            <a:pPr algn="ctr"/>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 Eserlerin Genel Özellikleri</a:t>
            </a:r>
            <a:endParaRPr lang="tr-TR" sz="4000" b="1" dirty="0">
              <a:solidFill>
                <a:srgbClr val="FF0000"/>
              </a:solidFill>
            </a:endParaRPr>
          </a:p>
        </p:txBody>
      </p:sp>
      <p:sp>
        <p:nvSpPr>
          <p:cNvPr id="3" name="2 İçerik Yer Tutucusu"/>
          <p:cNvSpPr>
            <a:spLocks noGrp="1"/>
          </p:cNvSpPr>
          <p:nvPr>
            <p:ph sz="quarter" idx="1"/>
          </p:nvPr>
        </p:nvSpPr>
        <p:spPr>
          <a:xfrm>
            <a:off x="457200" y="1000108"/>
            <a:ext cx="7467600" cy="5473844"/>
          </a:xfrm>
        </p:spPr>
        <p:txBody>
          <a:bodyPr>
            <a:normAutofit fontScale="92500" lnSpcReduction="20000"/>
          </a:bodyPr>
          <a:lstStyle/>
          <a:p>
            <a:r>
              <a:rPr lang="tr-TR" b="1" dirty="0" smtClean="0"/>
              <a:t>İslamiyet öncesi kültür ve İslami kültür iç içedir.</a:t>
            </a:r>
          </a:p>
          <a:p>
            <a:r>
              <a:rPr lang="tr-TR" b="1" dirty="0" smtClean="0"/>
              <a:t>Eserlerde toplum hayatını şekillendirme ve yönlendirme amacı güdülmüştür.</a:t>
            </a:r>
          </a:p>
          <a:p>
            <a:r>
              <a:rPr lang="tr-TR" b="1" dirty="0" smtClean="0"/>
              <a:t>Eserlerde dini öğretme amacı esas alınmıştır.</a:t>
            </a:r>
          </a:p>
          <a:p>
            <a:r>
              <a:rPr lang="tr-TR" b="1" dirty="0" smtClean="0"/>
              <a:t>Hece ölçüsüyle beraber aruz ölçüsü de kullanılmaya başlanmıştır.</a:t>
            </a:r>
          </a:p>
          <a:p>
            <a:r>
              <a:rPr lang="tr-TR" b="1" dirty="0" smtClean="0"/>
              <a:t>Dile Arapça ve Farsçadan sözcükler girmiştir.</a:t>
            </a:r>
          </a:p>
          <a:p>
            <a:r>
              <a:rPr lang="tr-TR" b="1" dirty="0" smtClean="0"/>
              <a:t>Nazım birimi dörtlük ve beyittir.</a:t>
            </a:r>
          </a:p>
          <a:p>
            <a:r>
              <a:rPr lang="tr-TR" b="1" dirty="0" smtClean="0"/>
              <a:t>Arap ve Fars edebiyatında kullanılan nazım şekilleri ile eserler verilmeye başlanmıştır.</a:t>
            </a:r>
          </a:p>
          <a:p>
            <a:r>
              <a:rPr lang="tr-TR" sz="3000" b="1" dirty="0" smtClean="0">
                <a:solidFill>
                  <a:srgbClr val="FF0000"/>
                </a:solidFill>
              </a:rPr>
              <a:t>Bu ürünler şunlardır:</a:t>
            </a:r>
          </a:p>
          <a:p>
            <a:r>
              <a:rPr lang="tr-TR" b="1" dirty="0" err="1" smtClean="0">
                <a:hlinkClick r:id="rId2"/>
              </a:rPr>
              <a:t>Kutadgu</a:t>
            </a:r>
            <a:r>
              <a:rPr lang="tr-TR" b="1" dirty="0" smtClean="0">
                <a:hlinkClick r:id="rId2"/>
              </a:rPr>
              <a:t> </a:t>
            </a:r>
            <a:r>
              <a:rPr lang="tr-TR" b="1" dirty="0" err="1" smtClean="0">
                <a:hlinkClick r:id="rId2"/>
              </a:rPr>
              <a:t>Bilig</a:t>
            </a:r>
            <a:endParaRPr lang="tr-TR" b="1" dirty="0" smtClean="0"/>
          </a:p>
          <a:p>
            <a:r>
              <a:rPr lang="tr-TR" b="1" dirty="0" err="1" smtClean="0">
                <a:hlinkClick r:id="rId3"/>
              </a:rPr>
              <a:t>Atabetü’l</a:t>
            </a:r>
            <a:r>
              <a:rPr lang="tr-TR" b="1" dirty="0" smtClean="0">
                <a:hlinkClick r:id="rId3"/>
              </a:rPr>
              <a:t>-</a:t>
            </a:r>
            <a:r>
              <a:rPr lang="tr-TR" b="1" dirty="0" err="1" smtClean="0">
                <a:hlinkClick r:id="rId3"/>
              </a:rPr>
              <a:t>Hakayık</a:t>
            </a:r>
            <a:endParaRPr lang="tr-TR" dirty="0" smtClean="0"/>
          </a:p>
          <a:p>
            <a:r>
              <a:rPr lang="tr-TR" b="1" dirty="0" smtClean="0">
                <a:hlinkClick r:id="rId4"/>
              </a:rPr>
              <a:t>Divan-ı Hikmet</a:t>
            </a:r>
            <a:endParaRPr lang="tr-TR" dirty="0" smtClean="0"/>
          </a:p>
          <a:p>
            <a:r>
              <a:rPr lang="tr-TR" b="1" dirty="0" err="1" smtClean="0">
                <a:hlinkClick r:id="rId5"/>
              </a:rPr>
              <a:t>Divanü</a:t>
            </a:r>
            <a:r>
              <a:rPr lang="tr-TR" b="1" dirty="0" smtClean="0">
                <a:hlinkClick r:id="rId5"/>
              </a:rPr>
              <a:t> </a:t>
            </a:r>
            <a:r>
              <a:rPr lang="tr-TR" b="1" dirty="0" err="1" smtClean="0">
                <a:hlinkClick r:id="rId5"/>
              </a:rPr>
              <a:t>Lugati’t</a:t>
            </a:r>
            <a:r>
              <a:rPr lang="tr-TR" b="1" dirty="0" smtClean="0">
                <a:hlinkClick r:id="rId5"/>
              </a:rPr>
              <a:t>-Türk</a:t>
            </a:r>
            <a:endParaRPr lang="tr-TR" dirty="0" smtClean="0"/>
          </a:p>
          <a:p>
            <a:endParaRPr lang="tr-TR" dirty="0"/>
          </a:p>
        </p:txBody>
      </p:sp>
    </p:spTree>
  </p:cSld>
  <p:clrMapOvr>
    <a:masterClrMapping/>
  </p:clrMapOvr>
  <p:transition advTm="5000">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682</Words>
  <Application>Microsoft Office PowerPoint</Application>
  <PresentationFormat>Ekran Gösterisi (4:3)</PresentationFormat>
  <Paragraphs>144</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Cumba</vt:lpstr>
      <vt:lpstr>Slayt 1</vt:lpstr>
      <vt:lpstr>  İSLAM UYGARLIĞI ÇEVRESİNDE                GELİŞEN TÜRK EDEBİYATI</vt:lpstr>
      <vt:lpstr>İÇİNDEKİLER</vt:lpstr>
      <vt:lpstr>Slayt 4</vt:lpstr>
      <vt:lpstr>XI. – XII. Yüzyıllarda İslamiyet ve Türk Kültürü </vt:lpstr>
      <vt:lpstr>Slayt 6</vt:lpstr>
      <vt:lpstr>Slayt 7</vt:lpstr>
      <vt:lpstr>Slayt 8</vt:lpstr>
      <vt:lpstr>    Eserlerin Genel Özellikleri</vt:lpstr>
      <vt:lpstr>Slayt 10</vt:lpstr>
      <vt:lpstr>Slayt 11</vt:lpstr>
      <vt:lpstr>Slayt 12</vt:lpstr>
      <vt:lpstr>     İLK İSLAMİ ÜRÜNLER</vt:lpstr>
      <vt:lpstr>Slayt 14</vt:lpstr>
      <vt:lpstr>Kutatgu Bilig (Mutluluk Veren Bilgi) (1069- 1070 )</vt:lpstr>
      <vt:lpstr>DİVAN Ü LUGAT-İT TÜRK</vt:lpstr>
      <vt:lpstr>Slayt 17</vt:lpstr>
      <vt:lpstr>Divan-ı Lügat' it Türk.( Türk Dilinin Sözlüğü) ( 1072-1074 )</vt:lpstr>
      <vt:lpstr>DİVAN-I HİKMET</vt:lpstr>
      <vt:lpstr>Slayt 20</vt:lpstr>
      <vt:lpstr>Slayt 21</vt:lpstr>
      <vt:lpstr>Divan-ı Hikmet</vt:lpstr>
      <vt:lpstr>Slayt 23</vt:lpstr>
      <vt:lpstr>Atabet'ül Hakayık (Hakikatlerin Eşiği)</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2</cp:revision>
  <dcterms:created xsi:type="dcterms:W3CDTF">2015-12-07T18:18:23Z</dcterms:created>
  <dcterms:modified xsi:type="dcterms:W3CDTF">2015-12-07T20:06:21Z</dcterms:modified>
</cp:coreProperties>
</file>