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Roboto Slab"/>
      <p:regular r:id="rId12"/>
      <p:bold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RobotoSlab-bold.fntdata"/><Relationship Id="rId12" Type="http://schemas.openxmlformats.org/officeDocument/2006/relationships/font" Target="fonts/RobotoSlab-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3C78D8"/>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tr"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1384800"/>
            <a:ext cx="8520600" cy="2052600"/>
          </a:xfrm>
          <a:prstGeom prst="rect">
            <a:avLst/>
          </a:prstGeom>
        </p:spPr>
        <p:txBody>
          <a:bodyPr anchorCtr="0" anchor="ctr" bIns="91425" lIns="91425" rIns="91425" tIns="91425">
            <a:noAutofit/>
          </a:bodyPr>
          <a:lstStyle/>
          <a:p>
            <a:pPr indent="0" lvl="0" marL="190500" rtl="0">
              <a:lnSpc>
                <a:spcPct val="110000"/>
              </a:lnSpc>
              <a:spcBef>
                <a:spcPts val="1100"/>
              </a:spcBef>
              <a:spcAft>
                <a:spcPts val="2300"/>
              </a:spcAft>
              <a:buNone/>
            </a:pPr>
            <a:r>
              <a:rPr b="1" lang="tr" sz="8400">
                <a:solidFill>
                  <a:srgbClr val="FFFFFF"/>
                </a:solidFill>
                <a:latin typeface="Times New Roman"/>
                <a:ea typeface="Times New Roman"/>
                <a:cs typeface="Times New Roman"/>
                <a:sym typeface="Times New Roman"/>
              </a:rPr>
              <a:t>Sohbet (Söyleşi)</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311700" y="293125"/>
            <a:ext cx="8520600" cy="572700"/>
          </a:xfrm>
          <a:prstGeom prst="rect">
            <a:avLst/>
          </a:prstGeom>
        </p:spPr>
        <p:txBody>
          <a:bodyPr anchorCtr="0" anchor="ctr" bIns="91425" lIns="91425" rIns="91425" tIns="91425">
            <a:noAutofit/>
          </a:bodyPr>
          <a:lstStyle/>
          <a:p>
            <a:pPr indent="0" lvl="0" marL="190500" rtl="0" algn="ctr">
              <a:lnSpc>
                <a:spcPct val="110000"/>
              </a:lnSpc>
              <a:spcBef>
                <a:spcPts val="1100"/>
              </a:spcBef>
              <a:spcAft>
                <a:spcPts val="2300"/>
              </a:spcAft>
              <a:buNone/>
            </a:pPr>
            <a:r>
              <a:rPr b="1" lang="tr" sz="8400">
                <a:solidFill>
                  <a:srgbClr val="FFFFFF"/>
                </a:solidFill>
                <a:latin typeface="Times New Roman"/>
                <a:ea typeface="Times New Roman"/>
                <a:cs typeface="Times New Roman"/>
                <a:sym typeface="Times New Roman"/>
              </a:rPr>
              <a:t>Sohbet</a:t>
            </a:r>
          </a:p>
        </p:txBody>
      </p:sp>
      <p:sp>
        <p:nvSpPr>
          <p:cNvPr id="60" name="Shape 60"/>
          <p:cNvSpPr txBox="1"/>
          <p:nvPr>
            <p:ph idx="1" type="body"/>
          </p:nvPr>
        </p:nvSpPr>
        <p:spPr>
          <a:xfrm>
            <a:off x="311700" y="1017725"/>
            <a:ext cx="8520600" cy="3416400"/>
          </a:xfrm>
          <a:prstGeom prst="rect">
            <a:avLst/>
          </a:prstGeom>
        </p:spPr>
        <p:txBody>
          <a:bodyPr anchorCtr="0" anchor="t" bIns="91425" lIns="91425" rIns="91425" tIns="91425">
            <a:noAutofit/>
          </a:bodyPr>
          <a:lstStyle/>
          <a:p>
            <a:pPr lvl="0" algn="ctr">
              <a:spcBef>
                <a:spcPts val="0"/>
              </a:spcBef>
              <a:buNone/>
            </a:pPr>
            <a:r>
              <a:rPr b="1" lang="tr" sz="1300">
                <a:solidFill>
                  <a:srgbClr val="FFFFFF"/>
                </a:solidFill>
                <a:latin typeface="Times New Roman"/>
                <a:ea typeface="Times New Roman"/>
                <a:cs typeface="Times New Roman"/>
                <a:sym typeface="Times New Roman"/>
              </a:rPr>
              <a:t>Bir yazarın günlük olaylar arasından seçtiği bir konuyla ilgili kendine özgü görüş ve düşüncelerini fazla derinleştirmeden karşısındakilerle konuşuyormuş gibi anlattığı yazı türüne “sohbet (söyleşi)” denir. Bir diğer deyişle güncel bir konuda yazarın okuyucuyla konuşuyormuş gibi samimi ve anlaşılır bir dille yazdığı, her türlü özentiden uzak yazılara sohbet denir. Bu yazı türünde yazar, ele aldığı konuyu derinlemesine incelemez, bilimsel bir ispatı da amaçlamaz. Yazarın amacı okuyucuyla samimi diyaloglar kurarak sadece düşüncelerini açıklamaktır. Bu yazılar genellikle gazete ve dergilerde yayınlanır. Hatta gazetelerde sohbet (söyleşi) adı altında bu tür yazıların kaleme alındığı köşelerde bulunabilir. Sohbet yazılarına eskiden “musahabe” denirdi.</a:t>
            </a:r>
          </a:p>
        </p:txBody>
      </p:sp>
      <p:pic>
        <p:nvPicPr>
          <p:cNvPr descr="sohbet ile ilgili görsel sonucu" id="61" name="Shape 61"/>
          <p:cNvPicPr preferRelativeResize="0"/>
          <p:nvPr/>
        </p:nvPicPr>
        <p:blipFill rotWithShape="1">
          <a:blip r:embed="rId3">
            <a:alphaModFix amt="62000"/>
          </a:blip>
          <a:srcRect b="21029" l="0" r="0" t="0"/>
          <a:stretch/>
        </p:blipFill>
        <p:spPr>
          <a:xfrm>
            <a:off x="0" y="2806825"/>
            <a:ext cx="9144000" cy="2336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65225"/>
            <a:ext cx="8520600" cy="572700"/>
          </a:xfrm>
          <a:prstGeom prst="rect">
            <a:avLst/>
          </a:prstGeom>
        </p:spPr>
        <p:txBody>
          <a:bodyPr anchorCtr="0" anchor="t" bIns="91425" lIns="91425" rIns="91425" tIns="91425">
            <a:noAutofit/>
          </a:bodyPr>
          <a:lstStyle/>
          <a:p>
            <a:pPr lvl="0" algn="ctr">
              <a:spcBef>
                <a:spcPts val="0"/>
              </a:spcBef>
              <a:buNone/>
            </a:pPr>
            <a:r>
              <a:rPr b="1" lang="tr" sz="3600">
                <a:solidFill>
                  <a:srgbClr val="FFFFFF"/>
                </a:solidFill>
                <a:latin typeface="Times New Roman"/>
                <a:ea typeface="Times New Roman"/>
                <a:cs typeface="Times New Roman"/>
                <a:sym typeface="Times New Roman"/>
              </a:rPr>
              <a:t>Sohbetin özellikleri</a:t>
            </a:r>
          </a:p>
        </p:txBody>
      </p:sp>
      <p:sp>
        <p:nvSpPr>
          <p:cNvPr id="67" name="Shape 67"/>
          <p:cNvSpPr txBox="1"/>
          <p:nvPr>
            <p:ph idx="1" type="body"/>
          </p:nvPr>
        </p:nvSpPr>
        <p:spPr>
          <a:xfrm>
            <a:off x="311700" y="761850"/>
            <a:ext cx="3999900" cy="3416400"/>
          </a:xfrm>
          <a:prstGeom prst="rect">
            <a:avLst/>
          </a:prstGeom>
        </p:spPr>
        <p:txBody>
          <a:bodyPr anchorCtr="0" anchor="t" bIns="91425" lIns="91425" rIns="91425" tIns="91425">
            <a:noAutofit/>
          </a:bodyPr>
          <a:lstStyle/>
          <a:p>
            <a:pPr indent="-311150" lvl="0" marL="457200" rtl="0">
              <a:lnSpc>
                <a:spcPct val="100000"/>
              </a:lnSpc>
              <a:spcBef>
                <a:spcPts val="1000"/>
              </a:spcBef>
              <a:spcAft>
                <a:spcPts val="800"/>
              </a:spcAft>
              <a:buClr>
                <a:srgbClr val="FFFFFF"/>
              </a:buClr>
              <a:buSzPct val="100000"/>
            </a:pPr>
            <a:r>
              <a:rPr b="1" lang="tr" sz="1300">
                <a:solidFill>
                  <a:srgbClr val="FFFFFF"/>
                </a:solidFill>
              </a:rPr>
              <a:t>Çoğunlukla, günlük konuların işlendiği sohbet yazılarında konuşma senli benli bir anlatım yolu seçilir.</a:t>
            </a:r>
          </a:p>
          <a:p>
            <a:pPr indent="-311150" lvl="0" marL="457200" rtl="0">
              <a:lnSpc>
                <a:spcPct val="100000"/>
              </a:lnSpc>
              <a:spcBef>
                <a:spcPts val="1000"/>
              </a:spcBef>
              <a:spcAft>
                <a:spcPts val="800"/>
              </a:spcAft>
              <a:buClr>
                <a:srgbClr val="FFFFFF"/>
              </a:buClr>
              <a:buSzPct val="100000"/>
            </a:pPr>
            <a:r>
              <a:rPr b="1" lang="tr" sz="1300">
                <a:solidFill>
                  <a:srgbClr val="FFFFFF"/>
                </a:solidFill>
              </a:rPr>
              <a:t>Yazar deyimlerden, atasözlerinden, hatıralardan, halk fıkralarından, nüktelerden, özlü sözlerden çokça yararlanır.</a:t>
            </a:r>
          </a:p>
          <a:p>
            <a:pPr indent="-311150" lvl="0" marL="457200" rtl="0">
              <a:lnSpc>
                <a:spcPct val="100000"/>
              </a:lnSpc>
              <a:spcBef>
                <a:spcPts val="1000"/>
              </a:spcBef>
              <a:spcAft>
                <a:spcPts val="800"/>
              </a:spcAft>
              <a:buClr>
                <a:srgbClr val="FFFFFF"/>
              </a:buClr>
              <a:buSzPct val="100000"/>
            </a:pPr>
            <a:r>
              <a:rPr b="1" lang="tr" sz="1300">
                <a:solidFill>
                  <a:srgbClr val="FFFFFF"/>
                </a:solidFill>
              </a:rPr>
              <a:t>Sohbet türü yazılarda herkesi ilgilendiren konular seçilir.</a:t>
            </a:r>
          </a:p>
          <a:p>
            <a:pPr indent="-311150" lvl="0" marL="457200" rtl="0">
              <a:lnSpc>
                <a:spcPct val="100000"/>
              </a:lnSpc>
              <a:spcBef>
                <a:spcPts val="1000"/>
              </a:spcBef>
              <a:spcAft>
                <a:spcPts val="800"/>
              </a:spcAft>
              <a:buClr>
                <a:srgbClr val="FFFFFF"/>
              </a:buClr>
              <a:buSzPct val="100000"/>
            </a:pPr>
            <a:r>
              <a:rPr b="1" lang="tr" sz="1300">
                <a:solidFill>
                  <a:srgbClr val="FFFFFF"/>
                </a:solidFill>
              </a:rPr>
              <a:t>Cümleler, konuşma üslubundadır ve genellikle devriktir.</a:t>
            </a:r>
          </a:p>
          <a:p>
            <a:pPr indent="-304800" lvl="0" marL="457200" rtl="0">
              <a:lnSpc>
                <a:spcPct val="100000"/>
              </a:lnSpc>
              <a:spcBef>
                <a:spcPts val="1000"/>
              </a:spcBef>
              <a:spcAft>
                <a:spcPts val="800"/>
              </a:spcAft>
              <a:buClr>
                <a:srgbClr val="FFFFFF"/>
              </a:buClr>
              <a:buSzPct val="100000"/>
            </a:pPr>
            <a:r>
              <a:rPr b="1" lang="tr" sz="1200">
                <a:solidFill>
                  <a:srgbClr val="FFFFFF"/>
                </a:solidFill>
              </a:rPr>
              <a:t>Yazar sohbet türünde genellikle kişisel düşüncelerini anlatır, bu yüzden de sohbet türü öznel bir anlatıma sahiptir.</a:t>
            </a:r>
          </a:p>
          <a:p>
            <a:pPr lvl="0" rtl="0">
              <a:lnSpc>
                <a:spcPct val="100000"/>
              </a:lnSpc>
              <a:spcBef>
                <a:spcPts val="1000"/>
              </a:spcBef>
              <a:spcAft>
                <a:spcPts val="800"/>
              </a:spcAft>
              <a:buNone/>
            </a:pPr>
            <a:r>
              <a:t/>
            </a:r>
            <a:endParaRPr b="1" sz="1300">
              <a:solidFill>
                <a:srgbClr val="FFFFFF"/>
              </a:solidFill>
            </a:endParaRPr>
          </a:p>
          <a:p>
            <a:pPr lvl="0">
              <a:lnSpc>
                <a:spcPct val="100000"/>
              </a:lnSpc>
              <a:spcBef>
                <a:spcPts val="1000"/>
              </a:spcBef>
              <a:buNone/>
            </a:pPr>
            <a:r>
              <a:t/>
            </a:r>
            <a:endParaRPr b="1">
              <a:solidFill>
                <a:srgbClr val="FFFFFF"/>
              </a:solidFill>
            </a:endParaRPr>
          </a:p>
        </p:txBody>
      </p:sp>
      <p:sp>
        <p:nvSpPr>
          <p:cNvPr id="68" name="Shape 68"/>
          <p:cNvSpPr txBox="1"/>
          <p:nvPr>
            <p:ph idx="2" type="body"/>
          </p:nvPr>
        </p:nvSpPr>
        <p:spPr>
          <a:xfrm>
            <a:off x="4112625" y="761850"/>
            <a:ext cx="4719300" cy="4824300"/>
          </a:xfrm>
          <a:prstGeom prst="rect">
            <a:avLst/>
          </a:prstGeom>
        </p:spPr>
        <p:txBody>
          <a:bodyPr anchorCtr="0" anchor="t" bIns="91425" lIns="91425" rIns="91425" tIns="91425">
            <a:noAutofit/>
          </a:bodyPr>
          <a:lstStyle/>
          <a:p>
            <a:pPr indent="-304800" lvl="0" marL="457200" rtl="0">
              <a:lnSpc>
                <a:spcPct val="100000"/>
              </a:lnSpc>
              <a:spcBef>
                <a:spcPts val="1000"/>
              </a:spcBef>
              <a:spcAft>
                <a:spcPts val="800"/>
              </a:spcAft>
              <a:buClr>
                <a:srgbClr val="FFFFFF"/>
              </a:buClr>
              <a:buSzPct val="100000"/>
            </a:pPr>
            <a:r>
              <a:rPr b="1" lang="tr" sz="1200">
                <a:solidFill>
                  <a:srgbClr val="FFFFFF"/>
                </a:solidFill>
              </a:rPr>
              <a:t>Yazar karşısında biri varmış gibi sorular sorar, cevaplar verir, düşüncelerini günlük konuşma dili içtenliği içerisinde açıklar.</a:t>
            </a:r>
          </a:p>
          <a:p>
            <a:pPr indent="-304800" lvl="0" marL="457200" rtl="0">
              <a:lnSpc>
                <a:spcPct val="100000"/>
              </a:lnSpc>
              <a:spcBef>
                <a:spcPts val="1000"/>
              </a:spcBef>
              <a:spcAft>
                <a:spcPts val="800"/>
              </a:spcAft>
              <a:buClr>
                <a:srgbClr val="FFFFFF"/>
              </a:buClr>
              <a:buSzPct val="100000"/>
            </a:pPr>
            <a:r>
              <a:rPr b="1" lang="tr" sz="1200">
                <a:solidFill>
                  <a:srgbClr val="FFFFFF"/>
                </a:solidFill>
              </a:rPr>
              <a:t>Sohbetlerde konu uzatılmaz, fazla ayrıntıya girilmez, sadece konuya dikkat çekilir, anlatılanlar kanıtlanmaya çalışılmaz, anlatılanlara inanılması için bir gayret ortaya konmaz.</a:t>
            </a:r>
          </a:p>
          <a:p>
            <a:pPr indent="-304800" lvl="0" marL="457200" rtl="0">
              <a:lnSpc>
                <a:spcPct val="100000"/>
              </a:lnSpc>
              <a:spcBef>
                <a:spcPts val="1000"/>
              </a:spcBef>
              <a:spcAft>
                <a:spcPts val="800"/>
              </a:spcAft>
              <a:buClr>
                <a:srgbClr val="FFFFFF"/>
              </a:buClr>
              <a:buSzPct val="100000"/>
            </a:pPr>
            <a:r>
              <a:rPr b="1" lang="tr" sz="1200">
                <a:solidFill>
                  <a:srgbClr val="FFFFFF"/>
                </a:solidFill>
              </a:rPr>
              <a:t>Amaç, okuyucuyu konu üzerinde düşünmeye davet etmektir.</a:t>
            </a:r>
          </a:p>
          <a:p>
            <a:pPr indent="-304800" lvl="0" marL="457200" rtl="0">
              <a:lnSpc>
                <a:spcPct val="100000"/>
              </a:lnSpc>
              <a:spcBef>
                <a:spcPts val="1000"/>
              </a:spcBef>
              <a:spcAft>
                <a:spcPts val="800"/>
              </a:spcAft>
              <a:buClr>
                <a:srgbClr val="FFFFFF"/>
              </a:buClr>
              <a:buSzPct val="100000"/>
            </a:pPr>
            <a:r>
              <a:rPr b="1" lang="tr" sz="1200">
                <a:solidFill>
                  <a:srgbClr val="FFFFFF"/>
                </a:solidFill>
              </a:rPr>
              <a:t>Bu yazılar gazete ve dergilerde yayımlanabildiği gibi yazar bu yazıları ayrıca bir kitap olarak da basabilir.</a:t>
            </a:r>
          </a:p>
          <a:p>
            <a:pPr indent="-304800" lvl="0" marL="457200" rtl="0">
              <a:lnSpc>
                <a:spcPct val="100000"/>
              </a:lnSpc>
              <a:spcBef>
                <a:spcPts val="1000"/>
              </a:spcBef>
              <a:spcAft>
                <a:spcPts val="800"/>
              </a:spcAft>
              <a:buClr>
                <a:srgbClr val="FFFFFF"/>
              </a:buClr>
              <a:buSzPct val="100000"/>
            </a:pPr>
            <a:r>
              <a:rPr b="1" lang="tr" sz="1200">
                <a:solidFill>
                  <a:srgbClr val="FFFFFF"/>
                </a:solidFill>
              </a:rPr>
              <a:t>Sohbet türünde makalede olduğu gibi giriş gelime ve sonuç bölümleri bulunur; ancak karşılıklı konuşma havası içinde yazılması ve açıklanan düşüncelerin ispatlanma gereği duyulmadan anlatılması yönünden makaleden ayrılır.</a:t>
            </a:r>
          </a:p>
          <a:p>
            <a:pPr lvl="0">
              <a:lnSpc>
                <a:spcPct val="100000"/>
              </a:lnSpc>
              <a:spcBef>
                <a:spcPts val="1000"/>
              </a:spcBef>
              <a:buNone/>
            </a:pPr>
            <a:r>
              <a:t/>
            </a:r>
            <a:endParaRPr b="1">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tr" sz="3600">
                <a:solidFill>
                  <a:srgbClr val="FFFFFF"/>
                </a:solidFill>
              </a:rPr>
              <a:t>Sohbetle İlgili Kavramlar</a:t>
            </a:r>
          </a:p>
        </p:txBody>
      </p:sp>
      <p:sp>
        <p:nvSpPr>
          <p:cNvPr id="74" name="Shape 7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800"/>
              </a:spcAft>
              <a:buNone/>
            </a:pPr>
            <a:r>
              <a:rPr b="1" lang="tr" sz="1400">
                <a:solidFill>
                  <a:srgbClr val="FFFFFF"/>
                </a:solidFill>
                <a:latin typeface="Times New Roman"/>
                <a:ea typeface="Times New Roman"/>
                <a:cs typeface="Times New Roman"/>
                <a:sym typeface="Times New Roman"/>
              </a:rPr>
              <a:t>Sohbet: </a:t>
            </a:r>
            <a:r>
              <a:rPr lang="tr" sz="1400">
                <a:solidFill>
                  <a:srgbClr val="FFFFFF"/>
                </a:solidFill>
                <a:latin typeface="Times New Roman"/>
                <a:ea typeface="Times New Roman"/>
                <a:cs typeface="Times New Roman"/>
                <a:sym typeface="Times New Roman"/>
              </a:rPr>
              <a:t>Dostça, arkadaşça konuşarak hoş bir vakit geçirme, söyleşi, yârenlik, hasbihâl.</a:t>
            </a:r>
          </a:p>
          <a:p>
            <a:pPr lvl="0" rtl="0">
              <a:spcBef>
                <a:spcPts val="0"/>
              </a:spcBef>
              <a:spcAft>
                <a:spcPts val="800"/>
              </a:spcAft>
              <a:buNone/>
            </a:pPr>
            <a:r>
              <a:rPr b="1" lang="tr" sz="1400">
                <a:solidFill>
                  <a:srgbClr val="FFFFFF"/>
                </a:solidFill>
                <a:latin typeface="Times New Roman"/>
                <a:ea typeface="Times New Roman"/>
                <a:cs typeface="Times New Roman"/>
                <a:sym typeface="Times New Roman"/>
              </a:rPr>
              <a:t>Söyleşi: </a:t>
            </a:r>
            <a:r>
              <a:rPr lang="tr" sz="1400">
                <a:solidFill>
                  <a:srgbClr val="FFFFFF"/>
                </a:solidFill>
                <a:latin typeface="Times New Roman"/>
                <a:ea typeface="Times New Roman"/>
                <a:cs typeface="Times New Roman"/>
                <a:sym typeface="Times New Roman"/>
              </a:rPr>
              <a:t>Arkadaşça, dostça karşılıklı konuşma, hasbihâl, sohbet anlamına gelirken bu kavramın edebiyattaki anlamı: Bir bilim veya sanat konusunu, konuşmayı andıran biçimde inceleyerek anlatan edebiyat türüdür.</a:t>
            </a:r>
          </a:p>
          <a:p>
            <a:pPr lvl="0" rtl="0">
              <a:spcBef>
                <a:spcPts val="0"/>
              </a:spcBef>
              <a:spcAft>
                <a:spcPts val="800"/>
              </a:spcAft>
              <a:buNone/>
            </a:pPr>
            <a:r>
              <a:rPr b="1" lang="tr" sz="1400">
                <a:solidFill>
                  <a:srgbClr val="FFFFFF"/>
                </a:solidFill>
                <a:latin typeface="Times New Roman"/>
                <a:ea typeface="Times New Roman"/>
                <a:cs typeface="Times New Roman"/>
                <a:sym typeface="Times New Roman"/>
              </a:rPr>
              <a:t>Musahabe:</a:t>
            </a:r>
            <a:r>
              <a:rPr lang="tr" sz="1400">
                <a:solidFill>
                  <a:srgbClr val="FFFFFF"/>
                </a:solidFill>
                <a:latin typeface="Times New Roman"/>
                <a:ea typeface="Times New Roman"/>
                <a:cs typeface="Times New Roman"/>
                <a:sym typeface="Times New Roman"/>
              </a:rPr>
              <a:t> Konuşma, görüşme, söyleşi.</a:t>
            </a:r>
          </a:p>
          <a:p>
            <a:pPr lvl="0" rtl="0">
              <a:spcBef>
                <a:spcPts val="0"/>
              </a:spcBef>
              <a:spcAft>
                <a:spcPts val="800"/>
              </a:spcAft>
              <a:buNone/>
            </a:pPr>
            <a:r>
              <a:rPr b="1" lang="tr" sz="1400">
                <a:solidFill>
                  <a:srgbClr val="FFFFFF"/>
                </a:solidFill>
                <a:latin typeface="Times New Roman"/>
                <a:ea typeface="Times New Roman"/>
                <a:cs typeface="Times New Roman"/>
                <a:sym typeface="Times New Roman"/>
              </a:rPr>
              <a:t>Hoşsohbet:</a:t>
            </a:r>
            <a:r>
              <a:rPr lang="tr" sz="1400">
                <a:solidFill>
                  <a:srgbClr val="FFFFFF"/>
                </a:solidFill>
                <a:latin typeface="Times New Roman"/>
                <a:ea typeface="Times New Roman"/>
                <a:cs typeface="Times New Roman"/>
                <a:sym typeface="Times New Roman"/>
              </a:rPr>
              <a:t> Güzel ve tatlı konuşan kimse.</a:t>
            </a:r>
          </a:p>
          <a:p>
            <a:pPr lvl="0" rtl="0">
              <a:spcBef>
                <a:spcPts val="0"/>
              </a:spcBef>
              <a:spcAft>
                <a:spcPts val="800"/>
              </a:spcAft>
              <a:buNone/>
            </a:pPr>
            <a:r>
              <a:rPr b="1" lang="tr" sz="1400">
                <a:solidFill>
                  <a:srgbClr val="FFFFFF"/>
                </a:solidFill>
                <a:latin typeface="Times New Roman"/>
                <a:ea typeface="Times New Roman"/>
                <a:cs typeface="Times New Roman"/>
                <a:sym typeface="Times New Roman"/>
              </a:rPr>
              <a:t>Nükte:</a:t>
            </a:r>
            <a:r>
              <a:rPr lang="tr" sz="1400">
                <a:solidFill>
                  <a:srgbClr val="FFFFFF"/>
                </a:solidFill>
                <a:latin typeface="Times New Roman"/>
                <a:ea typeface="Times New Roman"/>
                <a:cs typeface="Times New Roman"/>
                <a:sym typeface="Times New Roman"/>
              </a:rPr>
              <a:t> İnce anlamlı, düşündürücü ve şakalı söz, espri.</a:t>
            </a:r>
          </a:p>
          <a:p>
            <a:pPr lvl="0" rtl="0">
              <a:spcBef>
                <a:spcPts val="0"/>
              </a:spcBef>
              <a:spcAft>
                <a:spcPts val="800"/>
              </a:spcAft>
              <a:buNone/>
            </a:pPr>
            <a:r>
              <a:rPr b="1" lang="tr" sz="1400">
                <a:solidFill>
                  <a:srgbClr val="FFFFFF"/>
                </a:solidFill>
                <a:latin typeface="Times New Roman"/>
                <a:ea typeface="Times New Roman"/>
                <a:cs typeface="Times New Roman"/>
                <a:sym typeface="Times New Roman"/>
              </a:rPr>
              <a:t>Nüktedan:</a:t>
            </a:r>
            <a:r>
              <a:rPr lang="tr" sz="1400">
                <a:solidFill>
                  <a:srgbClr val="FFFFFF"/>
                </a:solidFill>
                <a:latin typeface="Times New Roman"/>
                <a:ea typeface="Times New Roman"/>
                <a:cs typeface="Times New Roman"/>
                <a:sym typeface="Times New Roman"/>
              </a:rPr>
              <a:t> Nükteli ve ince anlamlı konuşarak karşısındakini düşündüren kimse.</a:t>
            </a:r>
          </a:p>
          <a:p>
            <a:pPr lvl="0">
              <a:spcBef>
                <a:spcPts val="0"/>
              </a:spcBef>
              <a:buNone/>
            </a:pPr>
            <a:r>
              <a:t/>
            </a:r>
            <a:endParaRPr sz="1400">
              <a:solidFill>
                <a:srgbClr val="FFFFFF"/>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tr" sz="3600">
                <a:solidFill>
                  <a:srgbClr val="FFFFFF"/>
                </a:solidFill>
                <a:latin typeface="Times New Roman"/>
                <a:ea typeface="Times New Roman"/>
                <a:cs typeface="Times New Roman"/>
                <a:sym typeface="Times New Roman"/>
              </a:rPr>
              <a:t>Türk Edebiyatında Sohbet</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b="1" lang="tr" sz="1400">
                <a:solidFill>
                  <a:srgbClr val="FFFFFF"/>
                </a:solidFill>
                <a:latin typeface="Times New Roman"/>
                <a:ea typeface="Times New Roman"/>
                <a:cs typeface="Times New Roman"/>
                <a:sym typeface="Times New Roman"/>
              </a:rPr>
              <a:t>Sohbet türünün samimi havası ve bu türün okuyucuyla kurduğu sıcak iletişimden dolayı pek çok yazarımız bu yazı türünde örnekler vermiştir. Bu yazarlarımızdan bir kısmı ise bu yazılarını bir kitapta toplayarak yayınlamıştır. Türk edebiyatının önemli gazetecilerinden biri olan Ahmet Rasim bu yazarlarımızdan biridir. Sanatçının “Ramazan Sohbetleri” adlı eseri sohbet türündeki yazılarını topladığı bir eseridir. Bu türe ait eserler diğer düzyazı türleriyle birlikte Cumhuriyet döneminde gelişmiştir. Suut Kemal Yetkin’in “Edebiyat Söyleşileri”, Şevket Rado’nun “Eşref Saati”, Melih Cevdet Anday’ın Dilimiz Üzerine Söyleşiler, Nurullah Ataç’ın “Karalama Defteri” bu türde yazılmış yazıları içeren eserlerdir. Ayrıca Cenap Şahabettin, Refik Halit Karay, Hasan Ali Yücel, Attila İlhan gibi yazarlarımız da bu türde eserler vermişlerdir.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505675" y="445025"/>
            <a:ext cx="8327400" cy="572700"/>
          </a:xfrm>
          <a:prstGeom prst="rect">
            <a:avLst/>
          </a:prstGeom>
        </p:spPr>
        <p:txBody>
          <a:bodyPr anchorCtr="0" anchor="t" bIns="91425" lIns="91425" rIns="91425" tIns="91425">
            <a:noAutofit/>
          </a:bodyPr>
          <a:lstStyle/>
          <a:p>
            <a:pPr lvl="0">
              <a:spcBef>
                <a:spcPts val="0"/>
              </a:spcBef>
              <a:buNone/>
            </a:pPr>
            <a:r>
              <a:rPr b="1" lang="tr" sz="3600">
                <a:solidFill>
                  <a:srgbClr val="FFFFFF"/>
                </a:solidFill>
                <a:latin typeface="Times New Roman"/>
                <a:ea typeface="Times New Roman"/>
                <a:cs typeface="Times New Roman"/>
                <a:sym typeface="Times New Roman"/>
              </a:rPr>
              <a:t>Sohbet – Deneme Farkı</a:t>
            </a:r>
          </a:p>
        </p:txBody>
      </p:sp>
      <p:sp>
        <p:nvSpPr>
          <p:cNvPr id="86" name="Shape 86"/>
          <p:cNvSpPr txBox="1"/>
          <p:nvPr>
            <p:ph idx="1" type="body"/>
          </p:nvPr>
        </p:nvSpPr>
        <p:spPr>
          <a:xfrm>
            <a:off x="206175" y="1152475"/>
            <a:ext cx="8626800" cy="3416400"/>
          </a:xfrm>
          <a:prstGeom prst="rect">
            <a:avLst/>
          </a:prstGeom>
        </p:spPr>
        <p:txBody>
          <a:bodyPr anchorCtr="0" anchor="t" bIns="91425" lIns="91425" rIns="91425" tIns="91425">
            <a:noAutofit/>
          </a:bodyPr>
          <a:lstStyle/>
          <a:p>
            <a:pPr indent="-304800" lvl="0" marL="457200" rtl="0">
              <a:lnSpc>
                <a:spcPct val="100000"/>
              </a:lnSpc>
              <a:spcBef>
                <a:spcPts val="1000"/>
              </a:spcBef>
              <a:spcAft>
                <a:spcPts val="800"/>
              </a:spcAft>
              <a:buClr>
                <a:srgbClr val="FFFFFF"/>
              </a:buClr>
              <a:buSzPct val="100000"/>
              <a:buFont typeface="Times New Roman"/>
            </a:pPr>
            <a:r>
              <a:rPr b="1" lang="tr" sz="1200">
                <a:solidFill>
                  <a:srgbClr val="FFFFFF"/>
                </a:solidFill>
                <a:latin typeface="Times New Roman"/>
                <a:ea typeface="Times New Roman"/>
                <a:cs typeface="Times New Roman"/>
                <a:sym typeface="Times New Roman"/>
              </a:rPr>
              <a:t>Sohbette yazarın okuyucuyla konuşuyormuş gibi bir anlatımı vardır. Denemede ise yazarın kendi kendisiyle konuşuyormuş gibi bir anlatımı vardır.</a:t>
            </a:r>
          </a:p>
          <a:p>
            <a:pPr indent="-304800" lvl="0" marL="457200" rtl="0">
              <a:lnSpc>
                <a:spcPct val="100000"/>
              </a:lnSpc>
              <a:spcBef>
                <a:spcPts val="1000"/>
              </a:spcBef>
              <a:spcAft>
                <a:spcPts val="800"/>
              </a:spcAft>
              <a:buClr>
                <a:srgbClr val="FFFFFF"/>
              </a:buClr>
              <a:buSzPct val="100000"/>
              <a:buFont typeface="Times New Roman"/>
            </a:pPr>
            <a:r>
              <a:rPr b="1" lang="tr" sz="1200">
                <a:solidFill>
                  <a:srgbClr val="FFFFFF"/>
                </a:solidFill>
                <a:latin typeface="Times New Roman"/>
                <a:ea typeface="Times New Roman"/>
                <a:cs typeface="Times New Roman"/>
                <a:sym typeface="Times New Roman"/>
              </a:rPr>
              <a:t>Sohbette nüktelerden, halk söyleyişlerinden, fıkralardan yararlanılır. Sohbetin dili ve anlatımı yalındır. Denemede ise daha ciddî bir dil kullanılır.</a:t>
            </a:r>
          </a:p>
          <a:p>
            <a:pPr indent="-304800" lvl="0" marL="457200" rtl="0">
              <a:lnSpc>
                <a:spcPct val="100000"/>
              </a:lnSpc>
              <a:spcBef>
                <a:spcPts val="1000"/>
              </a:spcBef>
              <a:spcAft>
                <a:spcPts val="800"/>
              </a:spcAft>
              <a:buClr>
                <a:srgbClr val="FFFFFF"/>
              </a:buClr>
              <a:buSzPct val="100000"/>
              <a:buFont typeface="Times New Roman"/>
            </a:pPr>
            <a:r>
              <a:rPr b="1" lang="tr" sz="1200">
                <a:solidFill>
                  <a:srgbClr val="FFFFFF"/>
                </a:solidFill>
                <a:latin typeface="Times New Roman"/>
                <a:ea typeface="Times New Roman"/>
                <a:cs typeface="Times New Roman"/>
                <a:sym typeface="Times New Roman"/>
              </a:rPr>
              <a:t>Sohbette kısa ve yüzeysel bir anlatım vardır. Amaç, yazarın okuyucuyu kendi düşüncesine çekmesi veya kendi düşüncesi doğrultusunda düşünmesini sağlamasıdır. Denemede ise derinlemesine bir anlatım vardır ve okuyucuyu etkilemek, yönlendirmek gibi bir amaç güdülmez.</a:t>
            </a:r>
          </a:p>
          <a:p>
            <a:pPr lvl="0">
              <a:lnSpc>
                <a:spcPct val="100000"/>
              </a:lnSpc>
              <a:spcBef>
                <a:spcPts val="1000"/>
              </a:spcBef>
              <a:buNone/>
            </a:pPr>
            <a:r>
              <a:t/>
            </a:r>
            <a:endParaRPr b="1">
              <a:solidFill>
                <a:srgbClr val="FFFFFF"/>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nvSpPr>
        <p:spPr>
          <a:xfrm>
            <a:off x="3168000" y="555600"/>
            <a:ext cx="2808000" cy="3696900"/>
          </a:xfrm>
          <a:prstGeom prst="rect">
            <a:avLst/>
          </a:prstGeom>
          <a:noFill/>
          <a:ln>
            <a:noFill/>
          </a:ln>
        </p:spPr>
        <p:txBody>
          <a:bodyPr anchorCtr="0" anchor="b" bIns="91425" lIns="91425" rIns="91425" tIns="91425">
            <a:noAutofit/>
          </a:bodyPr>
          <a:lstStyle/>
          <a:p>
            <a:pPr lvl="0" rtl="0" algn="ctr">
              <a:spcBef>
                <a:spcPts val="0"/>
              </a:spcBef>
              <a:buNone/>
            </a:pPr>
            <a:r>
              <a:rPr lang="tr" sz="5400">
                <a:solidFill>
                  <a:srgbClr val="FFFFFF"/>
                </a:solidFill>
                <a:latin typeface="Times New Roman"/>
                <a:ea typeface="Times New Roman"/>
                <a:cs typeface="Times New Roman"/>
                <a:sym typeface="Times New Roman"/>
              </a:rPr>
              <a:t>ARZU DEMİR</a:t>
            </a:r>
          </a:p>
          <a:p>
            <a:pPr lvl="0" rtl="0" algn="ctr">
              <a:spcBef>
                <a:spcPts val="0"/>
              </a:spcBef>
              <a:buNone/>
            </a:pPr>
            <a:r>
              <a:rPr lang="tr" sz="5400">
                <a:solidFill>
                  <a:srgbClr val="FFFFFF"/>
                </a:solidFill>
                <a:latin typeface="Times New Roman"/>
                <a:ea typeface="Times New Roman"/>
                <a:cs typeface="Times New Roman"/>
                <a:sym typeface="Times New Roman"/>
              </a:rPr>
              <a:t>11 / F</a:t>
            </a:r>
          </a:p>
          <a:p>
            <a:pPr lvl="0" rtl="0" algn="ctr">
              <a:spcBef>
                <a:spcPts val="0"/>
              </a:spcBef>
              <a:buNone/>
            </a:pPr>
            <a:r>
              <a:rPr lang="tr" sz="5400">
                <a:solidFill>
                  <a:srgbClr val="FFFFFF"/>
                </a:solidFill>
                <a:latin typeface="Times New Roman"/>
                <a:ea typeface="Times New Roman"/>
                <a:cs typeface="Times New Roman"/>
                <a:sym typeface="Times New Roman"/>
              </a:rPr>
              <a:t>121</a:t>
            </a:r>
          </a:p>
          <a:p>
            <a:pPr lvl="0" rtl="0">
              <a:spcBef>
                <a:spcPts val="0"/>
              </a:spcBef>
              <a:buNone/>
            </a:pPr>
            <a:r>
              <a:t/>
            </a:r>
            <a:endParaRPr sz="2400">
              <a:solidFill>
                <a:srgbClr val="FFFFFF"/>
              </a:solidFill>
              <a:latin typeface="Roboto Slab"/>
              <a:ea typeface="Roboto Slab"/>
              <a:cs typeface="Roboto Slab"/>
              <a:sym typeface="Roboto Slab"/>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