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9" r:id="rId2"/>
    <p:sldId id="268" r:id="rId3"/>
    <p:sldId id="256" r:id="rId4"/>
    <p:sldId id="257" r:id="rId5"/>
    <p:sldId id="271" r:id="rId6"/>
    <p:sldId id="258" r:id="rId7"/>
    <p:sldId id="259" r:id="rId8"/>
    <p:sldId id="260" r:id="rId9"/>
    <p:sldId id="261" r:id="rId10"/>
    <p:sldId id="262" r:id="rId11"/>
    <p:sldId id="263" r:id="rId12"/>
    <p:sldId id="272" r:id="rId13"/>
    <p:sldId id="264" r:id="rId14"/>
    <p:sldId id="265" r:id="rId15"/>
    <p:sldId id="273" r:id="rId16"/>
    <p:sldId id="266" r:id="rId17"/>
    <p:sldId id="267" r:id="rId18"/>
    <p:sldId id="270"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ACC86F3D-E4EC-4FF3-A547-6E440106D834}" type="datetimeFigureOut">
              <a:rPr lang="tr-TR" smtClean="0"/>
              <a:pPr/>
              <a:t>12.12.2015</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24707C94-2C1E-48DE-B824-E280D4B0C012}"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CC86F3D-E4EC-4FF3-A547-6E440106D834}" type="datetimeFigureOut">
              <a:rPr lang="tr-TR" smtClean="0"/>
              <a:pPr/>
              <a:t>12.12.2015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707C94-2C1E-48DE-B824-E280D4B0C01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CC86F3D-E4EC-4FF3-A547-6E440106D834}" type="datetimeFigureOut">
              <a:rPr lang="tr-TR" smtClean="0"/>
              <a:pPr/>
              <a:t>12.12.2015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707C94-2C1E-48DE-B824-E280D4B0C01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ACC86F3D-E4EC-4FF3-A547-6E440106D834}" type="datetimeFigureOut">
              <a:rPr lang="tr-TR" smtClean="0"/>
              <a:pPr/>
              <a:t>12.12.2015</a:t>
            </a:fld>
            <a:endParaRPr lang="tr-TR"/>
          </a:p>
        </p:txBody>
      </p:sp>
      <p:sp>
        <p:nvSpPr>
          <p:cNvPr id="9" name="8 Slayt Numarası Yer Tutucusu"/>
          <p:cNvSpPr>
            <a:spLocks noGrp="1"/>
          </p:cNvSpPr>
          <p:nvPr>
            <p:ph type="sldNum" sz="quarter" idx="15"/>
          </p:nvPr>
        </p:nvSpPr>
        <p:spPr/>
        <p:txBody>
          <a:bodyPr rtlCol="0"/>
          <a:lstStyle/>
          <a:p>
            <a:fld id="{24707C94-2C1E-48DE-B824-E280D4B0C012}"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ACC86F3D-E4EC-4FF3-A547-6E440106D834}" type="datetimeFigureOut">
              <a:rPr lang="tr-TR" smtClean="0"/>
              <a:pPr/>
              <a:t>12.12.2015</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24707C94-2C1E-48DE-B824-E280D4B0C012}"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ACC86F3D-E4EC-4FF3-A547-6E440106D834}" type="datetimeFigureOut">
              <a:rPr lang="tr-TR" smtClean="0"/>
              <a:pPr/>
              <a:t>12.12.2015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4707C94-2C1E-48DE-B824-E280D4B0C012}"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ACC86F3D-E4EC-4FF3-A547-6E440106D834}" type="datetimeFigureOut">
              <a:rPr lang="tr-TR" smtClean="0"/>
              <a:pPr/>
              <a:t>12.12.2015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4707C94-2C1E-48DE-B824-E280D4B0C012}"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ACC86F3D-E4EC-4FF3-A547-6E440106D834}" type="datetimeFigureOut">
              <a:rPr lang="tr-TR" smtClean="0"/>
              <a:pPr/>
              <a:t>12.12.2015</a:t>
            </a:fld>
            <a:endParaRPr lang="tr-TR"/>
          </a:p>
        </p:txBody>
      </p:sp>
      <p:sp>
        <p:nvSpPr>
          <p:cNvPr id="7" name="6 Slayt Numarası Yer Tutucusu"/>
          <p:cNvSpPr>
            <a:spLocks noGrp="1"/>
          </p:cNvSpPr>
          <p:nvPr>
            <p:ph type="sldNum" sz="quarter" idx="11"/>
          </p:nvPr>
        </p:nvSpPr>
        <p:spPr/>
        <p:txBody>
          <a:bodyPr rtlCol="0"/>
          <a:lstStyle/>
          <a:p>
            <a:fld id="{24707C94-2C1E-48DE-B824-E280D4B0C012}"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CC86F3D-E4EC-4FF3-A547-6E440106D834}" type="datetimeFigureOut">
              <a:rPr lang="tr-TR" smtClean="0"/>
              <a:pPr/>
              <a:t>12.12.2015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4707C94-2C1E-48DE-B824-E280D4B0C01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ACC86F3D-E4EC-4FF3-A547-6E440106D834}" type="datetimeFigureOut">
              <a:rPr lang="tr-TR" smtClean="0"/>
              <a:pPr/>
              <a:t>12.12.2015</a:t>
            </a:fld>
            <a:endParaRPr lang="tr-TR"/>
          </a:p>
        </p:txBody>
      </p:sp>
      <p:sp>
        <p:nvSpPr>
          <p:cNvPr id="22" name="21 Slayt Numarası Yer Tutucusu"/>
          <p:cNvSpPr>
            <a:spLocks noGrp="1"/>
          </p:cNvSpPr>
          <p:nvPr>
            <p:ph type="sldNum" sz="quarter" idx="15"/>
          </p:nvPr>
        </p:nvSpPr>
        <p:spPr/>
        <p:txBody>
          <a:bodyPr rtlCol="0"/>
          <a:lstStyle/>
          <a:p>
            <a:fld id="{24707C94-2C1E-48DE-B824-E280D4B0C012}"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ACC86F3D-E4EC-4FF3-A547-6E440106D834}" type="datetimeFigureOut">
              <a:rPr lang="tr-TR" smtClean="0"/>
              <a:pPr/>
              <a:t>12.12.2015</a:t>
            </a:fld>
            <a:endParaRPr lang="tr-TR"/>
          </a:p>
        </p:txBody>
      </p:sp>
      <p:sp>
        <p:nvSpPr>
          <p:cNvPr id="18" name="17 Slayt Numarası Yer Tutucusu"/>
          <p:cNvSpPr>
            <a:spLocks noGrp="1"/>
          </p:cNvSpPr>
          <p:nvPr>
            <p:ph type="sldNum" sz="quarter" idx="11"/>
          </p:nvPr>
        </p:nvSpPr>
        <p:spPr/>
        <p:txBody>
          <a:bodyPr rtlCol="0"/>
          <a:lstStyle/>
          <a:p>
            <a:fld id="{24707C94-2C1E-48DE-B824-E280D4B0C012}"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CC86F3D-E4EC-4FF3-A547-6E440106D834}" type="datetimeFigureOut">
              <a:rPr lang="tr-TR" smtClean="0"/>
              <a:pPr/>
              <a:t>12.12.2015</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4707C94-2C1E-48DE-B824-E280D4B0C01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turkedebiyati.org/Dersnotlari/siirbilgisi.htm" TargetMode="External"/><Relationship Id="rId2" Type="http://schemas.openxmlformats.org/officeDocument/2006/relationships/hyperlink" Target="http://www.engelliler.biz/forum/sairler-ve-siirleri/57904-siir-turleri.html" TargetMode="External"/><Relationship Id="rId1" Type="http://schemas.openxmlformats.org/officeDocument/2006/relationships/slideLayout" Target="../slideLayouts/slideLayout1.xml"/><Relationship Id="rId4" Type="http://schemas.openxmlformats.org/officeDocument/2006/relationships/hyperlink" Target="http://www.bilgicik.com/yazi/konularina-gore-siir-turleri/"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Dikdörtgen"/>
          <p:cNvSpPr/>
          <p:nvPr/>
        </p:nvSpPr>
        <p:spPr>
          <a:xfrm>
            <a:off x="1907704" y="2204864"/>
            <a:ext cx="5544616" cy="156966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9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ŞİİR</a:t>
            </a:r>
            <a:endParaRPr lang="tr-TR" sz="9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404664"/>
            <a:ext cx="7772400" cy="1470025"/>
          </a:xfrm>
        </p:spPr>
        <p:txBody>
          <a:bodyPr/>
          <a:lstStyle/>
          <a:p>
            <a:pPr algn="ctr"/>
            <a:r>
              <a:rPr lang="tr-TR" dirty="0" smtClean="0">
                <a:solidFill>
                  <a:srgbClr val="FF0000"/>
                </a:solidFill>
              </a:rPr>
              <a:t>ÖRNEK</a:t>
            </a:r>
            <a:endParaRPr lang="tr-TR" dirty="0">
              <a:solidFill>
                <a:srgbClr val="FF0000"/>
              </a:solidFill>
            </a:endParaRPr>
          </a:p>
        </p:txBody>
      </p:sp>
      <p:sp>
        <p:nvSpPr>
          <p:cNvPr id="3" name="2 Alt Başlık"/>
          <p:cNvSpPr>
            <a:spLocks noGrp="1"/>
          </p:cNvSpPr>
          <p:nvPr>
            <p:ph type="subTitle" idx="1"/>
          </p:nvPr>
        </p:nvSpPr>
        <p:spPr>
          <a:xfrm>
            <a:off x="1371600" y="2132856"/>
            <a:ext cx="6400800" cy="3505944"/>
          </a:xfrm>
        </p:spPr>
        <p:txBody>
          <a:bodyPr/>
          <a:lstStyle/>
          <a:p>
            <a:r>
              <a:rPr lang="tr-TR" dirty="0" smtClean="0">
                <a:solidFill>
                  <a:schemeClr val="tx1"/>
                </a:solidFill>
              </a:rPr>
              <a:t/>
            </a:r>
            <a:br>
              <a:rPr lang="tr-TR" dirty="0" smtClean="0">
                <a:solidFill>
                  <a:schemeClr val="tx1"/>
                </a:solidFill>
              </a:rPr>
            </a:br>
            <a:r>
              <a:rPr lang="tr-TR" dirty="0">
                <a:solidFill>
                  <a:schemeClr val="tx1"/>
                </a:solidFill>
              </a:rPr>
              <a:t>Ayinesi iştir kişinin lafa bakılmaz</a:t>
            </a:r>
            <a:r>
              <a:rPr lang="tr-TR" dirty="0" smtClean="0">
                <a:solidFill>
                  <a:schemeClr val="tx1"/>
                </a:solidFill>
              </a:rPr>
              <a:t/>
            </a:r>
            <a:br>
              <a:rPr lang="tr-TR" dirty="0" smtClean="0">
                <a:solidFill>
                  <a:schemeClr val="tx1"/>
                </a:solidFill>
              </a:rPr>
            </a:br>
            <a:r>
              <a:rPr lang="tr-TR" dirty="0">
                <a:solidFill>
                  <a:schemeClr val="tx1"/>
                </a:solidFill>
              </a:rPr>
              <a:t>Şahsın görünür </a:t>
            </a:r>
            <a:r>
              <a:rPr lang="tr-TR" dirty="0" err="1">
                <a:solidFill>
                  <a:schemeClr val="tx1"/>
                </a:solidFill>
              </a:rPr>
              <a:t>rutbe</a:t>
            </a:r>
            <a:r>
              <a:rPr lang="tr-TR" dirty="0">
                <a:solidFill>
                  <a:schemeClr val="tx1"/>
                </a:solidFill>
              </a:rPr>
              <a:t> – i aklı eserinde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332656"/>
            <a:ext cx="7772400" cy="1470025"/>
          </a:xfrm>
        </p:spPr>
        <p:txBody>
          <a:bodyPr/>
          <a:lstStyle/>
          <a:p>
            <a:r>
              <a:rPr lang="tr-TR" dirty="0" smtClean="0">
                <a:solidFill>
                  <a:srgbClr val="FF0000"/>
                </a:solidFill>
              </a:rPr>
              <a:t>PASTORAL ŞİİR</a:t>
            </a:r>
            <a:endParaRPr lang="tr-TR" dirty="0">
              <a:solidFill>
                <a:srgbClr val="FF0000"/>
              </a:solidFill>
            </a:endParaRPr>
          </a:p>
        </p:txBody>
      </p:sp>
      <p:sp>
        <p:nvSpPr>
          <p:cNvPr id="3" name="2 Alt Başlık"/>
          <p:cNvSpPr>
            <a:spLocks noGrp="1"/>
          </p:cNvSpPr>
          <p:nvPr>
            <p:ph type="subTitle" idx="1"/>
          </p:nvPr>
        </p:nvSpPr>
        <p:spPr>
          <a:xfrm>
            <a:off x="467544" y="2204864"/>
            <a:ext cx="8240960" cy="4320480"/>
          </a:xfrm>
        </p:spPr>
        <p:txBody>
          <a:bodyPr>
            <a:normAutofit/>
          </a:bodyPr>
          <a:lstStyle/>
          <a:p>
            <a:r>
              <a:rPr lang="tr-TR" dirty="0">
                <a:solidFill>
                  <a:schemeClr val="tx1"/>
                </a:solidFill>
                <a:latin typeface="Calibri" pitchFamily="34" charset="0"/>
              </a:rPr>
              <a:t>Doğa şiirlerini, çobanların doğadaki yaşayışlarını anlatan şiirlerdir. Doğaya karşı bir sevgi, bir imrenme söz konusudur bunlarda. Eğer şair doğa karşısındaki duygulanmasını anlatıyorsa “idil”, bir çobanla karşılıklı konuşuyormuş gibi anlatırsa “eglog” adını alır.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899592" y="332656"/>
            <a:ext cx="7558608" cy="6042266"/>
          </a:xfrm>
        </p:spPr>
        <p:txBody>
          <a:bodyPr>
            <a:noAutofit/>
          </a:bodyPr>
          <a:lstStyle/>
          <a:p>
            <a:pPr algn="ctr"/>
            <a:r>
              <a:rPr lang="tr-TR" sz="2800" dirty="0" smtClean="0">
                <a:solidFill>
                  <a:schemeClr val="tx1"/>
                </a:solidFill>
              </a:rPr>
              <a:t>KAR YAĞMIŞ</a:t>
            </a:r>
          </a:p>
          <a:p>
            <a:pPr algn="ctr"/>
            <a:r>
              <a:rPr lang="tr-TR" sz="2800" dirty="0" smtClean="0">
                <a:solidFill>
                  <a:schemeClr val="tx1"/>
                </a:solidFill>
              </a:rPr>
              <a:t/>
            </a:r>
            <a:br>
              <a:rPr lang="tr-TR" sz="2800" dirty="0" smtClean="0">
                <a:solidFill>
                  <a:schemeClr val="tx1"/>
                </a:solidFill>
              </a:rPr>
            </a:br>
            <a:r>
              <a:rPr lang="tr-TR" sz="2800" b="0" dirty="0" smtClean="0">
                <a:solidFill>
                  <a:schemeClr val="tx1"/>
                </a:solidFill>
              </a:rPr>
              <a:t>Bu gece yine kar yağmış, ne güzel!</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Bembeyaz oluvermiş bahçeler yollar.</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Sanki yerlere serilmiş bulutlar,</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Bir gecede ihtiyarlamış heykel.</a:t>
            </a:r>
            <a:r>
              <a:rPr lang="tr-TR" sz="2800" dirty="0" smtClean="0">
                <a:solidFill>
                  <a:schemeClr val="tx1"/>
                </a:solidFill>
              </a:rPr>
              <a:t/>
            </a:r>
            <a:br>
              <a:rPr lang="tr-TR" sz="2800" dirty="0" smtClean="0">
                <a:solidFill>
                  <a:schemeClr val="tx1"/>
                </a:solidFill>
              </a:rPr>
            </a:br>
            <a:r>
              <a:rPr lang="tr-TR" sz="2800" dirty="0" smtClean="0">
                <a:solidFill>
                  <a:schemeClr val="tx1"/>
                </a:solidFill>
              </a:rPr>
              <a:t/>
            </a:r>
            <a:br>
              <a:rPr lang="tr-TR" sz="2800" dirty="0" smtClean="0">
                <a:solidFill>
                  <a:schemeClr val="tx1"/>
                </a:solidFill>
              </a:rPr>
            </a:br>
            <a:r>
              <a:rPr lang="tr-TR" sz="2800" b="0" dirty="0" smtClean="0">
                <a:solidFill>
                  <a:schemeClr val="tx1"/>
                </a:solidFill>
              </a:rPr>
              <a:t>Ne olmuş, çiçek mi açmış ağaçlar?</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Nereye gitmiş bu kadar hayvan?</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Bu ne göz alan beyazlık böyle,</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Basmaya kıyamıyor insan</a:t>
            </a:r>
            <a:r>
              <a:rPr lang="tr-TR" sz="2800" b="0" dirty="0" smtClean="0">
                <a:solidFill>
                  <a:schemeClr val="tx1"/>
                </a:solidFill>
              </a:rPr>
              <a:t>....</a:t>
            </a:r>
          </a:p>
          <a:p>
            <a:pPr algn="ctr"/>
            <a:r>
              <a:rPr lang="tr-TR" sz="2800" dirty="0" smtClean="0">
                <a:solidFill>
                  <a:schemeClr val="tx1"/>
                </a:solidFill>
              </a:rPr>
              <a:t/>
            </a:r>
            <a:br>
              <a:rPr lang="tr-TR" sz="2800" dirty="0" smtClean="0">
                <a:solidFill>
                  <a:schemeClr val="tx1"/>
                </a:solidFill>
              </a:rPr>
            </a:br>
            <a:r>
              <a:rPr lang="tr-TR" sz="2800" dirty="0" smtClean="0">
                <a:solidFill>
                  <a:schemeClr val="tx1"/>
                </a:solidFill>
              </a:rPr>
              <a:t>Şükrü Enis </a:t>
            </a:r>
            <a:r>
              <a:rPr lang="tr-TR" sz="2800" dirty="0" smtClean="0">
                <a:solidFill>
                  <a:schemeClr val="tx1"/>
                </a:solidFill>
              </a:rPr>
              <a:t>REGÜ</a:t>
            </a:r>
          </a:p>
          <a:p>
            <a:pPr algn="ctr"/>
            <a:r>
              <a:rPr lang="tr-TR" sz="2800" dirty="0" smtClean="0">
                <a:solidFill>
                  <a:schemeClr val="tx1"/>
                </a:solidFill>
              </a:rPr>
              <a:t/>
            </a:r>
            <a:br>
              <a:rPr lang="tr-TR" sz="2800" dirty="0" smtClean="0">
                <a:solidFill>
                  <a:schemeClr val="tx1"/>
                </a:solidFill>
              </a:rPr>
            </a:br>
            <a:r>
              <a:rPr lang="tr-TR" sz="2800" b="0" dirty="0" smtClean="0">
                <a:solidFill>
                  <a:schemeClr val="tx1"/>
                </a:solidFill>
              </a:rPr>
              <a:t/>
            </a:r>
            <a:br>
              <a:rPr lang="tr-TR" sz="2800" b="0" dirty="0" smtClean="0">
                <a:solidFill>
                  <a:schemeClr val="tx1"/>
                </a:solidFill>
              </a:rPr>
            </a:br>
            <a:endParaRPr lang="tr-TR" sz="28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332656"/>
            <a:ext cx="7772400" cy="1470025"/>
          </a:xfrm>
        </p:spPr>
        <p:txBody>
          <a:bodyPr/>
          <a:lstStyle/>
          <a:p>
            <a:pPr algn="ctr"/>
            <a:r>
              <a:rPr lang="tr-TR" dirty="0" smtClean="0">
                <a:solidFill>
                  <a:srgbClr val="FF0000"/>
                </a:solidFill>
              </a:rPr>
              <a:t>ÖRNEK</a:t>
            </a:r>
            <a:endParaRPr lang="tr-TR" dirty="0">
              <a:solidFill>
                <a:srgbClr val="FF0000"/>
              </a:solidFill>
            </a:endParaRPr>
          </a:p>
        </p:txBody>
      </p:sp>
      <p:sp>
        <p:nvSpPr>
          <p:cNvPr id="3" name="2 Alt Başlık"/>
          <p:cNvSpPr>
            <a:spLocks noGrp="1"/>
          </p:cNvSpPr>
          <p:nvPr>
            <p:ph type="subTitle" idx="1"/>
          </p:nvPr>
        </p:nvSpPr>
        <p:spPr>
          <a:xfrm>
            <a:off x="323528" y="1988840"/>
            <a:ext cx="8496944" cy="4032448"/>
          </a:xfrm>
        </p:spPr>
        <p:txBody>
          <a:bodyPr>
            <a:normAutofit/>
          </a:bodyPr>
          <a:lstStyle/>
          <a:p>
            <a:pPr algn="ctr"/>
            <a:r>
              <a:rPr lang="tr-TR" dirty="0">
                <a:solidFill>
                  <a:schemeClr val="tx1"/>
                </a:solidFill>
              </a:rPr>
              <a:t>Hülyana karışmasın ne şehir ne de çarşı</a:t>
            </a:r>
            <a:r>
              <a:rPr lang="tr-TR" dirty="0" smtClean="0">
                <a:solidFill>
                  <a:schemeClr val="tx1"/>
                </a:solidFill>
              </a:rPr>
              <a:t/>
            </a:r>
            <a:br>
              <a:rPr lang="tr-TR" dirty="0" smtClean="0">
                <a:solidFill>
                  <a:schemeClr val="tx1"/>
                </a:solidFill>
              </a:rPr>
            </a:br>
            <a:r>
              <a:rPr lang="tr-TR" dirty="0">
                <a:solidFill>
                  <a:schemeClr val="tx1"/>
                </a:solidFill>
              </a:rPr>
              <a:t>Yamaçlarda her akşam batan güneşe karşı</a:t>
            </a:r>
            <a:r>
              <a:rPr lang="tr-TR" dirty="0" smtClean="0">
                <a:solidFill>
                  <a:schemeClr val="tx1"/>
                </a:solidFill>
              </a:rPr>
              <a:t/>
            </a:r>
            <a:br>
              <a:rPr lang="tr-TR" dirty="0" smtClean="0">
                <a:solidFill>
                  <a:schemeClr val="tx1"/>
                </a:solidFill>
              </a:rPr>
            </a:br>
            <a:r>
              <a:rPr lang="tr-TR" dirty="0">
                <a:solidFill>
                  <a:schemeClr val="tx1"/>
                </a:solidFill>
              </a:rPr>
              <a:t>Uçan kuşları düşün, geçen kervanları an</a:t>
            </a:r>
            <a:r>
              <a:rPr lang="tr-TR" dirty="0" smtClean="0">
                <a:solidFill>
                  <a:schemeClr val="tx1"/>
                </a:solidFill>
              </a:rPr>
              <a:t/>
            </a:r>
            <a:br>
              <a:rPr lang="tr-TR" dirty="0" smtClean="0">
                <a:solidFill>
                  <a:schemeClr val="tx1"/>
                </a:solidFill>
              </a:rPr>
            </a:br>
            <a:r>
              <a:rPr lang="tr-TR" dirty="0">
                <a:solidFill>
                  <a:schemeClr val="tx1"/>
                </a:solidFill>
              </a:rPr>
              <a:t>Madem ki kara bahtın adını koydu çoban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332656"/>
            <a:ext cx="7772400" cy="1470025"/>
          </a:xfrm>
        </p:spPr>
        <p:txBody>
          <a:bodyPr/>
          <a:lstStyle/>
          <a:p>
            <a:pPr algn="ctr"/>
            <a:r>
              <a:rPr lang="tr-TR" dirty="0" smtClean="0">
                <a:solidFill>
                  <a:srgbClr val="FF0000"/>
                </a:solidFill>
              </a:rPr>
              <a:t>SATİRİK ŞİİR</a:t>
            </a:r>
            <a:endParaRPr lang="tr-TR" dirty="0">
              <a:solidFill>
                <a:srgbClr val="FF0000"/>
              </a:solidFill>
            </a:endParaRPr>
          </a:p>
        </p:txBody>
      </p:sp>
      <p:sp>
        <p:nvSpPr>
          <p:cNvPr id="3" name="2 Alt Başlık"/>
          <p:cNvSpPr>
            <a:spLocks noGrp="1"/>
          </p:cNvSpPr>
          <p:nvPr>
            <p:ph type="subTitle" idx="1"/>
          </p:nvPr>
        </p:nvSpPr>
        <p:spPr>
          <a:xfrm>
            <a:off x="539552" y="1988840"/>
            <a:ext cx="8280920" cy="4320480"/>
          </a:xfrm>
        </p:spPr>
        <p:txBody>
          <a:bodyPr>
            <a:normAutofit/>
          </a:bodyPr>
          <a:lstStyle/>
          <a:p>
            <a:r>
              <a:rPr lang="tr-TR" dirty="0">
                <a:solidFill>
                  <a:schemeClr val="tx1"/>
                </a:solidFill>
                <a:latin typeface="Calibri" pitchFamily="34" charset="0"/>
              </a:rPr>
              <a:t>Eleştirici bir anlatımı olan şiirlerdir. Bir kişi, olay, durum, iğneleyici sözlerle, alaylı ifadelerle eleştirilir. Bunlarda didaktik özellikler de görüldüğünden, didaktik şiir içinde de incelenebilir. Ancak açık bir eleştiri olduğundan ayrı bir sınıfa alınması daha doğru olur. Bu tür şiirlere Divan edebiyatında hiciv, Halk edebiyatında taşlama, yeni edebiyatımızda ise yergi verilir.</a:t>
            </a:r>
            <a:r>
              <a:rPr lang="tr-TR" dirty="0" smtClean="0">
                <a:solidFill>
                  <a:schemeClr val="tx1"/>
                </a:solidFill>
                <a:latin typeface="Calibri" pitchFamily="34" charset="0"/>
              </a:rPr>
              <a:t/>
            </a:r>
            <a:br>
              <a:rPr lang="tr-TR" dirty="0" smtClean="0">
                <a:solidFill>
                  <a:schemeClr val="tx1"/>
                </a:solidFill>
                <a:latin typeface="Calibri" pitchFamily="34" charset="0"/>
              </a:rPr>
            </a:br>
            <a:endParaRPr lang="tr-TR"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67544" y="404664"/>
            <a:ext cx="8134672" cy="5970258"/>
          </a:xfrm>
        </p:spPr>
        <p:txBody>
          <a:bodyPr>
            <a:noAutofit/>
          </a:bodyPr>
          <a:lstStyle/>
          <a:p>
            <a:pPr algn="ctr"/>
            <a:r>
              <a:rPr lang="tr-TR" sz="2800" dirty="0" smtClean="0">
                <a:solidFill>
                  <a:schemeClr val="tx1"/>
                </a:solidFill>
              </a:rPr>
              <a:t>KUYRUKLU </a:t>
            </a:r>
            <a:r>
              <a:rPr lang="tr-TR" sz="2800" dirty="0" smtClean="0">
                <a:solidFill>
                  <a:schemeClr val="tx1"/>
                </a:solidFill>
              </a:rPr>
              <a:t>ŞİİR</a:t>
            </a:r>
          </a:p>
          <a:p>
            <a:pPr algn="ctr"/>
            <a:r>
              <a:rPr lang="tr-TR" sz="2800" dirty="0" smtClean="0">
                <a:solidFill>
                  <a:schemeClr val="tx1"/>
                </a:solidFill>
              </a:rPr>
              <a:t/>
            </a:r>
            <a:br>
              <a:rPr lang="tr-TR" sz="2800" dirty="0" smtClean="0">
                <a:solidFill>
                  <a:schemeClr val="tx1"/>
                </a:solidFill>
              </a:rPr>
            </a:br>
            <a:r>
              <a:rPr lang="tr-TR" sz="2800" b="0" dirty="0" smtClean="0">
                <a:solidFill>
                  <a:schemeClr val="tx1"/>
                </a:solidFill>
              </a:rPr>
              <a:t>Uyuşamayız, yollarımız ayrı;</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Sen ciğercinin kedisi, ben sokak kedisi;</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Senin yiyeceğin kalaylı kapta;</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Benimki </a:t>
            </a:r>
            <a:r>
              <a:rPr lang="tr-TR" sz="2800" b="0" dirty="0" err="1" smtClean="0">
                <a:solidFill>
                  <a:schemeClr val="tx1"/>
                </a:solidFill>
              </a:rPr>
              <a:t>arslan</a:t>
            </a:r>
            <a:r>
              <a:rPr lang="tr-TR" sz="2800" b="0" dirty="0" smtClean="0">
                <a:solidFill>
                  <a:schemeClr val="tx1"/>
                </a:solidFill>
              </a:rPr>
              <a:t> ağzında,</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Sen aşk rüyası görürsün, bense kemik.</a:t>
            </a:r>
            <a:r>
              <a:rPr lang="tr-TR" sz="2800" dirty="0" smtClean="0">
                <a:solidFill>
                  <a:schemeClr val="tx1"/>
                </a:solidFill>
              </a:rPr>
              <a:t/>
            </a:r>
            <a:br>
              <a:rPr lang="tr-TR" sz="2800" dirty="0" smtClean="0">
                <a:solidFill>
                  <a:schemeClr val="tx1"/>
                </a:solidFill>
              </a:rPr>
            </a:br>
            <a:r>
              <a:rPr lang="tr-TR" sz="2800" dirty="0" smtClean="0">
                <a:solidFill>
                  <a:schemeClr val="tx1"/>
                </a:solidFill>
              </a:rPr>
              <a:t/>
            </a:r>
            <a:br>
              <a:rPr lang="tr-TR" sz="2800" dirty="0" smtClean="0">
                <a:solidFill>
                  <a:schemeClr val="tx1"/>
                </a:solidFill>
              </a:rPr>
            </a:br>
            <a:r>
              <a:rPr lang="tr-TR" sz="2800" b="0" dirty="0" smtClean="0">
                <a:solidFill>
                  <a:schemeClr val="tx1"/>
                </a:solidFill>
              </a:rPr>
              <a:t>Ama seninki de kolay değil kardeşim,</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Kolay değil hani,</a:t>
            </a:r>
            <a:r>
              <a:rPr lang="tr-TR" sz="2800" dirty="0" smtClean="0">
                <a:solidFill>
                  <a:schemeClr val="tx1"/>
                </a:solidFill>
              </a:rPr>
              <a:t/>
            </a:r>
            <a:br>
              <a:rPr lang="tr-TR" sz="2800" dirty="0" smtClean="0">
                <a:solidFill>
                  <a:schemeClr val="tx1"/>
                </a:solidFill>
              </a:rPr>
            </a:br>
            <a:r>
              <a:rPr lang="tr-TR" sz="2800" b="0" dirty="0" smtClean="0">
                <a:solidFill>
                  <a:schemeClr val="tx1"/>
                </a:solidFill>
              </a:rPr>
              <a:t>Böyle kuyruk sallamak Tanrının günü</a:t>
            </a:r>
            <a:r>
              <a:rPr lang="tr-TR" sz="2800" b="0" dirty="0" smtClean="0">
                <a:solidFill>
                  <a:schemeClr val="tx1"/>
                </a:solidFill>
              </a:rPr>
              <a:t>.</a:t>
            </a:r>
          </a:p>
          <a:p>
            <a:pPr algn="ctr"/>
            <a:r>
              <a:rPr lang="tr-TR" sz="2800" dirty="0" smtClean="0">
                <a:solidFill>
                  <a:schemeClr val="tx1"/>
                </a:solidFill>
              </a:rPr>
              <a:t/>
            </a:r>
            <a:br>
              <a:rPr lang="tr-TR" sz="2800" dirty="0" smtClean="0">
                <a:solidFill>
                  <a:schemeClr val="tx1"/>
                </a:solidFill>
              </a:rPr>
            </a:br>
            <a:r>
              <a:rPr lang="tr-TR" sz="2800" dirty="0" smtClean="0">
                <a:solidFill>
                  <a:schemeClr val="tx1"/>
                </a:solidFill>
              </a:rPr>
              <a:t>Orhan Veli KANIK</a:t>
            </a:r>
            <a:br>
              <a:rPr lang="tr-TR" sz="2800" dirty="0" smtClean="0">
                <a:solidFill>
                  <a:schemeClr val="tx1"/>
                </a:solidFill>
              </a:rPr>
            </a:br>
            <a:endParaRPr lang="tr-TR" sz="28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lstStyle/>
          <a:p>
            <a:pPr algn="ctr"/>
            <a:r>
              <a:rPr lang="tr-TR" dirty="0" smtClean="0">
                <a:solidFill>
                  <a:srgbClr val="FF0000"/>
                </a:solidFill>
              </a:rPr>
              <a:t>ÖRNEK</a:t>
            </a:r>
            <a:endParaRPr lang="tr-TR" dirty="0">
              <a:solidFill>
                <a:srgbClr val="FF0000"/>
              </a:solidFill>
            </a:endParaRPr>
          </a:p>
        </p:txBody>
      </p:sp>
      <p:sp>
        <p:nvSpPr>
          <p:cNvPr id="3" name="2 Alt Başlık"/>
          <p:cNvSpPr>
            <a:spLocks noGrp="1"/>
          </p:cNvSpPr>
          <p:nvPr>
            <p:ph type="subTitle" idx="1"/>
          </p:nvPr>
        </p:nvSpPr>
        <p:spPr>
          <a:xfrm>
            <a:off x="1371600" y="1772816"/>
            <a:ext cx="6400800" cy="3865984"/>
          </a:xfrm>
        </p:spPr>
        <p:txBody>
          <a:bodyPr>
            <a:normAutofit/>
          </a:bodyPr>
          <a:lstStyle/>
          <a:p>
            <a:pPr algn="ctr"/>
            <a:r>
              <a:rPr lang="tr-TR" dirty="0">
                <a:solidFill>
                  <a:schemeClr val="tx1"/>
                </a:solidFill>
              </a:rPr>
              <a:t>Benim bu gidişe aklım ermiyor</a:t>
            </a:r>
            <a:r>
              <a:rPr lang="tr-TR" dirty="0" smtClean="0">
                <a:solidFill>
                  <a:schemeClr val="tx1"/>
                </a:solidFill>
              </a:rPr>
              <a:t/>
            </a:r>
            <a:br>
              <a:rPr lang="tr-TR" dirty="0" smtClean="0">
                <a:solidFill>
                  <a:schemeClr val="tx1"/>
                </a:solidFill>
              </a:rPr>
            </a:br>
            <a:r>
              <a:rPr lang="tr-TR" dirty="0">
                <a:solidFill>
                  <a:schemeClr val="tx1"/>
                </a:solidFill>
              </a:rPr>
              <a:t>Fukara halini kimse sormuyor</a:t>
            </a:r>
            <a:r>
              <a:rPr lang="tr-TR" dirty="0" smtClean="0">
                <a:solidFill>
                  <a:schemeClr val="tx1"/>
                </a:solidFill>
              </a:rPr>
              <a:t/>
            </a:r>
            <a:br>
              <a:rPr lang="tr-TR" dirty="0" smtClean="0">
                <a:solidFill>
                  <a:schemeClr val="tx1"/>
                </a:solidFill>
              </a:rPr>
            </a:br>
            <a:r>
              <a:rPr lang="tr-TR" dirty="0">
                <a:solidFill>
                  <a:schemeClr val="tx1"/>
                </a:solidFill>
                <a:latin typeface="Calibri" pitchFamily="34" charset="0"/>
              </a:rPr>
              <a:t>Padişah</a:t>
            </a:r>
            <a:r>
              <a:rPr lang="tr-TR" dirty="0">
                <a:solidFill>
                  <a:schemeClr val="tx1"/>
                </a:solidFill>
              </a:rPr>
              <a:t> sikkesi selam vermiyor</a:t>
            </a:r>
            <a:r>
              <a:rPr lang="tr-TR" dirty="0" smtClean="0">
                <a:solidFill>
                  <a:schemeClr val="tx1"/>
                </a:solidFill>
              </a:rPr>
              <a:t/>
            </a:r>
            <a:br>
              <a:rPr lang="tr-TR" dirty="0" smtClean="0">
                <a:solidFill>
                  <a:schemeClr val="tx1"/>
                </a:solidFill>
              </a:rPr>
            </a:br>
            <a:r>
              <a:rPr lang="tr-TR" dirty="0">
                <a:solidFill>
                  <a:schemeClr val="tx1"/>
                </a:solidFill>
              </a:rPr>
              <a:t>Kefensiz kalacak ölümüz bizim</a:t>
            </a:r>
            <a:r>
              <a:rPr lang="tr-TR" dirty="0" smtClean="0">
                <a:solidFill>
                  <a:schemeClr val="tx1"/>
                </a:solidFill>
              </a:rPr>
              <a:t/>
            </a:r>
            <a:br>
              <a:rPr lang="tr-TR" dirty="0" smtClean="0">
                <a:solidFill>
                  <a:schemeClr val="tx1"/>
                </a:solidFill>
              </a:rPr>
            </a:br>
            <a:r>
              <a:rPr lang="tr-TR" dirty="0" smtClean="0">
                <a:solidFill>
                  <a:schemeClr val="tx1"/>
                </a:solidFill>
              </a:rPr>
              <a:t/>
            </a:r>
            <a:br>
              <a:rPr lang="tr-TR" dirty="0" smtClean="0">
                <a:solidFill>
                  <a:schemeClr val="tx1"/>
                </a:solidFill>
              </a:rPr>
            </a:br>
            <a:endParaRPr lang="tr-TR"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404665"/>
            <a:ext cx="7772400" cy="1296144"/>
          </a:xfrm>
        </p:spPr>
        <p:txBody>
          <a:bodyPr/>
          <a:lstStyle/>
          <a:p>
            <a:pPr algn="ctr"/>
            <a:r>
              <a:rPr lang="tr-TR" dirty="0" smtClean="0">
                <a:solidFill>
                  <a:srgbClr val="FF0000"/>
                </a:solidFill>
              </a:rPr>
              <a:t>KAYNAKÇA</a:t>
            </a:r>
            <a:endParaRPr lang="tr-TR" dirty="0">
              <a:solidFill>
                <a:srgbClr val="FF0000"/>
              </a:solidFill>
            </a:endParaRPr>
          </a:p>
        </p:txBody>
      </p:sp>
      <p:sp>
        <p:nvSpPr>
          <p:cNvPr id="3" name="2 Alt Başlık"/>
          <p:cNvSpPr>
            <a:spLocks noGrp="1"/>
          </p:cNvSpPr>
          <p:nvPr>
            <p:ph type="subTitle" idx="1"/>
          </p:nvPr>
        </p:nvSpPr>
        <p:spPr>
          <a:xfrm>
            <a:off x="323528" y="1916832"/>
            <a:ext cx="8352928" cy="4082008"/>
          </a:xfrm>
        </p:spPr>
        <p:txBody>
          <a:bodyPr>
            <a:normAutofit/>
          </a:bodyPr>
          <a:lstStyle/>
          <a:p>
            <a:pPr>
              <a:buFont typeface="Arial" pitchFamily="34" charset="0"/>
              <a:buChar char="•"/>
            </a:pPr>
            <a:r>
              <a:rPr lang="tr-TR" sz="2800" dirty="0" smtClean="0">
                <a:solidFill>
                  <a:schemeClr val="tx1"/>
                </a:solidFill>
                <a:hlinkClick r:id="rId2"/>
              </a:rPr>
              <a:t>http://</a:t>
            </a:r>
            <a:r>
              <a:rPr lang="tr-TR" sz="2800" dirty="0" smtClean="0">
                <a:solidFill>
                  <a:schemeClr val="tx1"/>
                </a:solidFill>
                <a:latin typeface="Calibri" pitchFamily="34" charset="0"/>
                <a:hlinkClick r:id="rId2"/>
              </a:rPr>
              <a:t>www.engelliler.biz/forum/sairler-ve-</a:t>
            </a:r>
            <a:r>
              <a:rPr lang="tr-TR" sz="2800" dirty="0" err="1" smtClean="0">
                <a:solidFill>
                  <a:schemeClr val="tx1"/>
                </a:solidFill>
                <a:latin typeface="Calibri" pitchFamily="34" charset="0"/>
                <a:hlinkClick r:id="rId2"/>
              </a:rPr>
              <a:t>siirleri</a:t>
            </a:r>
            <a:r>
              <a:rPr lang="tr-TR" sz="2800" dirty="0" smtClean="0">
                <a:solidFill>
                  <a:schemeClr val="tx1"/>
                </a:solidFill>
                <a:latin typeface="Calibri" pitchFamily="34" charset="0"/>
                <a:hlinkClick r:id="rId2"/>
              </a:rPr>
              <a:t>/57904-</a:t>
            </a:r>
            <a:r>
              <a:rPr lang="tr-TR" sz="2800" dirty="0" err="1" smtClean="0">
                <a:solidFill>
                  <a:schemeClr val="tx1"/>
                </a:solidFill>
                <a:latin typeface="Calibri" pitchFamily="34" charset="0"/>
                <a:hlinkClick r:id="rId2"/>
              </a:rPr>
              <a:t>siir</a:t>
            </a:r>
            <a:r>
              <a:rPr lang="tr-TR" sz="2800" dirty="0" smtClean="0">
                <a:solidFill>
                  <a:schemeClr val="tx1"/>
                </a:solidFill>
                <a:latin typeface="Calibri" pitchFamily="34" charset="0"/>
                <a:hlinkClick r:id="rId2"/>
              </a:rPr>
              <a:t>-</a:t>
            </a:r>
            <a:r>
              <a:rPr lang="tr-TR" sz="2800" dirty="0" err="1" smtClean="0">
                <a:solidFill>
                  <a:schemeClr val="tx1"/>
                </a:solidFill>
                <a:latin typeface="Calibri" pitchFamily="34" charset="0"/>
                <a:hlinkClick r:id="rId2"/>
              </a:rPr>
              <a:t>turleri</a:t>
            </a:r>
            <a:r>
              <a:rPr lang="tr-TR" sz="2800" dirty="0" smtClean="0">
                <a:solidFill>
                  <a:schemeClr val="tx1"/>
                </a:solidFill>
                <a:latin typeface="Calibri" pitchFamily="34" charset="0"/>
                <a:hlinkClick r:id="rId2"/>
              </a:rPr>
              <a:t>.html</a:t>
            </a:r>
            <a:endParaRPr lang="tr-TR" sz="2800" dirty="0" smtClean="0">
              <a:solidFill>
                <a:schemeClr val="tx1"/>
              </a:solidFill>
              <a:latin typeface="Calibri" pitchFamily="34" charset="0"/>
            </a:endParaRPr>
          </a:p>
          <a:p>
            <a:pPr>
              <a:buFont typeface="Arial" pitchFamily="34" charset="0"/>
              <a:buChar char="•"/>
            </a:pPr>
            <a:endParaRPr lang="tr-TR" sz="2800" dirty="0" smtClean="0">
              <a:solidFill>
                <a:schemeClr val="tx1"/>
              </a:solidFill>
              <a:latin typeface="Calibri" pitchFamily="34" charset="0"/>
            </a:endParaRPr>
          </a:p>
          <a:p>
            <a:pPr>
              <a:buFont typeface="Arial" pitchFamily="34" charset="0"/>
              <a:buChar char="•"/>
            </a:pPr>
            <a:r>
              <a:rPr lang="tr-TR" sz="2800" dirty="0" smtClean="0">
                <a:solidFill>
                  <a:schemeClr val="tx1"/>
                </a:solidFill>
                <a:hlinkClick r:id="rId3"/>
              </a:rPr>
              <a:t>http://</a:t>
            </a:r>
            <a:r>
              <a:rPr lang="tr-TR" sz="2800" dirty="0" smtClean="0">
                <a:solidFill>
                  <a:schemeClr val="tx1"/>
                </a:solidFill>
                <a:hlinkClick r:id="rId3"/>
              </a:rPr>
              <a:t>www.</a:t>
            </a:r>
            <a:r>
              <a:rPr lang="tr-TR" sz="2800" dirty="0" err="1" smtClean="0">
                <a:solidFill>
                  <a:schemeClr val="tx1"/>
                </a:solidFill>
                <a:hlinkClick r:id="rId3"/>
              </a:rPr>
              <a:t>turkedebiyati</a:t>
            </a:r>
            <a:r>
              <a:rPr lang="tr-TR" sz="2800" dirty="0" smtClean="0">
                <a:solidFill>
                  <a:schemeClr val="tx1"/>
                </a:solidFill>
                <a:hlinkClick r:id="rId3"/>
              </a:rPr>
              <a:t>.org/</a:t>
            </a:r>
            <a:r>
              <a:rPr lang="tr-TR" sz="2800" dirty="0" err="1" smtClean="0">
                <a:solidFill>
                  <a:schemeClr val="tx1"/>
                </a:solidFill>
                <a:hlinkClick r:id="rId3"/>
              </a:rPr>
              <a:t>Dersnotlari</a:t>
            </a:r>
            <a:r>
              <a:rPr lang="tr-TR" sz="2800" dirty="0" smtClean="0">
                <a:solidFill>
                  <a:schemeClr val="tx1"/>
                </a:solidFill>
                <a:hlinkClick r:id="rId3"/>
              </a:rPr>
              <a:t>/</a:t>
            </a:r>
            <a:r>
              <a:rPr lang="tr-TR" sz="2800" dirty="0" err="1" smtClean="0">
                <a:solidFill>
                  <a:schemeClr val="tx1"/>
                </a:solidFill>
                <a:hlinkClick r:id="rId3"/>
              </a:rPr>
              <a:t>siirbilgisi</a:t>
            </a:r>
            <a:r>
              <a:rPr lang="tr-TR" sz="2800" dirty="0" smtClean="0">
                <a:solidFill>
                  <a:schemeClr val="tx1"/>
                </a:solidFill>
                <a:hlinkClick r:id="rId3"/>
              </a:rPr>
              <a:t>.</a:t>
            </a:r>
            <a:r>
              <a:rPr lang="tr-TR" sz="2800" dirty="0" err="1" smtClean="0">
                <a:solidFill>
                  <a:schemeClr val="tx1"/>
                </a:solidFill>
                <a:hlinkClick r:id="rId3"/>
              </a:rPr>
              <a:t>htm</a:t>
            </a:r>
            <a:endParaRPr lang="tr-TR" sz="2800" dirty="0" smtClean="0">
              <a:solidFill>
                <a:schemeClr val="tx1"/>
              </a:solidFill>
            </a:endParaRPr>
          </a:p>
          <a:p>
            <a:pPr>
              <a:buFont typeface="Arial" pitchFamily="34" charset="0"/>
              <a:buChar char="•"/>
            </a:pPr>
            <a:endParaRPr lang="tr-TR" sz="2800" dirty="0" smtClean="0">
              <a:solidFill>
                <a:schemeClr val="tx1"/>
              </a:solidFill>
            </a:endParaRPr>
          </a:p>
          <a:p>
            <a:pPr>
              <a:buFont typeface="Arial" pitchFamily="34" charset="0"/>
              <a:buChar char="•"/>
            </a:pPr>
            <a:r>
              <a:rPr lang="tr-TR" sz="2800" dirty="0" smtClean="0">
                <a:solidFill>
                  <a:schemeClr val="tx1"/>
                </a:solidFill>
                <a:hlinkClick r:id="rId4"/>
              </a:rPr>
              <a:t>http://www.bilgicik.com/</a:t>
            </a:r>
            <a:r>
              <a:rPr lang="tr-TR" sz="2800" dirty="0" err="1" smtClean="0">
                <a:solidFill>
                  <a:schemeClr val="tx1"/>
                </a:solidFill>
                <a:hlinkClick r:id="rId4"/>
              </a:rPr>
              <a:t>yazi</a:t>
            </a:r>
            <a:r>
              <a:rPr lang="tr-TR" sz="2800" dirty="0" smtClean="0">
                <a:solidFill>
                  <a:schemeClr val="tx1"/>
                </a:solidFill>
                <a:hlinkClick r:id="rId4"/>
              </a:rPr>
              <a:t>/</a:t>
            </a:r>
            <a:r>
              <a:rPr lang="tr-TR" sz="2800" dirty="0" err="1" smtClean="0">
                <a:solidFill>
                  <a:schemeClr val="tx1"/>
                </a:solidFill>
                <a:hlinkClick r:id="rId4"/>
              </a:rPr>
              <a:t>konularina</a:t>
            </a:r>
            <a:r>
              <a:rPr lang="tr-TR" sz="2800" dirty="0" smtClean="0">
                <a:solidFill>
                  <a:schemeClr val="tx1"/>
                </a:solidFill>
                <a:hlinkClick r:id="rId4"/>
              </a:rPr>
              <a:t>-</a:t>
            </a:r>
            <a:r>
              <a:rPr lang="tr-TR" sz="2800" dirty="0" err="1" smtClean="0">
                <a:solidFill>
                  <a:schemeClr val="tx1"/>
                </a:solidFill>
                <a:hlinkClick r:id="rId4"/>
              </a:rPr>
              <a:t>gore</a:t>
            </a:r>
            <a:r>
              <a:rPr lang="tr-TR" sz="2800" dirty="0" smtClean="0">
                <a:solidFill>
                  <a:schemeClr val="tx1"/>
                </a:solidFill>
                <a:hlinkClick r:id="rId4"/>
              </a:rPr>
              <a:t>-</a:t>
            </a:r>
            <a:r>
              <a:rPr lang="tr-TR" sz="2800" dirty="0" err="1" smtClean="0">
                <a:solidFill>
                  <a:schemeClr val="tx1"/>
                </a:solidFill>
                <a:hlinkClick r:id="rId4"/>
              </a:rPr>
              <a:t>siir</a:t>
            </a:r>
            <a:r>
              <a:rPr lang="tr-TR" sz="2800" dirty="0" smtClean="0">
                <a:solidFill>
                  <a:schemeClr val="tx1"/>
                </a:solidFill>
                <a:hlinkClick r:id="rId4"/>
              </a:rPr>
              <a:t>-</a:t>
            </a:r>
            <a:r>
              <a:rPr lang="tr-TR" sz="2800" dirty="0" err="1" smtClean="0">
                <a:solidFill>
                  <a:schemeClr val="tx1"/>
                </a:solidFill>
                <a:hlinkClick r:id="rId4"/>
              </a:rPr>
              <a:t>turleri</a:t>
            </a:r>
            <a:r>
              <a:rPr lang="tr-TR" sz="2800" dirty="0" smtClean="0">
                <a:solidFill>
                  <a:schemeClr val="tx1"/>
                </a:solidFill>
                <a:hlinkClick r:id="rId4"/>
              </a:rPr>
              <a:t>/</a:t>
            </a:r>
            <a:endParaRPr lang="tr-TR" sz="2800" dirty="0" smtClean="0">
              <a:solidFill>
                <a:schemeClr val="tx1"/>
              </a:solidFill>
            </a:endParaRPr>
          </a:p>
          <a:p>
            <a:pPr>
              <a:buFont typeface="Arial" pitchFamily="34" charset="0"/>
              <a:buChar char="•"/>
            </a:pPr>
            <a:endParaRPr lang="tr-TR" sz="2800" dirty="0" smtClean="0">
              <a:solidFill>
                <a:schemeClr val="tx1"/>
              </a:solidFill>
            </a:endParaRPr>
          </a:p>
          <a:p>
            <a:pPr>
              <a:buFont typeface="Arial" pitchFamily="34" charset="0"/>
              <a:buChar char="•"/>
            </a:pPr>
            <a:endParaRPr lang="tr-TR" sz="28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332656"/>
            <a:ext cx="7772400" cy="1470025"/>
          </a:xfrm>
        </p:spPr>
        <p:txBody>
          <a:bodyPr/>
          <a:lstStyle/>
          <a:p>
            <a:r>
              <a:rPr lang="tr-TR" dirty="0" smtClean="0">
                <a:solidFill>
                  <a:srgbClr val="FF0000"/>
                </a:solidFill>
              </a:rPr>
              <a:t>HAZIRLAYAN</a:t>
            </a:r>
            <a:endParaRPr lang="tr-TR" dirty="0">
              <a:solidFill>
                <a:srgbClr val="FF0000"/>
              </a:solidFill>
            </a:endParaRPr>
          </a:p>
        </p:txBody>
      </p:sp>
      <p:sp>
        <p:nvSpPr>
          <p:cNvPr id="3" name="2 Alt Başlık"/>
          <p:cNvSpPr>
            <a:spLocks noGrp="1"/>
          </p:cNvSpPr>
          <p:nvPr>
            <p:ph type="subTitle" idx="1"/>
          </p:nvPr>
        </p:nvSpPr>
        <p:spPr>
          <a:xfrm>
            <a:off x="1043608" y="2420888"/>
            <a:ext cx="7232848" cy="3649960"/>
          </a:xfrm>
        </p:spPr>
        <p:txBody>
          <a:bodyPr>
            <a:normAutofit/>
          </a:bodyPr>
          <a:lstStyle/>
          <a:p>
            <a:r>
              <a:rPr lang="tr-TR" sz="7200" dirty="0" smtClean="0">
                <a:solidFill>
                  <a:schemeClr val="tx1"/>
                </a:solidFill>
              </a:rPr>
              <a:t>SAFİYE DEMİR</a:t>
            </a:r>
          </a:p>
          <a:p>
            <a:r>
              <a:rPr lang="tr-TR" sz="7200" dirty="0" smtClean="0">
                <a:solidFill>
                  <a:schemeClr val="tx1"/>
                </a:solidFill>
              </a:rPr>
              <a:t>10-E        </a:t>
            </a:r>
            <a:endParaRPr lang="tr-TR" sz="72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332656"/>
            <a:ext cx="7772400" cy="1470025"/>
          </a:xfrm>
        </p:spPr>
        <p:txBody>
          <a:bodyPr/>
          <a:lstStyle/>
          <a:p>
            <a:pPr algn="ctr"/>
            <a:r>
              <a:rPr lang="tr-TR" dirty="0" smtClean="0">
                <a:solidFill>
                  <a:srgbClr val="FF0000"/>
                </a:solidFill>
              </a:rPr>
              <a:t>ŞİİR</a:t>
            </a:r>
            <a:endParaRPr lang="tr-TR" dirty="0">
              <a:solidFill>
                <a:srgbClr val="FF0000"/>
              </a:solidFill>
            </a:endParaRPr>
          </a:p>
        </p:txBody>
      </p:sp>
      <p:sp>
        <p:nvSpPr>
          <p:cNvPr id="3" name="2 Alt Başlık"/>
          <p:cNvSpPr>
            <a:spLocks noGrp="1"/>
          </p:cNvSpPr>
          <p:nvPr>
            <p:ph type="subTitle" idx="1"/>
          </p:nvPr>
        </p:nvSpPr>
        <p:spPr>
          <a:xfrm>
            <a:off x="827584" y="2276872"/>
            <a:ext cx="7704856" cy="3361928"/>
          </a:xfrm>
        </p:spPr>
        <p:txBody>
          <a:bodyPr/>
          <a:lstStyle/>
          <a:p>
            <a:r>
              <a:rPr lang="tr-TR" dirty="0">
                <a:solidFill>
                  <a:schemeClr val="tx1"/>
                </a:solidFill>
                <a:latin typeface="Calibri" pitchFamily="34" charset="0"/>
              </a:rPr>
              <a:t>D</a:t>
            </a:r>
            <a:r>
              <a:rPr lang="tr-TR" dirty="0" smtClean="0">
                <a:solidFill>
                  <a:schemeClr val="tx1"/>
                </a:solidFill>
                <a:latin typeface="Calibri" pitchFamily="34" charset="0"/>
              </a:rPr>
              <a:t>uygu</a:t>
            </a:r>
            <a:r>
              <a:rPr lang="tr-TR" dirty="0">
                <a:solidFill>
                  <a:schemeClr val="tx1"/>
                </a:solidFill>
              </a:rPr>
              <a:t>, hayal ve düşüncelerin bir düzene bağlı olarak, çekici bir dil ve ahenkli mısralar içinde aktarılmasıdır.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Başlık"/>
          <p:cNvSpPr>
            <a:spLocks noGrp="1"/>
          </p:cNvSpPr>
          <p:nvPr>
            <p:ph type="title"/>
          </p:nvPr>
        </p:nvSpPr>
        <p:spPr>
          <a:xfrm>
            <a:off x="395536" y="1988840"/>
            <a:ext cx="8229600" cy="2079104"/>
          </a:xfrm>
        </p:spPr>
        <p:txBody>
          <a:bodyPr/>
          <a:lstStyle/>
          <a:p>
            <a:pPr algn="ctr"/>
            <a:r>
              <a:rPr lang="tr-TR" dirty="0" smtClean="0">
                <a:solidFill>
                  <a:srgbClr val="FF0000"/>
                </a:solidFill>
                <a:latin typeface="Calibri" pitchFamily="34" charset="0"/>
              </a:rPr>
              <a:t>ŞİİR TÜRLERİ</a:t>
            </a:r>
            <a:endParaRPr lang="tr-TR" dirty="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lstStyle/>
          <a:p>
            <a:pPr algn="ctr"/>
            <a:r>
              <a:rPr lang="tr-TR" dirty="0" smtClean="0">
                <a:solidFill>
                  <a:srgbClr val="FF0000"/>
                </a:solidFill>
              </a:rPr>
              <a:t>LİRİK ŞİİR</a:t>
            </a:r>
            <a:endParaRPr lang="tr-TR" dirty="0">
              <a:solidFill>
                <a:srgbClr val="FF0000"/>
              </a:solidFill>
            </a:endParaRPr>
          </a:p>
        </p:txBody>
      </p:sp>
      <p:sp>
        <p:nvSpPr>
          <p:cNvPr id="3" name="2 Alt Başlık"/>
          <p:cNvSpPr>
            <a:spLocks noGrp="1"/>
          </p:cNvSpPr>
          <p:nvPr>
            <p:ph type="subTitle" idx="1"/>
          </p:nvPr>
        </p:nvSpPr>
        <p:spPr>
          <a:xfrm>
            <a:off x="539552" y="1700808"/>
            <a:ext cx="8208912" cy="4680520"/>
          </a:xfrm>
        </p:spPr>
        <p:txBody>
          <a:bodyPr>
            <a:normAutofit/>
          </a:bodyPr>
          <a:lstStyle/>
          <a:p>
            <a:r>
              <a:rPr lang="tr-TR" dirty="0" smtClean="0">
                <a:solidFill>
                  <a:schemeClr val="tx1"/>
                </a:solidFill>
                <a:latin typeface="Calibri" pitchFamily="34" charset="0"/>
              </a:rPr>
              <a:t/>
            </a:r>
            <a:br>
              <a:rPr lang="tr-TR" dirty="0" smtClean="0">
                <a:solidFill>
                  <a:schemeClr val="tx1"/>
                </a:solidFill>
                <a:latin typeface="Calibri" pitchFamily="34" charset="0"/>
              </a:rPr>
            </a:br>
            <a:r>
              <a:rPr lang="tr-TR" dirty="0">
                <a:solidFill>
                  <a:schemeClr val="tx1"/>
                </a:solidFill>
                <a:latin typeface="Calibri" pitchFamily="34" charset="0"/>
              </a:rPr>
              <a:t>Aşk, ayrılık, hasret, özlem konularını işleyen duygusal şiirlerdir. Okurun duygularına, kalbine seslenir. Eskiden Yunanlılarda “lir” denen sazlarla söylendiğinden bu adı almıştır. Tanzimat döneminde de bir saz adı olan “</a:t>
            </a:r>
            <a:r>
              <a:rPr lang="tr-TR" dirty="0" err="1">
                <a:solidFill>
                  <a:schemeClr val="tx1"/>
                </a:solidFill>
                <a:latin typeface="Calibri" pitchFamily="34" charset="0"/>
              </a:rPr>
              <a:t>rebab</a:t>
            </a:r>
            <a:r>
              <a:rPr lang="tr-TR" dirty="0">
                <a:solidFill>
                  <a:schemeClr val="tx1"/>
                </a:solidFill>
                <a:latin typeface="Calibri" pitchFamily="34" charset="0"/>
              </a:rPr>
              <a:t>” dan dolayı bu tür şiirlere rebabi denmiştir. Divan edebiyatında gazel, şarkı; Halk edebiyatında güzelleme türündeki koşma, semai lirik şiire girer.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39552" y="548680"/>
            <a:ext cx="7918648" cy="5826242"/>
          </a:xfrm>
        </p:spPr>
        <p:txBody>
          <a:bodyPr>
            <a:normAutofit/>
          </a:bodyPr>
          <a:lstStyle/>
          <a:p>
            <a:pPr algn="ctr"/>
            <a:r>
              <a:rPr lang="tr-TR" dirty="0" smtClean="0">
                <a:solidFill>
                  <a:schemeClr val="tx1"/>
                </a:solidFill>
              </a:rPr>
              <a:t>ÇOCUKLUĞUM</a:t>
            </a:r>
          </a:p>
          <a:p>
            <a:pPr algn="ctr"/>
            <a:r>
              <a:rPr lang="tr-TR" dirty="0" smtClean="0">
                <a:solidFill>
                  <a:schemeClr val="tx1"/>
                </a:solidFill>
              </a:rPr>
              <a:t/>
            </a:r>
            <a:br>
              <a:rPr lang="tr-TR" dirty="0" smtClean="0">
                <a:solidFill>
                  <a:schemeClr val="tx1"/>
                </a:solidFill>
              </a:rPr>
            </a:br>
            <a:r>
              <a:rPr lang="tr-TR" b="0" dirty="0" smtClean="0">
                <a:solidFill>
                  <a:schemeClr val="tx1"/>
                </a:solidFill>
              </a:rPr>
              <a:t>Çocukluğum, çocukluğum...</a:t>
            </a:r>
            <a:r>
              <a:rPr lang="tr-TR" dirty="0" smtClean="0">
                <a:solidFill>
                  <a:schemeClr val="tx1"/>
                </a:solidFill>
              </a:rPr>
              <a:t/>
            </a:r>
            <a:br>
              <a:rPr lang="tr-TR" dirty="0" smtClean="0">
                <a:solidFill>
                  <a:schemeClr val="tx1"/>
                </a:solidFill>
              </a:rPr>
            </a:br>
            <a:r>
              <a:rPr lang="tr-TR" b="0" dirty="0" smtClean="0">
                <a:solidFill>
                  <a:schemeClr val="tx1"/>
                </a:solidFill>
              </a:rPr>
              <a:t>Uzakta kalan bahçeler,</a:t>
            </a:r>
            <a:r>
              <a:rPr lang="tr-TR" dirty="0" smtClean="0">
                <a:solidFill>
                  <a:schemeClr val="tx1"/>
                </a:solidFill>
              </a:rPr>
              <a:t/>
            </a:r>
            <a:br>
              <a:rPr lang="tr-TR" dirty="0" smtClean="0">
                <a:solidFill>
                  <a:schemeClr val="tx1"/>
                </a:solidFill>
              </a:rPr>
            </a:br>
            <a:r>
              <a:rPr lang="tr-TR" b="0" dirty="0" smtClean="0">
                <a:solidFill>
                  <a:schemeClr val="tx1"/>
                </a:solidFill>
              </a:rPr>
              <a:t>O sabahlar, o geceler,</a:t>
            </a:r>
            <a:r>
              <a:rPr lang="tr-TR" dirty="0" smtClean="0">
                <a:solidFill>
                  <a:schemeClr val="tx1"/>
                </a:solidFill>
              </a:rPr>
              <a:t/>
            </a:r>
            <a:br>
              <a:rPr lang="tr-TR" dirty="0" smtClean="0">
                <a:solidFill>
                  <a:schemeClr val="tx1"/>
                </a:solidFill>
              </a:rPr>
            </a:br>
            <a:r>
              <a:rPr lang="tr-TR" b="0" dirty="0" smtClean="0">
                <a:solidFill>
                  <a:schemeClr val="tx1"/>
                </a:solidFill>
              </a:rPr>
              <a:t>Gelmez günler çocukluğum.</a:t>
            </a:r>
            <a:r>
              <a:rPr lang="tr-TR" dirty="0" smtClean="0">
                <a:solidFill>
                  <a:schemeClr val="tx1"/>
                </a:solidFill>
              </a:rPr>
              <a:t/>
            </a:r>
            <a:br>
              <a:rPr lang="tr-TR" dirty="0" smtClean="0">
                <a:solidFill>
                  <a:schemeClr val="tx1"/>
                </a:solidFill>
              </a:rPr>
            </a:br>
            <a:r>
              <a:rPr lang="tr-TR" dirty="0" smtClean="0">
                <a:solidFill>
                  <a:schemeClr val="tx1"/>
                </a:solidFill>
              </a:rPr>
              <a:t/>
            </a:r>
            <a:br>
              <a:rPr lang="tr-TR" dirty="0" smtClean="0">
                <a:solidFill>
                  <a:schemeClr val="tx1"/>
                </a:solidFill>
              </a:rPr>
            </a:br>
            <a:r>
              <a:rPr lang="tr-TR" b="0" dirty="0" smtClean="0">
                <a:solidFill>
                  <a:schemeClr val="tx1"/>
                </a:solidFill>
              </a:rPr>
              <a:t>Çocukluğum, çocukluğum...</a:t>
            </a:r>
            <a:r>
              <a:rPr lang="tr-TR" dirty="0" smtClean="0">
                <a:solidFill>
                  <a:schemeClr val="tx1"/>
                </a:solidFill>
              </a:rPr>
              <a:t/>
            </a:r>
            <a:br>
              <a:rPr lang="tr-TR" dirty="0" smtClean="0">
                <a:solidFill>
                  <a:schemeClr val="tx1"/>
                </a:solidFill>
              </a:rPr>
            </a:br>
            <a:r>
              <a:rPr lang="tr-TR" b="0" dirty="0" smtClean="0">
                <a:solidFill>
                  <a:schemeClr val="tx1"/>
                </a:solidFill>
              </a:rPr>
              <a:t>Gözümde tüten memleket,</a:t>
            </a:r>
            <a:r>
              <a:rPr lang="tr-TR" dirty="0" smtClean="0">
                <a:solidFill>
                  <a:schemeClr val="tx1"/>
                </a:solidFill>
              </a:rPr>
              <a:t/>
            </a:r>
            <a:br>
              <a:rPr lang="tr-TR" dirty="0" smtClean="0">
                <a:solidFill>
                  <a:schemeClr val="tx1"/>
                </a:solidFill>
              </a:rPr>
            </a:br>
            <a:r>
              <a:rPr lang="tr-TR" b="0" dirty="0" smtClean="0">
                <a:solidFill>
                  <a:schemeClr val="tx1"/>
                </a:solidFill>
              </a:rPr>
              <a:t>Artık bana sonsuz hasret,</a:t>
            </a:r>
            <a:r>
              <a:rPr lang="tr-TR" dirty="0" smtClean="0">
                <a:solidFill>
                  <a:schemeClr val="tx1"/>
                </a:solidFill>
              </a:rPr>
              <a:t/>
            </a:r>
            <a:br>
              <a:rPr lang="tr-TR" dirty="0" smtClean="0">
                <a:solidFill>
                  <a:schemeClr val="tx1"/>
                </a:solidFill>
              </a:rPr>
            </a:br>
            <a:r>
              <a:rPr lang="tr-TR" b="0" dirty="0" smtClean="0">
                <a:solidFill>
                  <a:schemeClr val="tx1"/>
                </a:solidFill>
              </a:rPr>
              <a:t>Sonsuz keder çocukluğum.</a:t>
            </a:r>
            <a:r>
              <a:rPr lang="tr-TR" dirty="0" smtClean="0">
                <a:solidFill>
                  <a:schemeClr val="tx1"/>
                </a:solidFill>
              </a:rPr>
              <a:t/>
            </a:r>
            <a:br>
              <a:rPr lang="tr-TR" dirty="0" smtClean="0">
                <a:solidFill>
                  <a:schemeClr val="tx1"/>
                </a:solidFill>
              </a:rPr>
            </a:br>
            <a:r>
              <a:rPr lang="tr-TR" dirty="0" smtClean="0">
                <a:solidFill>
                  <a:schemeClr val="tx1"/>
                </a:solidFill>
              </a:rPr>
              <a:t/>
            </a:r>
            <a:br>
              <a:rPr lang="tr-TR" dirty="0" smtClean="0">
                <a:solidFill>
                  <a:schemeClr val="tx1"/>
                </a:solidFill>
              </a:rPr>
            </a:br>
            <a:r>
              <a:rPr lang="tr-TR" b="0" dirty="0" smtClean="0">
                <a:solidFill>
                  <a:schemeClr val="tx1"/>
                </a:solidFill>
              </a:rPr>
              <a:t>Çocukluğum, çocukluğum...</a:t>
            </a:r>
            <a:r>
              <a:rPr lang="tr-TR" dirty="0" smtClean="0">
                <a:solidFill>
                  <a:schemeClr val="tx1"/>
                </a:solidFill>
              </a:rPr>
              <a:t/>
            </a:r>
            <a:br>
              <a:rPr lang="tr-TR" dirty="0" smtClean="0">
                <a:solidFill>
                  <a:schemeClr val="tx1"/>
                </a:solidFill>
              </a:rPr>
            </a:br>
            <a:r>
              <a:rPr lang="tr-TR" b="0" dirty="0" smtClean="0">
                <a:solidFill>
                  <a:schemeClr val="tx1"/>
                </a:solidFill>
              </a:rPr>
              <a:t>Bir çekmecede unutulmuş,</a:t>
            </a:r>
            <a:r>
              <a:rPr lang="tr-TR" dirty="0" smtClean="0">
                <a:solidFill>
                  <a:schemeClr val="tx1"/>
                </a:solidFill>
              </a:rPr>
              <a:t/>
            </a:r>
            <a:br>
              <a:rPr lang="tr-TR" dirty="0" smtClean="0">
                <a:solidFill>
                  <a:schemeClr val="tx1"/>
                </a:solidFill>
              </a:rPr>
            </a:br>
            <a:r>
              <a:rPr lang="tr-TR" b="0" dirty="0" smtClean="0">
                <a:solidFill>
                  <a:schemeClr val="tx1"/>
                </a:solidFill>
              </a:rPr>
              <a:t>Senelerle rengi solmuş,</a:t>
            </a:r>
            <a:r>
              <a:rPr lang="tr-TR" dirty="0" smtClean="0">
                <a:solidFill>
                  <a:schemeClr val="tx1"/>
                </a:solidFill>
              </a:rPr>
              <a:t/>
            </a:r>
            <a:br>
              <a:rPr lang="tr-TR" dirty="0" smtClean="0">
                <a:solidFill>
                  <a:schemeClr val="tx1"/>
                </a:solidFill>
              </a:rPr>
            </a:br>
            <a:r>
              <a:rPr lang="tr-TR" b="0" dirty="0" smtClean="0">
                <a:solidFill>
                  <a:schemeClr val="tx1"/>
                </a:solidFill>
              </a:rPr>
              <a:t>Bir tek resim çocukluğum</a:t>
            </a:r>
            <a:r>
              <a:rPr lang="tr-TR" b="0" dirty="0" smtClean="0">
                <a:solidFill>
                  <a:schemeClr val="tx1"/>
                </a:solidFill>
              </a:rPr>
              <a:t>.</a:t>
            </a:r>
          </a:p>
          <a:p>
            <a:pPr algn="ctr"/>
            <a:r>
              <a:rPr lang="tr-TR" dirty="0" smtClean="0">
                <a:solidFill>
                  <a:schemeClr val="tx1"/>
                </a:solidFill>
              </a:rPr>
              <a:t/>
            </a:r>
            <a:br>
              <a:rPr lang="tr-TR" dirty="0" smtClean="0">
                <a:solidFill>
                  <a:schemeClr val="tx1"/>
                </a:solidFill>
              </a:rPr>
            </a:br>
            <a:r>
              <a:rPr lang="tr-TR" dirty="0" smtClean="0">
                <a:solidFill>
                  <a:schemeClr val="tx1"/>
                </a:solidFill>
              </a:rPr>
              <a:t>Ziyan Osman SABA</a:t>
            </a:r>
            <a:r>
              <a:rPr lang="tr-TR" b="0" dirty="0" smtClean="0">
                <a:solidFill>
                  <a:schemeClr val="tx1"/>
                </a:solidFill>
              </a:rPr>
              <a:t/>
            </a:r>
            <a:br>
              <a:rPr lang="tr-TR" b="0" dirty="0" smtClean="0">
                <a:solidFill>
                  <a:schemeClr val="tx1"/>
                </a:solidFill>
              </a:rPr>
            </a:br>
            <a:r>
              <a:rPr lang="tr-TR" b="0" dirty="0" smtClean="0">
                <a:solidFill>
                  <a:schemeClr val="tx1"/>
                </a:solidFill>
              </a:rPr>
              <a:t/>
            </a:r>
            <a:br>
              <a:rPr lang="tr-TR" b="0" dirty="0" smtClean="0">
                <a:solidFill>
                  <a:schemeClr val="tx1"/>
                </a:solidFill>
              </a:rPr>
            </a:br>
            <a:endParaRPr lang="tr-TR"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620688"/>
            <a:ext cx="7772400" cy="1152127"/>
          </a:xfrm>
        </p:spPr>
        <p:txBody>
          <a:bodyPr/>
          <a:lstStyle/>
          <a:p>
            <a:pPr algn="ctr"/>
            <a:r>
              <a:rPr lang="tr-TR" dirty="0" smtClean="0">
                <a:solidFill>
                  <a:srgbClr val="FF0000"/>
                </a:solidFill>
              </a:rPr>
              <a:t>ÖRNEK</a:t>
            </a:r>
            <a:endParaRPr lang="tr-TR" dirty="0">
              <a:solidFill>
                <a:srgbClr val="FF0000"/>
              </a:solidFill>
            </a:endParaRPr>
          </a:p>
        </p:txBody>
      </p:sp>
      <p:sp>
        <p:nvSpPr>
          <p:cNvPr id="3" name="2 Alt Başlık"/>
          <p:cNvSpPr>
            <a:spLocks noGrp="1"/>
          </p:cNvSpPr>
          <p:nvPr>
            <p:ph type="subTitle" idx="1"/>
          </p:nvPr>
        </p:nvSpPr>
        <p:spPr>
          <a:xfrm>
            <a:off x="467544" y="1916832"/>
            <a:ext cx="8352928" cy="4608512"/>
          </a:xfrm>
        </p:spPr>
        <p:txBody>
          <a:bodyPr>
            <a:normAutofit/>
          </a:bodyPr>
          <a:lstStyle/>
          <a:p>
            <a:pPr algn="ctr"/>
            <a:r>
              <a:rPr lang="tr-TR" dirty="0">
                <a:solidFill>
                  <a:schemeClr val="tx1"/>
                </a:solidFill>
                <a:latin typeface="Calibri" pitchFamily="34" charset="0"/>
              </a:rPr>
              <a:t>Sakın bir söz söyleme, yüzüme bakma sakın</a:t>
            </a:r>
            <a:r>
              <a:rPr lang="tr-TR" dirty="0" smtClean="0">
                <a:solidFill>
                  <a:schemeClr val="tx1"/>
                </a:solidFill>
                <a:latin typeface="Calibri" pitchFamily="34" charset="0"/>
              </a:rPr>
              <a:t/>
            </a:r>
            <a:br>
              <a:rPr lang="tr-TR" dirty="0" smtClean="0">
                <a:solidFill>
                  <a:schemeClr val="tx1"/>
                </a:solidFill>
                <a:latin typeface="Calibri" pitchFamily="34" charset="0"/>
              </a:rPr>
            </a:br>
            <a:r>
              <a:rPr lang="tr-TR" dirty="0">
                <a:solidFill>
                  <a:schemeClr val="tx1"/>
                </a:solidFill>
                <a:latin typeface="Calibri" pitchFamily="34" charset="0"/>
              </a:rPr>
              <a:t>Sesini duyan olur, sana göz koyan olur</a:t>
            </a:r>
            <a:r>
              <a:rPr lang="tr-TR" dirty="0" smtClean="0">
                <a:solidFill>
                  <a:schemeClr val="tx1"/>
                </a:solidFill>
                <a:latin typeface="Calibri" pitchFamily="34" charset="0"/>
              </a:rPr>
              <a:t/>
            </a:r>
            <a:br>
              <a:rPr lang="tr-TR" dirty="0" smtClean="0">
                <a:solidFill>
                  <a:schemeClr val="tx1"/>
                </a:solidFill>
                <a:latin typeface="Calibri" pitchFamily="34" charset="0"/>
              </a:rPr>
            </a:br>
            <a:r>
              <a:rPr lang="tr-TR" dirty="0">
                <a:solidFill>
                  <a:schemeClr val="tx1"/>
                </a:solidFill>
                <a:latin typeface="Calibri" pitchFamily="34" charset="0"/>
              </a:rPr>
              <a:t>Anmasınlar adını candan anan dudaklar</a:t>
            </a:r>
            <a:r>
              <a:rPr lang="tr-TR" dirty="0" smtClean="0">
                <a:solidFill>
                  <a:schemeClr val="tx1"/>
                </a:solidFill>
                <a:latin typeface="Calibri" pitchFamily="34" charset="0"/>
              </a:rPr>
              <a:t/>
            </a:r>
            <a:br>
              <a:rPr lang="tr-TR" dirty="0" smtClean="0">
                <a:solidFill>
                  <a:schemeClr val="tx1"/>
                </a:solidFill>
                <a:latin typeface="Calibri" pitchFamily="34" charset="0"/>
              </a:rPr>
            </a:br>
            <a:r>
              <a:rPr lang="tr-TR" dirty="0">
                <a:solidFill>
                  <a:schemeClr val="tx1"/>
                </a:solidFill>
                <a:latin typeface="Calibri" pitchFamily="34" charset="0"/>
              </a:rPr>
              <a:t>Annen bile okşasa benim bağrım taş olur</a:t>
            </a:r>
            <a:r>
              <a:rPr lang="tr-TR" dirty="0" smtClean="0">
                <a:solidFill>
                  <a:schemeClr val="tx1"/>
                </a:solidFill>
                <a:latin typeface="Calibri" pitchFamily="34" charset="0"/>
              </a:rPr>
              <a:t/>
            </a:r>
            <a:br>
              <a:rPr lang="tr-TR" dirty="0" smtClean="0">
                <a:solidFill>
                  <a:schemeClr val="tx1"/>
                </a:solidFill>
                <a:latin typeface="Calibri" pitchFamily="34" charset="0"/>
              </a:rPr>
            </a:br>
            <a:endParaRPr lang="tr-TR"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60648"/>
            <a:ext cx="7772400" cy="1470025"/>
          </a:xfrm>
        </p:spPr>
        <p:txBody>
          <a:bodyPr/>
          <a:lstStyle/>
          <a:p>
            <a:pPr algn="ctr"/>
            <a:r>
              <a:rPr lang="tr-TR" dirty="0" smtClean="0">
                <a:solidFill>
                  <a:srgbClr val="FF0000"/>
                </a:solidFill>
              </a:rPr>
              <a:t>EPİK ŞİİR</a:t>
            </a:r>
            <a:endParaRPr lang="tr-TR" dirty="0">
              <a:solidFill>
                <a:srgbClr val="FF0000"/>
              </a:solidFill>
            </a:endParaRPr>
          </a:p>
        </p:txBody>
      </p:sp>
      <p:sp>
        <p:nvSpPr>
          <p:cNvPr id="3" name="2 Alt Başlık"/>
          <p:cNvSpPr>
            <a:spLocks noGrp="1"/>
          </p:cNvSpPr>
          <p:nvPr>
            <p:ph type="subTitle" idx="1"/>
          </p:nvPr>
        </p:nvSpPr>
        <p:spPr>
          <a:xfrm>
            <a:off x="395536" y="2204864"/>
            <a:ext cx="8496944" cy="4320480"/>
          </a:xfrm>
        </p:spPr>
        <p:txBody>
          <a:bodyPr>
            <a:normAutofit/>
          </a:bodyPr>
          <a:lstStyle/>
          <a:p>
            <a:pPr algn="ctr"/>
            <a:r>
              <a:rPr lang="tr-TR" dirty="0">
                <a:solidFill>
                  <a:schemeClr val="tx1"/>
                </a:solidFill>
                <a:latin typeface="Calibri" pitchFamily="34" charset="0"/>
              </a:rPr>
              <a:t>Destansı özellikler gösteren şiirlerdir. Kahramanlık, savaş, yiğitlik konuları işlenir. Okuyanda coşku, yiğitlik duygusu, savaşma arzusu uyandırır. Daha çok, uzun olarak söylenir. Divan edebiyatında kasideler, Halk edebiyatında koçaklama, destan, varsağı türleri de epik özellik gösterir. Tarihimizde birçok şanlı zaferler yaşadığımızdan, epik şiir yönüyle bir hayli zengin bir edebiyatımız vardır.</a:t>
            </a:r>
            <a:r>
              <a:rPr lang="tr-TR" dirty="0" smtClean="0">
                <a:solidFill>
                  <a:schemeClr val="tx1"/>
                </a:solidFill>
                <a:latin typeface="Calibri" pitchFamily="34" charset="0"/>
              </a:rPr>
              <a:t/>
            </a:r>
            <a:br>
              <a:rPr lang="tr-TR" dirty="0" smtClean="0">
                <a:solidFill>
                  <a:schemeClr val="tx1"/>
                </a:solidFill>
                <a:latin typeface="Calibri" pitchFamily="34" charset="0"/>
              </a:rPr>
            </a:br>
            <a:endParaRPr lang="tr-TR"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404664"/>
            <a:ext cx="7772400" cy="1470025"/>
          </a:xfrm>
        </p:spPr>
        <p:txBody>
          <a:bodyPr/>
          <a:lstStyle/>
          <a:p>
            <a:pPr algn="ctr"/>
            <a:r>
              <a:rPr lang="tr-TR" dirty="0" smtClean="0">
                <a:solidFill>
                  <a:srgbClr val="FF0000"/>
                </a:solidFill>
              </a:rPr>
              <a:t>ÖRNEK</a:t>
            </a:r>
            <a:endParaRPr lang="tr-TR" dirty="0">
              <a:solidFill>
                <a:srgbClr val="FF0000"/>
              </a:solidFill>
            </a:endParaRPr>
          </a:p>
        </p:txBody>
      </p:sp>
      <p:sp>
        <p:nvSpPr>
          <p:cNvPr id="3" name="2 Alt Başlık"/>
          <p:cNvSpPr>
            <a:spLocks noGrp="1"/>
          </p:cNvSpPr>
          <p:nvPr>
            <p:ph type="subTitle" idx="1"/>
          </p:nvPr>
        </p:nvSpPr>
        <p:spPr>
          <a:xfrm>
            <a:off x="1371600" y="2276872"/>
            <a:ext cx="6400800" cy="3361928"/>
          </a:xfrm>
        </p:spPr>
        <p:txBody>
          <a:bodyPr>
            <a:normAutofit/>
          </a:bodyPr>
          <a:lstStyle/>
          <a:p>
            <a:r>
              <a:rPr lang="tr-TR" dirty="0">
                <a:solidFill>
                  <a:schemeClr val="tx1"/>
                </a:solidFill>
              </a:rPr>
              <a:t>Bizdik o hücumun bütün aşkıyla kanatlı</a:t>
            </a:r>
            <a:r>
              <a:rPr lang="tr-TR" dirty="0" smtClean="0">
                <a:solidFill>
                  <a:schemeClr val="tx1"/>
                </a:solidFill>
              </a:rPr>
              <a:t/>
            </a:r>
            <a:br>
              <a:rPr lang="tr-TR" dirty="0" smtClean="0">
                <a:solidFill>
                  <a:schemeClr val="tx1"/>
                </a:solidFill>
              </a:rPr>
            </a:br>
            <a:r>
              <a:rPr lang="tr-TR" dirty="0">
                <a:solidFill>
                  <a:schemeClr val="tx1"/>
                </a:solidFill>
              </a:rPr>
              <a:t>Bizdik o sabah ilk atılan safta yüz atlı</a:t>
            </a:r>
            <a:r>
              <a:rPr lang="tr-TR" dirty="0" smtClean="0">
                <a:solidFill>
                  <a:schemeClr val="tx1"/>
                </a:solidFill>
              </a:rPr>
              <a:t/>
            </a:r>
            <a:br>
              <a:rPr lang="tr-TR" dirty="0" smtClean="0">
                <a:solidFill>
                  <a:schemeClr val="tx1"/>
                </a:solidFill>
              </a:rPr>
            </a:br>
            <a:r>
              <a:rPr lang="tr-TR" dirty="0">
                <a:solidFill>
                  <a:schemeClr val="tx1"/>
                </a:solidFill>
                <a:latin typeface="Calibri" pitchFamily="34" charset="0"/>
              </a:rPr>
              <a:t>Uçtuk</a:t>
            </a:r>
            <a:r>
              <a:rPr lang="tr-TR" dirty="0">
                <a:solidFill>
                  <a:schemeClr val="tx1"/>
                </a:solidFill>
              </a:rPr>
              <a:t> Mohaç ufkunda görünmek hevesiyle</a:t>
            </a:r>
            <a:r>
              <a:rPr lang="tr-TR" dirty="0" smtClean="0">
                <a:solidFill>
                  <a:schemeClr val="tx1"/>
                </a:solidFill>
              </a:rPr>
              <a:t/>
            </a:r>
            <a:br>
              <a:rPr lang="tr-TR" dirty="0" smtClean="0">
                <a:solidFill>
                  <a:schemeClr val="tx1"/>
                </a:solidFill>
              </a:rPr>
            </a:br>
            <a:r>
              <a:rPr lang="tr-TR" dirty="0">
                <a:solidFill>
                  <a:schemeClr val="tx1"/>
                </a:solidFill>
              </a:rPr>
              <a:t>Canlandı o meşhur ova at kişnemesiyle</a:t>
            </a:r>
            <a:r>
              <a:rPr lang="tr-TR" dirty="0" smtClean="0">
                <a:solidFill>
                  <a:schemeClr val="tx1"/>
                </a:solidFill>
              </a:rPr>
              <a:t/>
            </a:r>
            <a:br>
              <a:rPr lang="tr-TR" dirty="0" smtClean="0">
                <a:solidFill>
                  <a:schemeClr val="tx1"/>
                </a:solidFill>
              </a:rPr>
            </a:br>
            <a:endParaRPr lang="tr-TR"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548680"/>
            <a:ext cx="7772400" cy="1470025"/>
          </a:xfrm>
        </p:spPr>
        <p:txBody>
          <a:bodyPr/>
          <a:lstStyle/>
          <a:p>
            <a:r>
              <a:rPr lang="tr-TR" dirty="0" smtClean="0">
                <a:solidFill>
                  <a:srgbClr val="FF0000"/>
                </a:solidFill>
              </a:rPr>
              <a:t>DİDAKTİK ŞİİR</a:t>
            </a:r>
            <a:endParaRPr lang="tr-TR" dirty="0">
              <a:solidFill>
                <a:srgbClr val="FF0000"/>
              </a:solidFill>
            </a:endParaRPr>
          </a:p>
        </p:txBody>
      </p:sp>
      <p:sp>
        <p:nvSpPr>
          <p:cNvPr id="3" name="2 Alt Başlık"/>
          <p:cNvSpPr>
            <a:spLocks noGrp="1"/>
          </p:cNvSpPr>
          <p:nvPr>
            <p:ph type="subTitle" idx="1"/>
          </p:nvPr>
        </p:nvSpPr>
        <p:spPr>
          <a:xfrm>
            <a:off x="395536" y="1844824"/>
            <a:ext cx="8280920" cy="3793976"/>
          </a:xfrm>
        </p:spPr>
        <p:txBody>
          <a:bodyPr>
            <a:normAutofit/>
          </a:bodyPr>
          <a:lstStyle/>
          <a:p>
            <a:r>
              <a:rPr lang="tr-TR" dirty="0" smtClean="0">
                <a:solidFill>
                  <a:schemeClr val="tx1"/>
                </a:solidFill>
                <a:latin typeface="Calibri" pitchFamily="34" charset="0"/>
              </a:rPr>
              <a:t/>
            </a:r>
            <a:br>
              <a:rPr lang="tr-TR" dirty="0" smtClean="0">
                <a:solidFill>
                  <a:schemeClr val="tx1"/>
                </a:solidFill>
                <a:latin typeface="Calibri" pitchFamily="34" charset="0"/>
              </a:rPr>
            </a:br>
            <a:r>
              <a:rPr lang="tr-TR" dirty="0" smtClean="0">
                <a:solidFill>
                  <a:schemeClr val="tx1"/>
                </a:solidFill>
                <a:latin typeface="Calibri" pitchFamily="34" charset="0"/>
              </a:rPr>
              <a:t/>
            </a:r>
            <a:br>
              <a:rPr lang="tr-TR" dirty="0" smtClean="0">
                <a:solidFill>
                  <a:schemeClr val="tx1"/>
                </a:solidFill>
                <a:latin typeface="Calibri" pitchFamily="34" charset="0"/>
              </a:rPr>
            </a:br>
            <a:r>
              <a:rPr lang="tr-TR" dirty="0">
                <a:solidFill>
                  <a:schemeClr val="tx1"/>
                </a:solidFill>
                <a:latin typeface="Calibri" pitchFamily="34" charset="0"/>
              </a:rPr>
              <a:t>Bir düşünceyi, bir bilgiyi aktarmak amacıyla yazılan şiirlerdir. Bunlar okurun aklına seslenir. Duygu yönü az olduğundan kuru bir anlatımı vardır. Kafiye ve ölçülerinden dolayı akılda kolay kaldığından, bilgiler bu yolla verilir. Manzum hikâyeler, </a:t>
            </a:r>
            <a:r>
              <a:rPr lang="tr-TR" dirty="0" smtClean="0">
                <a:solidFill>
                  <a:schemeClr val="tx1"/>
                </a:solidFill>
                <a:latin typeface="Calibri" pitchFamily="34" charset="0"/>
              </a:rPr>
              <a:t>fabllar </a:t>
            </a:r>
            <a:r>
              <a:rPr lang="tr-TR" dirty="0">
                <a:solidFill>
                  <a:schemeClr val="tx1"/>
                </a:solidFill>
                <a:latin typeface="Calibri" pitchFamily="34" charset="0"/>
              </a:rPr>
              <a:t>hep didaktik özellik gösterir.</a:t>
            </a:r>
            <a:r>
              <a:rPr lang="tr-TR" dirty="0" smtClean="0">
                <a:solidFill>
                  <a:schemeClr val="tx1"/>
                </a:solidFill>
                <a:latin typeface="Calibri" pitchFamily="34" charset="0"/>
              </a:rPr>
              <a:t/>
            </a:r>
            <a:br>
              <a:rPr lang="tr-TR" dirty="0" smtClean="0">
                <a:solidFill>
                  <a:schemeClr val="tx1"/>
                </a:solidFill>
                <a:latin typeface="Calibri" pitchFamily="34" charset="0"/>
              </a:rPr>
            </a:br>
            <a:endParaRPr lang="tr-TR"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TotalTime>
  <Words>250</Words>
  <Application>Microsoft Office PowerPoint</Application>
  <PresentationFormat>Ekran Gösterisi (4:3)</PresentationFormat>
  <Paragraphs>43</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Cumba</vt:lpstr>
      <vt:lpstr>Slayt 1</vt:lpstr>
      <vt:lpstr>ŞİİR</vt:lpstr>
      <vt:lpstr>ŞİİR TÜRLERİ</vt:lpstr>
      <vt:lpstr>LİRİK ŞİİR</vt:lpstr>
      <vt:lpstr>Slayt 5</vt:lpstr>
      <vt:lpstr>ÖRNEK</vt:lpstr>
      <vt:lpstr>EPİK ŞİİR</vt:lpstr>
      <vt:lpstr>ÖRNEK</vt:lpstr>
      <vt:lpstr>DİDAKTİK ŞİİR</vt:lpstr>
      <vt:lpstr>ÖRNEK</vt:lpstr>
      <vt:lpstr>PASTORAL ŞİİR</vt:lpstr>
      <vt:lpstr>Slayt 12</vt:lpstr>
      <vt:lpstr>ÖRNEK</vt:lpstr>
      <vt:lpstr>SATİRİK ŞİİR</vt:lpstr>
      <vt:lpstr>Slayt 15</vt:lpstr>
      <vt:lpstr>ÖRNEK</vt:lpstr>
      <vt:lpstr>KAYNAKÇA</vt:lpstr>
      <vt:lpstr>HAZIRLAYAN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ŞİİR TÜRLERİ</dc:title>
  <dc:creator>ecenur</dc:creator>
  <cp:lastModifiedBy>ecenur</cp:lastModifiedBy>
  <cp:revision>5</cp:revision>
  <dcterms:created xsi:type="dcterms:W3CDTF">2015-12-12T14:35:28Z</dcterms:created>
  <dcterms:modified xsi:type="dcterms:W3CDTF">2015-12-12T15:25:54Z</dcterms:modified>
</cp:coreProperties>
</file>