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49"/>
  </p:notesMasterIdLst>
  <p:sldIdLst>
    <p:sldId id="256" r:id="rId2"/>
    <p:sldId id="279" r:id="rId3"/>
    <p:sldId id="288" r:id="rId4"/>
    <p:sldId id="281" r:id="rId5"/>
    <p:sldId id="282" r:id="rId6"/>
    <p:sldId id="280" r:id="rId7"/>
    <p:sldId id="284" r:id="rId8"/>
    <p:sldId id="285" r:id="rId9"/>
    <p:sldId id="286" r:id="rId10"/>
    <p:sldId id="295" r:id="rId11"/>
    <p:sldId id="294" r:id="rId12"/>
    <p:sldId id="293" r:id="rId13"/>
    <p:sldId id="292" r:id="rId14"/>
    <p:sldId id="291" r:id="rId15"/>
    <p:sldId id="290" r:id="rId16"/>
    <p:sldId id="289" r:id="rId17"/>
    <p:sldId id="297" r:id="rId18"/>
    <p:sldId id="296" r:id="rId19"/>
    <p:sldId id="298" r:id="rId20"/>
    <p:sldId id="299" r:id="rId21"/>
    <p:sldId id="300" r:id="rId22"/>
    <p:sldId id="301" r:id="rId23"/>
    <p:sldId id="302" r:id="rId24"/>
    <p:sldId id="303" r:id="rId25"/>
    <p:sldId id="304" r:id="rId26"/>
    <p:sldId id="305" r:id="rId27"/>
    <p:sldId id="306" r:id="rId28"/>
    <p:sldId id="307" r:id="rId29"/>
    <p:sldId id="308" r:id="rId30"/>
    <p:sldId id="309" r:id="rId31"/>
    <p:sldId id="310" r:id="rId32"/>
    <p:sldId id="311" r:id="rId33"/>
    <p:sldId id="312" r:id="rId34"/>
    <p:sldId id="314" r:id="rId35"/>
    <p:sldId id="315" r:id="rId36"/>
    <p:sldId id="313" r:id="rId37"/>
    <p:sldId id="317" r:id="rId38"/>
    <p:sldId id="318" r:id="rId39"/>
    <p:sldId id="324" r:id="rId40"/>
    <p:sldId id="323" r:id="rId41"/>
    <p:sldId id="322" r:id="rId42"/>
    <p:sldId id="321" r:id="rId43"/>
    <p:sldId id="320" r:id="rId44"/>
    <p:sldId id="326" r:id="rId45"/>
    <p:sldId id="319" r:id="rId46"/>
    <p:sldId id="325" r:id="rId47"/>
    <p:sldId id="328" r:id="rId48"/>
  </p:sldIdLst>
  <p:sldSz cx="9144000" cy="6858000" type="screen4x3"/>
  <p:notesSz cx="6858000" cy="9144000"/>
  <p:defaultTextStyle>
    <a:defPPr>
      <a:defRPr lang="tr-TR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Rg st="1" end="31"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0"/>
      </p:ext>
    </p:extLst>
  </p:showPr>
  <p:clrMru>
    <a:srgbClr val="99FFCC"/>
    <a:srgbClr val="99FF33"/>
    <a:srgbClr val="FFFF00"/>
    <a:srgbClr val="FF3300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34589" autoAdjust="0"/>
    <p:restoredTop sz="90870" autoAdjust="0"/>
  </p:normalViewPr>
  <p:slideViewPr>
    <p:cSldViewPr>
      <p:cViewPr>
        <p:scale>
          <a:sx n="79" d="100"/>
          <a:sy n="79" d="100"/>
        </p:scale>
        <p:origin x="-1104" y="-16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213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Üstbilgi Yer Tutucusu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2 Veri Yer Tutucusu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C647691-A82F-40FB-9676-6DE1832DC316}" type="datetimeFigureOut">
              <a:rPr lang="tr-TR" smtClean="0"/>
              <a:pPr/>
              <a:t>10.04.2016</a:t>
            </a:fld>
            <a:endParaRPr lang="tr-TR"/>
          </a:p>
        </p:txBody>
      </p:sp>
      <p:sp>
        <p:nvSpPr>
          <p:cNvPr id="4" name="3 Slayt Görüntüsü Yer Tutucusu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/>
          </a:p>
        </p:txBody>
      </p:sp>
      <p:sp>
        <p:nvSpPr>
          <p:cNvPr id="5" name="4 Not Yer Tutucusu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A6A40E9-695F-4D05-A7EC-9D85F8215B7E}" type="slidenum">
              <a:rPr lang="tr-TR" smtClean="0"/>
              <a:pPr/>
              <a:t>‹#›</a:t>
            </a:fld>
            <a:endParaRPr lang="tr-T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r-TR" dirty="0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6A40E9-695F-4D05-A7EC-9D85F8215B7E}" type="slidenum">
              <a:rPr lang="tr-TR" smtClean="0"/>
              <a:pPr/>
              <a:t>47</a:t>
            </a:fld>
            <a:endParaRPr lang="tr-T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Düz Bağlayıcı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28 Başlık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9" name="8 Alt Başlık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tr-TR" smtClean="0"/>
              <a:t>Asıl alt başlık stilini düzenlemek için tıklatın</a:t>
            </a:r>
            <a:endParaRPr kumimoji="0" lang="en-US"/>
          </a:p>
        </p:txBody>
      </p:sp>
      <p:sp>
        <p:nvSpPr>
          <p:cNvPr id="16" name="15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tr-TR" altLang="tr-TR"/>
          </a:p>
        </p:txBody>
      </p:sp>
      <p:sp>
        <p:nvSpPr>
          <p:cNvPr id="2" name="1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 altLang="tr-TR"/>
          </a:p>
        </p:txBody>
      </p:sp>
      <p:sp>
        <p:nvSpPr>
          <p:cNvPr id="15" name="14 Slayt Numarası Yer Tutucusu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997D8343-88CD-4432-B5A8-7A3B838A2433}" type="slidenum">
              <a:rPr lang="tr-TR" altLang="tr-TR" smtClean="0"/>
              <a:pPr/>
              <a:t>‹#›</a:t>
            </a:fld>
            <a:endParaRPr lang="tr-TR" altLang="tr-TR"/>
          </a:p>
        </p:txBody>
      </p:sp>
    </p:spTree>
  </p:cSld>
  <p:clrMapOvr>
    <a:masterClrMapping/>
  </p:clrMapOvr>
  <p:transition>
    <p:zoom dir="in"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tr-TR" alt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 alt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CBF6D-8A2D-4B5A-99B6-F16D9C5984A6}" type="slidenum">
              <a:rPr lang="tr-TR" altLang="tr-TR" smtClean="0"/>
              <a:pPr/>
              <a:t>‹#›</a:t>
            </a:fld>
            <a:endParaRPr lang="tr-TR" altLang="tr-TR"/>
          </a:p>
        </p:txBody>
      </p:sp>
    </p:spTree>
  </p:cSld>
  <p:clrMapOvr>
    <a:masterClrMapping/>
  </p:clrMapOvr>
  <p:transition>
    <p:zoom dir="in"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ey Başlık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tr-TR" alt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 alt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0C9EAB-7FEE-4117-8213-86DDE09C0B77}" type="slidenum">
              <a:rPr lang="tr-TR" altLang="tr-TR" smtClean="0"/>
              <a:pPr/>
              <a:t>‹#›</a:t>
            </a:fld>
            <a:endParaRPr lang="tr-TR" altLang="tr-TR"/>
          </a:p>
        </p:txBody>
      </p:sp>
    </p:spTree>
  </p:cSld>
  <p:clrMapOvr>
    <a:masterClrMapping/>
  </p:clrMapOvr>
  <p:transition>
    <p:zoom dir="in"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2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27" name="26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25" name="2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tr-TR" altLang="tr-TR"/>
          </a:p>
        </p:txBody>
      </p:sp>
      <p:sp>
        <p:nvSpPr>
          <p:cNvPr id="19" name="18 Altbilgi Yer Tutucusu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tr-TR" altLang="tr-TR"/>
          </a:p>
        </p:txBody>
      </p:sp>
      <p:sp>
        <p:nvSpPr>
          <p:cNvPr id="16" name="15 Slayt Numarası Yer Tutucusu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F757F425-7D1D-4875-8E3B-BD94A49D7D3D}" type="slidenum">
              <a:rPr lang="tr-TR" altLang="tr-TR" smtClean="0"/>
              <a:pPr/>
              <a:t>‹#›</a:t>
            </a:fld>
            <a:endParaRPr lang="tr-TR" altLang="tr-TR"/>
          </a:p>
        </p:txBody>
      </p:sp>
    </p:spTree>
  </p:cSld>
  <p:clrMapOvr>
    <a:masterClrMapping/>
  </p:clrMapOvr>
  <p:transition>
    <p:zoom dir="in"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Düz Bağlayıcı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5 Metin Yer Tutucusu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19" name="18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tr-TR" altLang="tr-TR"/>
          </a:p>
        </p:txBody>
      </p:sp>
      <p:sp>
        <p:nvSpPr>
          <p:cNvPr id="11" name="10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 altLang="tr-TR"/>
          </a:p>
        </p:txBody>
      </p:sp>
      <p:sp>
        <p:nvSpPr>
          <p:cNvPr id="16" name="1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A2E761-1D92-4666-B16C-3C7D8863E2F5}" type="slidenum">
              <a:rPr lang="tr-TR" altLang="tr-TR" smtClean="0"/>
              <a:pPr/>
              <a:t>‹#›</a:t>
            </a:fld>
            <a:endParaRPr lang="tr-TR" altLang="tr-TR"/>
          </a:p>
        </p:txBody>
      </p:sp>
      <p:sp>
        <p:nvSpPr>
          <p:cNvPr id="8" name="7 Başlık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zoom dir="in"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19 Başlık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14" name="13 İçerik Yer Tutucusu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13" name="12 İçerik Yer Tutucusu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21" name="20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tr-TR" altLang="tr-TR"/>
          </a:p>
        </p:txBody>
      </p:sp>
      <p:sp>
        <p:nvSpPr>
          <p:cNvPr id="10" name="9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 altLang="tr-TR"/>
          </a:p>
        </p:txBody>
      </p:sp>
      <p:sp>
        <p:nvSpPr>
          <p:cNvPr id="31" name="30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43240D-C341-4550-8E15-98448F4D582D}" type="slidenum">
              <a:rPr lang="tr-TR" altLang="tr-TR" smtClean="0"/>
              <a:pPr/>
              <a:t>‹#›</a:t>
            </a:fld>
            <a:endParaRPr lang="tr-TR" altLang="tr-TR"/>
          </a:p>
        </p:txBody>
      </p:sp>
    </p:spTree>
  </p:cSld>
  <p:clrMapOvr>
    <a:masterClrMapping/>
  </p:clrMapOvr>
  <p:transition>
    <p:zoom dir="in"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28 Başlık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13" name="12 Metin Yer Tutucusu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25" name="24 Metin Yer Tutucusu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4" name="3 İçerik Yer Tutucusu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28" name="27 İçerik Yer Tutucusu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10" name="9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tr-TR" alt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 alt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C56BB332-51D4-4582-ABFF-2FB7335063D8}" type="slidenum">
              <a:rPr lang="tr-TR" altLang="tr-TR" smtClean="0"/>
              <a:pPr/>
              <a:t>‹#›</a:t>
            </a:fld>
            <a:endParaRPr lang="tr-TR" altLang="tr-TR"/>
          </a:p>
        </p:txBody>
      </p:sp>
      <p:sp>
        <p:nvSpPr>
          <p:cNvPr id="11" name="10 Düz Bağlayıcı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  <p:transition>
    <p:zoom dir="in"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29 Başlık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12" name="11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tr-TR" altLang="tr-TR"/>
          </a:p>
        </p:txBody>
      </p:sp>
      <p:sp>
        <p:nvSpPr>
          <p:cNvPr id="21" name="20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 alt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FC6DBA-C700-468F-ADAC-18C1B63EE14C}" type="slidenum">
              <a:rPr lang="tr-TR" altLang="tr-TR" smtClean="0"/>
              <a:pPr/>
              <a:t>‹#›</a:t>
            </a:fld>
            <a:endParaRPr lang="tr-TR" altLang="tr-TR"/>
          </a:p>
        </p:txBody>
      </p:sp>
    </p:spTree>
  </p:cSld>
  <p:clrMapOvr>
    <a:masterClrMapping/>
  </p:clrMapOvr>
  <p:transition>
    <p:zoom dir="in"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tr-TR" altLang="tr-TR"/>
          </a:p>
        </p:txBody>
      </p:sp>
      <p:sp>
        <p:nvSpPr>
          <p:cNvPr id="24" name="23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 alt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0A5466-BE4F-4023-B6E8-8BEA7EDCAA13}" type="slidenum">
              <a:rPr lang="tr-TR" altLang="tr-TR" smtClean="0"/>
              <a:pPr/>
              <a:t>‹#›</a:t>
            </a:fld>
            <a:endParaRPr lang="tr-TR" altLang="tr-TR"/>
          </a:p>
        </p:txBody>
      </p:sp>
    </p:spTree>
  </p:cSld>
  <p:clrMapOvr>
    <a:masterClrMapping/>
  </p:clrMapOvr>
  <p:transition>
    <p:zoom dir="in"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Düz Bağlayıcı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11 Başlık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26" name="25 Metin Yer Tutucusu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14" name="13 İçerik Yer Tutucusu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25" name="2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tr-TR" altLang="tr-TR"/>
          </a:p>
        </p:txBody>
      </p:sp>
      <p:sp>
        <p:nvSpPr>
          <p:cNvPr id="29" name="28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 alt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8CF869-80F5-48F0-8100-FE94BC315DEE}" type="slidenum">
              <a:rPr lang="tr-TR" altLang="tr-TR" smtClean="0"/>
              <a:pPr/>
              <a:t>‹#›</a:t>
            </a:fld>
            <a:endParaRPr lang="tr-TR" altLang="tr-TR"/>
          </a:p>
        </p:txBody>
      </p:sp>
    </p:spTree>
  </p:cSld>
  <p:clrMapOvr>
    <a:masterClrMapping/>
  </p:clrMapOvr>
  <p:transition>
    <p:zoom dir="in"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12 Resim Yer Tutucusu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tr-TR" smtClean="0"/>
              <a:t>Resim eklemek için simgeyi tıklatın</a:t>
            </a:r>
            <a:endParaRPr kumimoji="0" lang="en-US" dirty="0"/>
          </a:p>
        </p:txBody>
      </p:sp>
      <p:sp>
        <p:nvSpPr>
          <p:cNvPr id="7" name="6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tr-TR" alt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 altLang="tr-TR"/>
          </a:p>
        </p:txBody>
      </p:sp>
      <p:sp>
        <p:nvSpPr>
          <p:cNvPr id="31" name="30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C606CE-49C9-46B4-A95D-62D54CD95F5E}" type="slidenum">
              <a:rPr lang="tr-TR" altLang="tr-TR" smtClean="0"/>
              <a:pPr/>
              <a:t>‹#›</a:t>
            </a:fld>
            <a:endParaRPr lang="tr-TR" altLang="tr-TR"/>
          </a:p>
        </p:txBody>
      </p:sp>
      <p:sp>
        <p:nvSpPr>
          <p:cNvPr id="17" name="16 Başlık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26" name="25 Metin Yer Tutucusu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</p:spTree>
  </p:cSld>
  <p:clrMapOvr>
    <a:masterClrMapping/>
  </p:clrMapOvr>
  <p:transition>
    <p:zoom dir="in"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Düz Bağlayıcı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7 Metin Yer Tutucusu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  <a:p>
            <a:pPr lvl="1" eaLnBrk="1" latinLnBrk="0" hangingPunct="1"/>
            <a:r>
              <a:rPr kumimoji="0" lang="tr-TR" smtClean="0"/>
              <a:t>İkinci düzey</a:t>
            </a:r>
          </a:p>
          <a:p>
            <a:pPr lvl="2" eaLnBrk="1" latinLnBrk="0" hangingPunct="1"/>
            <a:r>
              <a:rPr kumimoji="0" lang="tr-TR" smtClean="0"/>
              <a:t>Üçüncü düzey</a:t>
            </a:r>
          </a:p>
          <a:p>
            <a:pPr lvl="3" eaLnBrk="1" latinLnBrk="0" hangingPunct="1"/>
            <a:r>
              <a:rPr kumimoji="0" lang="tr-TR" smtClean="0"/>
              <a:t>Dördüncü düzey</a:t>
            </a:r>
          </a:p>
          <a:p>
            <a:pPr lvl="4" eaLnBrk="1" latinLnBrk="0" hangingPunct="1"/>
            <a:r>
              <a:rPr kumimoji="0" lang="tr-TR" smtClean="0"/>
              <a:t>Beşinci düzey</a:t>
            </a:r>
            <a:endParaRPr kumimoji="0" lang="en-US"/>
          </a:p>
        </p:txBody>
      </p:sp>
      <p:sp>
        <p:nvSpPr>
          <p:cNvPr id="11" name="10 Veri Yer Tutucusu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tr-TR" altLang="tr-TR"/>
          </a:p>
        </p:txBody>
      </p:sp>
      <p:sp>
        <p:nvSpPr>
          <p:cNvPr id="28" name="27 Altbilgi Yer Tutucusu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tr-TR" altLang="tr-TR"/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2C969122-7B2E-4543-AA5D-C9FACEF9C259}" type="slidenum">
              <a:rPr lang="tr-TR" altLang="tr-TR" smtClean="0"/>
              <a:pPr/>
              <a:t>‹#›</a:t>
            </a:fld>
            <a:endParaRPr lang="tr-TR" altLang="tr-TR"/>
          </a:p>
        </p:txBody>
      </p:sp>
      <p:sp>
        <p:nvSpPr>
          <p:cNvPr id="10" name="9 Başlık Yer Tutucusu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9" name="8 Düz Bağlayıcı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11 Düz Bağlayıcı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ransition>
    <p:zoom dir="in"/>
  </p:transition>
  <p:timing>
    <p:tnLst>
      <p:par>
        <p:cTn id="1" dur="indefinite" restart="never" nodeType="tmRoot"/>
      </p:par>
    </p:tnLst>
  </p:timing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gi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gif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gif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gif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gif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gif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gif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gif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gif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gif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gif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gif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gi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gif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ChangeArrowheads="1"/>
          </p:cNvSpPr>
          <p:nvPr/>
        </p:nvSpPr>
        <p:spPr bwMode="auto">
          <a:xfrm>
            <a:off x="-540568" y="1412776"/>
            <a:ext cx="9144000" cy="23083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 eaLnBrk="0" hangingPunct="0"/>
            <a:r>
              <a:rPr lang="tr-TR" altLang="tr-TR" sz="7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Baskerville Old Face" pitchFamily="18" charset="0"/>
              </a:rPr>
              <a:t>NOKTALAMA İŞARETLERİ </a:t>
            </a:r>
            <a:endParaRPr lang="tr-TR" altLang="tr-TR" sz="72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Baskerville Old Face" pitchFamily="18" charset="0"/>
            </a:endParaRPr>
          </a:p>
        </p:txBody>
      </p:sp>
      <p:sp>
        <p:nvSpPr>
          <p:cNvPr id="4" name="3 Metin kutusu"/>
          <p:cNvSpPr txBox="1"/>
          <p:nvPr/>
        </p:nvSpPr>
        <p:spPr>
          <a:xfrm>
            <a:off x="1223120" y="1556792"/>
            <a:ext cx="79208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altLang="tr-TR" dirty="0" smtClean="0"/>
              <a:t> </a:t>
            </a:r>
            <a:endParaRPr lang="tr-TR" altLang="tr-TR" dirty="0"/>
          </a:p>
        </p:txBody>
      </p:sp>
      <p:pic>
        <p:nvPicPr>
          <p:cNvPr id="6146" name="Picture 2" descr="C:\Users\User\Desktop\17408436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948264" y="0"/>
            <a:ext cx="2195736" cy="6858000"/>
          </a:xfrm>
          <a:prstGeom prst="rect">
            <a:avLst/>
          </a:prstGeom>
          <a:noFill/>
        </p:spPr>
      </p:pic>
    </p:spTree>
  </p:cSld>
  <p:clrMapOvr>
    <a:masterClrMapping/>
  </p:clrMapOvr>
  <p:transition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0" grpId="0" autoUpdateAnimBg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dörtgen"/>
          <p:cNvSpPr/>
          <p:nvPr/>
        </p:nvSpPr>
        <p:spPr>
          <a:xfrm>
            <a:off x="0" y="620688"/>
            <a:ext cx="914400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altLang="tr-TR" dirty="0" smtClean="0">
                <a:solidFill>
                  <a:srgbClr val="002060"/>
                </a:solidFill>
                <a:latin typeface="Arial Narrow" pitchFamily="34" charset="0"/>
              </a:rPr>
              <a:t>     Sıralı  cümleleri birbirinden ayırmak için kullanılır.</a:t>
            </a:r>
            <a:br>
              <a:rPr lang="tr-TR" altLang="tr-TR" dirty="0" smtClean="0">
                <a:solidFill>
                  <a:srgbClr val="002060"/>
                </a:solidFill>
                <a:latin typeface="Arial Narrow" pitchFamily="34" charset="0"/>
              </a:rPr>
            </a:br>
            <a:r>
              <a:rPr lang="tr-TR" altLang="tr-TR" dirty="0" smtClean="0">
                <a:solidFill>
                  <a:srgbClr val="002060"/>
                </a:solidFill>
                <a:latin typeface="Arial Narrow" pitchFamily="34" charset="0"/>
              </a:rPr>
              <a:t/>
            </a:r>
            <a:br>
              <a:rPr lang="tr-TR" altLang="tr-TR" dirty="0" smtClean="0">
                <a:solidFill>
                  <a:srgbClr val="002060"/>
                </a:solidFill>
                <a:latin typeface="Arial Narrow" pitchFamily="34" charset="0"/>
              </a:rPr>
            </a:br>
            <a:r>
              <a:rPr lang="tr-TR" altLang="tr-TR" b="1" dirty="0" smtClean="0">
                <a:solidFill>
                  <a:srgbClr val="002060"/>
                </a:solidFill>
                <a:latin typeface="Arial Narrow" pitchFamily="34" charset="0"/>
              </a:rPr>
              <a:t>Örnekler:</a:t>
            </a:r>
            <a:br>
              <a:rPr lang="tr-TR" altLang="tr-TR" b="1" dirty="0" smtClean="0">
                <a:solidFill>
                  <a:srgbClr val="002060"/>
                </a:solidFill>
                <a:latin typeface="Arial Narrow" pitchFamily="34" charset="0"/>
              </a:rPr>
            </a:br>
            <a:r>
              <a:rPr lang="tr-TR" altLang="tr-TR" dirty="0" smtClean="0">
                <a:solidFill>
                  <a:srgbClr val="002060"/>
                </a:solidFill>
                <a:latin typeface="Arial Narrow" pitchFamily="34" charset="0"/>
              </a:rPr>
              <a:t/>
            </a:r>
            <a:br>
              <a:rPr lang="tr-TR" altLang="tr-TR" dirty="0" smtClean="0">
                <a:solidFill>
                  <a:srgbClr val="002060"/>
                </a:solidFill>
                <a:latin typeface="Arial Narrow" pitchFamily="34" charset="0"/>
              </a:rPr>
            </a:br>
            <a:r>
              <a:rPr lang="tr-TR" altLang="tr-TR" dirty="0" smtClean="0">
                <a:solidFill>
                  <a:srgbClr val="002060"/>
                </a:solidFill>
                <a:latin typeface="Arial Narrow" pitchFamily="34" charset="0"/>
              </a:rPr>
              <a:t>1- Atlar soluyor,terliyor,dört nala koşuyordu.</a:t>
            </a:r>
            <a:br>
              <a:rPr lang="tr-TR" altLang="tr-TR" dirty="0" smtClean="0">
                <a:solidFill>
                  <a:srgbClr val="002060"/>
                </a:solidFill>
                <a:latin typeface="Arial Narrow" pitchFamily="34" charset="0"/>
              </a:rPr>
            </a:br>
            <a:r>
              <a:rPr lang="tr-TR" altLang="tr-TR" dirty="0" smtClean="0">
                <a:solidFill>
                  <a:srgbClr val="002060"/>
                </a:solidFill>
                <a:latin typeface="Arial Narrow" pitchFamily="34" charset="0"/>
              </a:rPr>
              <a:t/>
            </a:r>
            <a:br>
              <a:rPr lang="tr-TR" altLang="tr-TR" dirty="0" smtClean="0">
                <a:solidFill>
                  <a:srgbClr val="002060"/>
                </a:solidFill>
                <a:latin typeface="Arial Narrow" pitchFamily="34" charset="0"/>
              </a:rPr>
            </a:br>
            <a:r>
              <a:rPr lang="tr-TR" altLang="tr-TR" dirty="0" smtClean="0">
                <a:solidFill>
                  <a:srgbClr val="002060"/>
                </a:solidFill>
                <a:latin typeface="Arial Narrow" pitchFamily="34" charset="0"/>
              </a:rPr>
              <a:t>2-Fakat yol otomobillerle yasak olduğundan oda herkes gibi tramvaya biner, kimse kendisine   dikkat etmez</a:t>
            </a:r>
            <a:br>
              <a:rPr lang="tr-TR" altLang="tr-TR" dirty="0" smtClean="0">
                <a:solidFill>
                  <a:srgbClr val="002060"/>
                </a:solidFill>
                <a:latin typeface="Arial Narrow" pitchFamily="34" charset="0"/>
              </a:rPr>
            </a:br>
            <a:r>
              <a:rPr lang="tr-TR" altLang="tr-TR" dirty="0" smtClean="0">
                <a:solidFill>
                  <a:srgbClr val="002060"/>
                </a:solidFill>
                <a:latin typeface="Arial Narrow" pitchFamily="34" charset="0"/>
              </a:rPr>
              <a:t/>
            </a:r>
            <a:br>
              <a:rPr lang="tr-TR" altLang="tr-TR" dirty="0" smtClean="0">
                <a:solidFill>
                  <a:srgbClr val="002060"/>
                </a:solidFill>
                <a:latin typeface="Arial Narrow" pitchFamily="34" charset="0"/>
              </a:rPr>
            </a:br>
            <a:r>
              <a:rPr lang="tr-TR" altLang="tr-TR" dirty="0" smtClean="0">
                <a:solidFill>
                  <a:srgbClr val="002060"/>
                </a:solidFill>
                <a:latin typeface="Arial Narrow" pitchFamily="34" charset="0"/>
              </a:rPr>
              <a:t>3- Gel demesi kolay, git demesi zordur.</a:t>
            </a:r>
            <a:br>
              <a:rPr lang="tr-TR" altLang="tr-TR" dirty="0" smtClean="0">
                <a:solidFill>
                  <a:srgbClr val="002060"/>
                </a:solidFill>
                <a:latin typeface="Arial Narrow" pitchFamily="34" charset="0"/>
              </a:rPr>
            </a:br>
            <a:r>
              <a:rPr lang="tr-TR" altLang="tr-TR" dirty="0" smtClean="0">
                <a:solidFill>
                  <a:srgbClr val="002060"/>
                </a:solidFill>
                <a:latin typeface="Arial Narrow" pitchFamily="34" charset="0"/>
              </a:rPr>
              <a:t/>
            </a:r>
            <a:br>
              <a:rPr lang="tr-TR" altLang="tr-TR" dirty="0" smtClean="0">
                <a:solidFill>
                  <a:srgbClr val="002060"/>
                </a:solidFill>
                <a:latin typeface="Arial Narrow" pitchFamily="34" charset="0"/>
              </a:rPr>
            </a:br>
            <a:r>
              <a:rPr lang="tr-TR" altLang="tr-TR" dirty="0" smtClean="0">
                <a:solidFill>
                  <a:srgbClr val="002060"/>
                </a:solidFill>
                <a:latin typeface="Arial Narrow" pitchFamily="34" charset="0"/>
              </a:rPr>
              <a:t>4-Yaşlar kurur, iniltiler durur, çukurlar dolardı.</a:t>
            </a:r>
            <a:endParaRPr lang="tr-TR" dirty="0">
              <a:solidFill>
                <a:srgbClr val="002060"/>
              </a:solidFill>
              <a:latin typeface="Arial Narrow" pitchFamily="34" charset="0"/>
            </a:endParaRPr>
          </a:p>
        </p:txBody>
      </p:sp>
      <p:sp>
        <p:nvSpPr>
          <p:cNvPr id="3" name="2 Dikdörtgen"/>
          <p:cNvSpPr/>
          <p:nvPr/>
        </p:nvSpPr>
        <p:spPr>
          <a:xfrm>
            <a:off x="0" y="-315416"/>
            <a:ext cx="93610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altLang="tr-TR" sz="9600" b="1" dirty="0" smtClean="0">
                <a:solidFill>
                  <a:srgbClr val="002060"/>
                </a:solidFill>
              </a:rPr>
              <a:t>,</a:t>
            </a:r>
            <a:endParaRPr lang="tr-TR" sz="9600" b="1" dirty="0">
              <a:solidFill>
                <a:srgbClr val="002060"/>
              </a:solidFill>
            </a:endParaRPr>
          </a:p>
        </p:txBody>
      </p:sp>
      <p:pic>
        <p:nvPicPr>
          <p:cNvPr id="10242" name="Picture 2" descr="C:\Users\User\Desktop\2ajnbjn.jpg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10250" y="3524250"/>
            <a:ext cx="3333750" cy="3333750"/>
          </a:xfrm>
          <a:prstGeom prst="rect">
            <a:avLst/>
          </a:prstGeom>
          <a:noFill/>
        </p:spPr>
      </p:pic>
    </p:spTree>
  </p:cSld>
  <p:clrMapOvr>
    <a:masterClrMapping/>
  </p:clrMapOvr>
  <p:transition>
    <p:push dir="d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Dikdörtgen"/>
          <p:cNvSpPr/>
          <p:nvPr/>
        </p:nvSpPr>
        <p:spPr>
          <a:xfrm>
            <a:off x="395536" y="764704"/>
            <a:ext cx="9144000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altLang="tr-TR" dirty="0" smtClean="0">
                <a:solidFill>
                  <a:srgbClr val="002060"/>
                </a:solidFill>
                <a:latin typeface="Arial Narrow" pitchFamily="34" charset="0"/>
              </a:rPr>
              <a:t>Cümle içinde ara sözleri ve ara cümleleri ayırmak için konur.</a:t>
            </a:r>
            <a:br>
              <a:rPr lang="tr-TR" altLang="tr-TR" dirty="0" smtClean="0">
                <a:solidFill>
                  <a:srgbClr val="002060"/>
                </a:solidFill>
                <a:latin typeface="Arial Narrow" pitchFamily="34" charset="0"/>
              </a:rPr>
            </a:br>
            <a:r>
              <a:rPr lang="tr-TR" altLang="tr-TR" dirty="0" smtClean="0">
                <a:solidFill>
                  <a:srgbClr val="002060"/>
                </a:solidFill>
                <a:latin typeface="Arial Narrow" pitchFamily="34" charset="0"/>
              </a:rPr>
              <a:t/>
            </a:r>
            <a:br>
              <a:rPr lang="tr-TR" altLang="tr-TR" dirty="0" smtClean="0">
                <a:solidFill>
                  <a:srgbClr val="002060"/>
                </a:solidFill>
                <a:latin typeface="Arial Narrow" pitchFamily="34" charset="0"/>
              </a:rPr>
            </a:br>
            <a:r>
              <a:rPr lang="tr-TR" altLang="tr-TR" b="1" dirty="0" smtClean="0">
                <a:solidFill>
                  <a:srgbClr val="002060"/>
                </a:solidFill>
                <a:latin typeface="Arial Narrow" pitchFamily="34" charset="0"/>
              </a:rPr>
              <a:t>Örnekler:</a:t>
            </a:r>
            <a:r>
              <a:rPr lang="tr-TR" altLang="tr-TR" dirty="0" smtClean="0">
                <a:solidFill>
                  <a:srgbClr val="002060"/>
                </a:solidFill>
                <a:latin typeface="Arial Narrow" pitchFamily="34" charset="0"/>
              </a:rPr>
              <a:t/>
            </a:r>
            <a:br>
              <a:rPr lang="tr-TR" altLang="tr-TR" dirty="0" smtClean="0">
                <a:solidFill>
                  <a:srgbClr val="002060"/>
                </a:solidFill>
                <a:latin typeface="Arial Narrow" pitchFamily="34" charset="0"/>
              </a:rPr>
            </a:br>
            <a:r>
              <a:rPr lang="tr-TR" altLang="tr-TR" dirty="0" smtClean="0">
                <a:solidFill>
                  <a:srgbClr val="002060"/>
                </a:solidFill>
                <a:latin typeface="Arial Narrow" pitchFamily="34" charset="0"/>
              </a:rPr>
              <a:t/>
            </a:r>
            <a:br>
              <a:rPr lang="tr-TR" altLang="tr-TR" dirty="0" smtClean="0">
                <a:solidFill>
                  <a:srgbClr val="002060"/>
                </a:solidFill>
                <a:latin typeface="Arial Narrow" pitchFamily="34" charset="0"/>
              </a:rPr>
            </a:br>
            <a:r>
              <a:rPr lang="tr-TR" altLang="tr-TR" dirty="0" smtClean="0">
                <a:solidFill>
                  <a:srgbClr val="002060"/>
                </a:solidFill>
                <a:latin typeface="Arial Narrow" pitchFamily="34" charset="0"/>
              </a:rPr>
              <a:t>1- Uzun süredir o şehre, </a:t>
            </a:r>
            <a:r>
              <a:rPr lang="tr-TR" altLang="tr-TR" u="sng" dirty="0" smtClean="0">
                <a:solidFill>
                  <a:srgbClr val="002060"/>
                </a:solidFill>
                <a:latin typeface="Arial Narrow" pitchFamily="34" charset="0"/>
              </a:rPr>
              <a:t>Bursa’ya</a:t>
            </a:r>
            <a:r>
              <a:rPr lang="tr-TR" altLang="tr-TR" dirty="0" smtClean="0">
                <a:solidFill>
                  <a:srgbClr val="002060"/>
                </a:solidFill>
                <a:latin typeface="Arial Narrow" pitchFamily="34" charset="0"/>
              </a:rPr>
              <a:t> gidememiştim.</a:t>
            </a:r>
            <a:br>
              <a:rPr lang="tr-TR" altLang="tr-TR" dirty="0" smtClean="0">
                <a:solidFill>
                  <a:srgbClr val="002060"/>
                </a:solidFill>
                <a:latin typeface="Arial Narrow" pitchFamily="34" charset="0"/>
              </a:rPr>
            </a:br>
            <a:r>
              <a:rPr lang="tr-TR" altLang="tr-TR" dirty="0" smtClean="0">
                <a:solidFill>
                  <a:srgbClr val="002060"/>
                </a:solidFill>
                <a:latin typeface="Arial Narrow" pitchFamily="34" charset="0"/>
              </a:rPr>
              <a:t/>
            </a:r>
            <a:br>
              <a:rPr lang="tr-TR" altLang="tr-TR" dirty="0" smtClean="0">
                <a:solidFill>
                  <a:srgbClr val="002060"/>
                </a:solidFill>
                <a:latin typeface="Arial Narrow" pitchFamily="34" charset="0"/>
              </a:rPr>
            </a:br>
            <a:r>
              <a:rPr lang="tr-TR" altLang="tr-TR" dirty="0" smtClean="0">
                <a:solidFill>
                  <a:srgbClr val="002060"/>
                </a:solidFill>
                <a:latin typeface="Arial Narrow" pitchFamily="34" charset="0"/>
              </a:rPr>
              <a:t>2- Annesini, </a:t>
            </a:r>
            <a:r>
              <a:rPr lang="tr-TR" altLang="tr-TR" u="sng" dirty="0" smtClean="0">
                <a:solidFill>
                  <a:srgbClr val="002060"/>
                </a:solidFill>
                <a:latin typeface="Arial Narrow" pitchFamily="34" charset="0"/>
              </a:rPr>
              <a:t>canından çok sevdiği o aziz varlığı,</a:t>
            </a:r>
            <a:r>
              <a:rPr lang="tr-TR" altLang="tr-TR" dirty="0" smtClean="0">
                <a:solidFill>
                  <a:srgbClr val="002060"/>
                </a:solidFill>
                <a:latin typeface="Arial Narrow" pitchFamily="34" charset="0"/>
              </a:rPr>
              <a:t> çok özlemişti.</a:t>
            </a:r>
            <a:r>
              <a:rPr lang="tr-TR" altLang="tr-TR" u="sng" dirty="0" smtClean="0">
                <a:solidFill>
                  <a:srgbClr val="002060"/>
                </a:solidFill>
                <a:latin typeface="Arial Narrow" pitchFamily="34" charset="0"/>
              </a:rPr>
              <a:t/>
            </a:r>
            <a:br>
              <a:rPr lang="tr-TR" altLang="tr-TR" u="sng" dirty="0" smtClean="0">
                <a:solidFill>
                  <a:srgbClr val="002060"/>
                </a:solidFill>
                <a:latin typeface="Arial Narrow" pitchFamily="34" charset="0"/>
              </a:rPr>
            </a:br>
            <a:r>
              <a:rPr lang="tr-TR" altLang="tr-TR" u="sng" dirty="0" smtClean="0">
                <a:solidFill>
                  <a:srgbClr val="002060"/>
                </a:solidFill>
                <a:latin typeface="Arial Narrow" pitchFamily="34" charset="0"/>
              </a:rPr>
              <a:t/>
            </a:r>
            <a:br>
              <a:rPr lang="tr-TR" altLang="tr-TR" u="sng" dirty="0" smtClean="0">
                <a:solidFill>
                  <a:srgbClr val="002060"/>
                </a:solidFill>
                <a:latin typeface="Arial Narrow" pitchFamily="34" charset="0"/>
              </a:rPr>
            </a:br>
            <a:r>
              <a:rPr lang="tr-TR" altLang="tr-TR" dirty="0" smtClean="0">
                <a:solidFill>
                  <a:srgbClr val="002060"/>
                </a:solidFill>
                <a:latin typeface="Arial Narrow" pitchFamily="34" charset="0"/>
              </a:rPr>
              <a:t>3-</a:t>
            </a:r>
            <a:r>
              <a:rPr lang="tr-TR" altLang="tr-TR" u="sng" dirty="0" smtClean="0">
                <a:solidFill>
                  <a:srgbClr val="002060"/>
                </a:solidFill>
                <a:latin typeface="Arial Narrow" pitchFamily="34" charset="0"/>
              </a:rPr>
              <a:t> </a:t>
            </a:r>
            <a:r>
              <a:rPr lang="tr-TR" altLang="tr-TR" dirty="0" smtClean="0">
                <a:solidFill>
                  <a:srgbClr val="002060"/>
                </a:solidFill>
                <a:latin typeface="Arial Narrow" pitchFamily="34" charset="0"/>
              </a:rPr>
              <a:t>Örnek olsun diye</a:t>
            </a:r>
            <a:r>
              <a:rPr lang="tr-TR" altLang="tr-TR" u="sng" dirty="0" smtClean="0">
                <a:solidFill>
                  <a:srgbClr val="002060"/>
                </a:solidFill>
                <a:latin typeface="Arial Narrow" pitchFamily="34" charset="0"/>
              </a:rPr>
              <a:t>, örnek istemez ya,</a:t>
            </a:r>
            <a:r>
              <a:rPr lang="tr-TR" altLang="tr-TR" dirty="0" smtClean="0">
                <a:solidFill>
                  <a:srgbClr val="002060"/>
                </a:solidFill>
                <a:latin typeface="Arial Narrow" pitchFamily="34" charset="0"/>
              </a:rPr>
              <a:t> söylüyorum.</a:t>
            </a:r>
            <a:br>
              <a:rPr lang="tr-TR" altLang="tr-TR" dirty="0" smtClean="0">
                <a:solidFill>
                  <a:srgbClr val="002060"/>
                </a:solidFill>
                <a:latin typeface="Arial Narrow" pitchFamily="34" charset="0"/>
              </a:rPr>
            </a:br>
            <a:r>
              <a:rPr lang="tr-TR" altLang="tr-TR" dirty="0" smtClean="0">
                <a:solidFill>
                  <a:srgbClr val="002060"/>
                </a:solidFill>
                <a:latin typeface="Arial Narrow" pitchFamily="34" charset="0"/>
              </a:rPr>
              <a:t>  Şimdi, efendiler, müsaade buyurursanız, size bir sual sorayım.</a:t>
            </a:r>
            <a:r>
              <a:rPr lang="tr-TR" altLang="tr-TR" dirty="0" smtClean="0"/>
              <a:t/>
            </a:r>
            <a:br>
              <a:rPr lang="tr-TR" altLang="tr-TR" dirty="0" smtClean="0"/>
            </a:br>
            <a:r>
              <a:rPr lang="tr-TR" altLang="tr-TR" dirty="0" smtClean="0"/>
              <a:t>				</a:t>
            </a:r>
            <a:endParaRPr lang="tr-TR" dirty="0"/>
          </a:p>
        </p:txBody>
      </p:sp>
      <p:sp>
        <p:nvSpPr>
          <p:cNvPr id="4" name="3 Dikdörtgen"/>
          <p:cNvSpPr/>
          <p:nvPr/>
        </p:nvSpPr>
        <p:spPr>
          <a:xfrm>
            <a:off x="0" y="-171400"/>
            <a:ext cx="492443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altLang="tr-TR" sz="9600" b="1" dirty="0" smtClean="0">
                <a:solidFill>
                  <a:srgbClr val="002060"/>
                </a:solidFill>
              </a:rPr>
              <a:t>,</a:t>
            </a:r>
            <a:endParaRPr lang="tr-TR" sz="9600" b="1" dirty="0">
              <a:solidFill>
                <a:srgbClr val="002060"/>
              </a:solidFill>
            </a:endParaRPr>
          </a:p>
        </p:txBody>
      </p:sp>
      <p:pic>
        <p:nvPicPr>
          <p:cNvPr id="8195" name="Picture 3" descr="C:\Users\User\Desktop\menu school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39752" y="4562475"/>
            <a:ext cx="4283968" cy="2295525"/>
          </a:xfrm>
          <a:prstGeom prst="rect">
            <a:avLst/>
          </a:prstGeom>
          <a:noFill/>
        </p:spPr>
      </p:pic>
    </p:spTree>
  </p:cSld>
  <p:clrMapOvr>
    <a:masterClrMapping/>
  </p:clrMapOvr>
  <p:transition>
    <p:pull dir="ru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dörtgen"/>
          <p:cNvSpPr/>
          <p:nvPr/>
        </p:nvSpPr>
        <p:spPr>
          <a:xfrm>
            <a:off x="467544" y="117693"/>
            <a:ext cx="8892480" cy="67403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altLang="tr-TR" dirty="0" smtClean="0">
                <a:solidFill>
                  <a:srgbClr val="002060"/>
                </a:solidFill>
                <a:latin typeface="Arial Narrow" pitchFamily="34" charset="0"/>
              </a:rPr>
              <a:t>Anlama güç kazandırmak, anlamı pekiştirmek için tekrarlanan kelimeler arasına konur.</a:t>
            </a:r>
            <a:br>
              <a:rPr lang="tr-TR" altLang="tr-TR" dirty="0" smtClean="0">
                <a:solidFill>
                  <a:srgbClr val="002060"/>
                </a:solidFill>
                <a:latin typeface="Arial Narrow" pitchFamily="34" charset="0"/>
              </a:rPr>
            </a:br>
            <a:endParaRPr lang="tr-TR" altLang="tr-TR" dirty="0" smtClean="0">
              <a:solidFill>
                <a:srgbClr val="002060"/>
              </a:solidFill>
              <a:latin typeface="Arial Narrow" pitchFamily="34" charset="0"/>
            </a:endParaRPr>
          </a:p>
          <a:p>
            <a:r>
              <a:rPr lang="tr-TR" altLang="tr-TR" b="1" dirty="0" smtClean="0">
                <a:solidFill>
                  <a:srgbClr val="002060"/>
                </a:solidFill>
                <a:latin typeface="Arial Narrow" pitchFamily="34" charset="0"/>
              </a:rPr>
              <a:t>Örnekler:</a:t>
            </a:r>
            <a:r>
              <a:rPr lang="tr-TR" altLang="tr-TR" dirty="0" smtClean="0">
                <a:solidFill>
                  <a:srgbClr val="002060"/>
                </a:solidFill>
                <a:latin typeface="Arial Narrow" pitchFamily="34" charset="0"/>
              </a:rPr>
              <a:t/>
            </a:r>
            <a:br>
              <a:rPr lang="tr-TR" altLang="tr-TR" dirty="0" smtClean="0">
                <a:solidFill>
                  <a:srgbClr val="002060"/>
                </a:solidFill>
                <a:latin typeface="Arial Narrow" pitchFamily="34" charset="0"/>
              </a:rPr>
            </a:br>
            <a:r>
              <a:rPr lang="tr-TR" altLang="tr-TR" dirty="0" smtClean="0">
                <a:solidFill>
                  <a:srgbClr val="002060"/>
                </a:solidFill>
                <a:latin typeface="Arial Narrow" pitchFamily="34" charset="0"/>
              </a:rPr>
              <a:t/>
            </a:r>
            <a:br>
              <a:rPr lang="tr-TR" altLang="tr-TR" dirty="0" smtClean="0">
                <a:solidFill>
                  <a:srgbClr val="002060"/>
                </a:solidFill>
                <a:latin typeface="Arial Narrow" pitchFamily="34" charset="0"/>
              </a:rPr>
            </a:br>
            <a:r>
              <a:rPr lang="tr-TR" altLang="tr-TR" dirty="0" smtClean="0">
                <a:solidFill>
                  <a:srgbClr val="002060"/>
                </a:solidFill>
                <a:latin typeface="Arial Narrow" pitchFamily="34" charset="0"/>
              </a:rPr>
              <a:t>1-Akşam, yine akşam, yine akşam.</a:t>
            </a:r>
            <a:br>
              <a:rPr lang="tr-TR" altLang="tr-TR" dirty="0" smtClean="0">
                <a:solidFill>
                  <a:srgbClr val="002060"/>
                </a:solidFill>
                <a:latin typeface="Arial Narrow" pitchFamily="34" charset="0"/>
              </a:rPr>
            </a:br>
            <a:r>
              <a:rPr lang="tr-TR" altLang="tr-TR" dirty="0" smtClean="0">
                <a:solidFill>
                  <a:srgbClr val="002060"/>
                </a:solidFill>
                <a:latin typeface="Arial Narrow" pitchFamily="34" charset="0"/>
              </a:rPr>
              <a:t>   Göllerde bu dem kamış olsam!</a:t>
            </a:r>
            <a:br>
              <a:rPr lang="tr-TR" altLang="tr-TR" dirty="0" smtClean="0">
                <a:solidFill>
                  <a:srgbClr val="002060"/>
                </a:solidFill>
                <a:latin typeface="Arial Narrow" pitchFamily="34" charset="0"/>
              </a:rPr>
            </a:br>
            <a:r>
              <a:rPr lang="tr-TR" altLang="tr-TR" dirty="0" smtClean="0">
                <a:solidFill>
                  <a:srgbClr val="002060"/>
                </a:solidFill>
                <a:latin typeface="Arial Narrow" pitchFamily="34" charset="0"/>
              </a:rPr>
              <a:t>		</a:t>
            </a:r>
            <a:r>
              <a:rPr lang="tr-TR" dirty="0" smtClean="0">
                <a:solidFill>
                  <a:srgbClr val="002060"/>
                </a:solidFill>
              </a:rPr>
              <a:t> </a:t>
            </a:r>
            <a:r>
              <a:rPr lang="tr-TR" altLang="tr-TR" dirty="0" smtClean="0">
                <a:solidFill>
                  <a:srgbClr val="002060"/>
                </a:solidFill>
                <a:latin typeface="Arial Narrow" pitchFamily="34" charset="0"/>
              </a:rPr>
              <a:t/>
            </a:r>
            <a:br>
              <a:rPr lang="tr-TR" altLang="tr-TR" dirty="0" smtClean="0">
                <a:solidFill>
                  <a:srgbClr val="002060"/>
                </a:solidFill>
                <a:latin typeface="Arial Narrow" pitchFamily="34" charset="0"/>
              </a:rPr>
            </a:br>
            <a:r>
              <a:rPr lang="tr-TR" altLang="tr-TR" dirty="0" smtClean="0">
                <a:solidFill>
                  <a:srgbClr val="002060"/>
                </a:solidFill>
                <a:latin typeface="Arial Narrow" pitchFamily="34" charset="0"/>
              </a:rPr>
              <a:t/>
            </a:r>
            <a:br>
              <a:rPr lang="tr-TR" altLang="tr-TR" dirty="0" smtClean="0">
                <a:solidFill>
                  <a:srgbClr val="002060"/>
                </a:solidFill>
                <a:latin typeface="Arial Narrow" pitchFamily="34" charset="0"/>
              </a:rPr>
            </a:br>
            <a:r>
              <a:rPr lang="tr-TR" altLang="tr-TR" dirty="0" smtClean="0">
                <a:solidFill>
                  <a:srgbClr val="002060"/>
                </a:solidFill>
                <a:latin typeface="Arial Narrow" pitchFamily="34" charset="0"/>
              </a:rPr>
              <a:t>2-Kopar sonbahar tellerinden</a:t>
            </a:r>
            <a:br>
              <a:rPr lang="tr-TR" altLang="tr-TR" dirty="0" smtClean="0">
                <a:solidFill>
                  <a:srgbClr val="002060"/>
                </a:solidFill>
                <a:latin typeface="Arial Narrow" pitchFamily="34" charset="0"/>
              </a:rPr>
            </a:br>
            <a:r>
              <a:rPr lang="tr-TR" altLang="tr-TR" dirty="0" smtClean="0">
                <a:solidFill>
                  <a:srgbClr val="002060"/>
                </a:solidFill>
                <a:latin typeface="Arial Narrow" pitchFamily="34" charset="0"/>
              </a:rPr>
              <a:t>   Derinden, derinden, derinden.</a:t>
            </a:r>
            <a:br>
              <a:rPr lang="tr-TR" altLang="tr-TR" dirty="0" smtClean="0">
                <a:solidFill>
                  <a:srgbClr val="002060"/>
                </a:solidFill>
                <a:latin typeface="Arial Narrow" pitchFamily="34" charset="0"/>
              </a:rPr>
            </a:br>
            <a:r>
              <a:rPr lang="tr-TR" altLang="tr-TR" dirty="0" smtClean="0">
                <a:solidFill>
                  <a:srgbClr val="002060"/>
                </a:solidFill>
                <a:latin typeface="Arial Narrow" pitchFamily="34" charset="0"/>
              </a:rPr>
              <a:t>Biten yazla başlar keder musikisi</a:t>
            </a:r>
            <a:br>
              <a:rPr lang="tr-TR" altLang="tr-TR" dirty="0" smtClean="0">
                <a:solidFill>
                  <a:srgbClr val="002060"/>
                </a:solidFill>
                <a:latin typeface="Arial Narrow" pitchFamily="34" charset="0"/>
              </a:rPr>
            </a:br>
            <a:r>
              <a:rPr lang="tr-TR" altLang="tr-TR" dirty="0" smtClean="0">
                <a:solidFill>
                  <a:srgbClr val="002060"/>
                </a:solidFill>
                <a:latin typeface="Arial Narrow" pitchFamily="34" charset="0"/>
              </a:rPr>
              <a:t/>
            </a:r>
            <a:br>
              <a:rPr lang="tr-TR" altLang="tr-TR" dirty="0" smtClean="0">
                <a:solidFill>
                  <a:srgbClr val="002060"/>
                </a:solidFill>
                <a:latin typeface="Arial Narrow" pitchFamily="34" charset="0"/>
              </a:rPr>
            </a:br>
            <a:r>
              <a:rPr lang="tr-TR" altLang="tr-TR" dirty="0" smtClean="0">
                <a:solidFill>
                  <a:srgbClr val="002060"/>
                </a:solidFill>
                <a:latin typeface="Arial Narrow" pitchFamily="34" charset="0"/>
              </a:rPr>
              <a:t>			</a:t>
            </a:r>
            <a:br>
              <a:rPr lang="tr-TR" altLang="tr-TR" dirty="0" smtClean="0">
                <a:solidFill>
                  <a:srgbClr val="002060"/>
                </a:solidFill>
                <a:latin typeface="Arial Narrow" pitchFamily="34" charset="0"/>
              </a:rPr>
            </a:br>
            <a:r>
              <a:rPr lang="tr-TR" altLang="tr-TR" u="sng" dirty="0" smtClean="0">
                <a:solidFill>
                  <a:srgbClr val="002060"/>
                </a:solidFill>
                <a:latin typeface="Arial Narrow" pitchFamily="34" charset="0"/>
              </a:rPr>
              <a:t/>
            </a:r>
            <a:br>
              <a:rPr lang="tr-TR" altLang="tr-TR" u="sng" dirty="0" smtClean="0">
                <a:solidFill>
                  <a:srgbClr val="002060"/>
                </a:solidFill>
                <a:latin typeface="Arial Narrow" pitchFamily="34" charset="0"/>
              </a:rPr>
            </a:br>
            <a:r>
              <a:rPr lang="tr-TR" altLang="tr-TR" b="1" u="sng" dirty="0" smtClean="0">
                <a:solidFill>
                  <a:srgbClr val="002060"/>
                </a:solidFill>
                <a:latin typeface="Arial Narrow" pitchFamily="34" charset="0"/>
              </a:rPr>
              <a:t>Uyarı:</a:t>
            </a:r>
            <a:r>
              <a:rPr lang="tr-TR" altLang="tr-TR" u="sng" dirty="0" smtClean="0">
                <a:solidFill>
                  <a:srgbClr val="002060"/>
                </a:solidFill>
                <a:latin typeface="Arial Narrow" pitchFamily="34" charset="0"/>
              </a:rPr>
              <a:t/>
            </a:r>
            <a:br>
              <a:rPr lang="tr-TR" altLang="tr-TR" u="sng" dirty="0" smtClean="0">
                <a:solidFill>
                  <a:srgbClr val="002060"/>
                </a:solidFill>
                <a:latin typeface="Arial Narrow" pitchFamily="34" charset="0"/>
              </a:rPr>
            </a:br>
            <a:r>
              <a:rPr lang="tr-TR" altLang="tr-TR" u="sng" dirty="0" smtClean="0">
                <a:solidFill>
                  <a:srgbClr val="002060"/>
                </a:solidFill>
                <a:latin typeface="Arial Narrow" pitchFamily="34" charset="0"/>
              </a:rPr>
              <a:t>Ancak ikilemelerde kelimeler arasına virgül konmaz. </a:t>
            </a:r>
            <a:r>
              <a:rPr lang="tr-TR" altLang="tr-TR" dirty="0" smtClean="0">
                <a:solidFill>
                  <a:srgbClr val="002060"/>
                </a:solidFill>
                <a:latin typeface="Arial Narrow" pitchFamily="34" charset="0"/>
              </a:rPr>
              <a:t>Akşam akşam, yavaş</a:t>
            </a:r>
            <a:r>
              <a:rPr lang="tr-TR" altLang="tr-TR" u="sng" dirty="0" smtClean="0">
                <a:solidFill>
                  <a:srgbClr val="002060"/>
                </a:solidFill>
                <a:latin typeface="Arial Narrow" pitchFamily="34" charset="0"/>
              </a:rPr>
              <a:t> </a:t>
            </a:r>
            <a:r>
              <a:rPr lang="tr-TR" altLang="tr-TR" dirty="0" smtClean="0">
                <a:solidFill>
                  <a:srgbClr val="002060"/>
                </a:solidFill>
                <a:latin typeface="Arial Narrow" pitchFamily="34" charset="0"/>
              </a:rPr>
              <a:t>yavaş</a:t>
            </a:r>
            <a:endParaRPr lang="tr-TR" dirty="0">
              <a:solidFill>
                <a:srgbClr val="002060"/>
              </a:solidFill>
              <a:latin typeface="Arial Narrow" pitchFamily="34" charset="0"/>
            </a:endParaRPr>
          </a:p>
        </p:txBody>
      </p:sp>
      <p:sp>
        <p:nvSpPr>
          <p:cNvPr id="3" name="2 Dikdörtgen"/>
          <p:cNvSpPr/>
          <p:nvPr/>
        </p:nvSpPr>
        <p:spPr>
          <a:xfrm>
            <a:off x="0" y="-784830"/>
            <a:ext cx="492443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altLang="tr-TR" sz="9600" b="1" dirty="0" smtClean="0">
                <a:solidFill>
                  <a:srgbClr val="002060"/>
                </a:solidFill>
              </a:rPr>
              <a:t>,</a:t>
            </a:r>
            <a:endParaRPr lang="tr-TR" sz="9600" b="1" dirty="0">
              <a:solidFill>
                <a:srgbClr val="002060"/>
              </a:solidFill>
            </a:endParaRPr>
          </a:p>
        </p:txBody>
      </p:sp>
      <p:pic>
        <p:nvPicPr>
          <p:cNvPr id="4" name="Picture 2" descr="C:\Users\User\Desktop\bil17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08104" y="2132856"/>
            <a:ext cx="2828886" cy="3960440"/>
          </a:xfrm>
          <a:prstGeom prst="rect">
            <a:avLst/>
          </a:prstGeom>
          <a:noFill/>
        </p:spPr>
      </p:pic>
    </p:spTree>
  </p:cSld>
  <p:clrMapOvr>
    <a:masterClrMapping/>
  </p:clrMapOvr>
  <p:transition>
    <p:pull dir="r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dörtgen"/>
          <p:cNvSpPr/>
          <p:nvPr/>
        </p:nvSpPr>
        <p:spPr>
          <a:xfrm>
            <a:off x="323528" y="692696"/>
            <a:ext cx="8244408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altLang="tr-TR" dirty="0" smtClean="0">
                <a:solidFill>
                  <a:srgbClr val="002060"/>
                </a:solidFill>
                <a:latin typeface="Arial Narrow" pitchFamily="34" charset="0"/>
              </a:rPr>
              <a:t>Hitaplardan sonra kullanılır.</a:t>
            </a:r>
            <a:br>
              <a:rPr lang="tr-TR" altLang="tr-TR" dirty="0" smtClean="0">
                <a:solidFill>
                  <a:srgbClr val="002060"/>
                </a:solidFill>
                <a:latin typeface="Arial Narrow" pitchFamily="34" charset="0"/>
              </a:rPr>
            </a:br>
            <a:r>
              <a:rPr lang="tr-TR" altLang="tr-TR" dirty="0" smtClean="0">
                <a:solidFill>
                  <a:srgbClr val="002060"/>
                </a:solidFill>
                <a:latin typeface="Arial Narrow" pitchFamily="34" charset="0"/>
              </a:rPr>
              <a:t/>
            </a:r>
            <a:br>
              <a:rPr lang="tr-TR" altLang="tr-TR" dirty="0" smtClean="0">
                <a:solidFill>
                  <a:srgbClr val="002060"/>
                </a:solidFill>
                <a:latin typeface="Arial Narrow" pitchFamily="34" charset="0"/>
              </a:rPr>
            </a:br>
            <a:r>
              <a:rPr lang="tr-TR" altLang="tr-TR" b="1" dirty="0" smtClean="0">
                <a:solidFill>
                  <a:srgbClr val="002060"/>
                </a:solidFill>
                <a:latin typeface="Arial Narrow" pitchFamily="34" charset="0"/>
              </a:rPr>
              <a:t>Örnekler:</a:t>
            </a:r>
            <a:br>
              <a:rPr lang="tr-TR" altLang="tr-TR" b="1" dirty="0" smtClean="0">
                <a:solidFill>
                  <a:srgbClr val="002060"/>
                </a:solidFill>
                <a:latin typeface="Arial Narrow" pitchFamily="34" charset="0"/>
              </a:rPr>
            </a:br>
            <a:r>
              <a:rPr lang="tr-TR" altLang="tr-TR" b="1" dirty="0" smtClean="0">
                <a:solidFill>
                  <a:srgbClr val="002060"/>
                </a:solidFill>
                <a:latin typeface="Arial Narrow" pitchFamily="34" charset="0"/>
              </a:rPr>
              <a:t/>
            </a:r>
            <a:br>
              <a:rPr lang="tr-TR" altLang="tr-TR" b="1" dirty="0" smtClean="0">
                <a:solidFill>
                  <a:srgbClr val="002060"/>
                </a:solidFill>
                <a:latin typeface="Arial Narrow" pitchFamily="34" charset="0"/>
              </a:rPr>
            </a:br>
            <a:r>
              <a:rPr lang="tr-TR" altLang="tr-TR" dirty="0" smtClean="0">
                <a:solidFill>
                  <a:srgbClr val="002060"/>
                </a:solidFill>
                <a:latin typeface="Arial Narrow" pitchFamily="34" charset="0"/>
              </a:rPr>
              <a:t>1- Kıymetli </a:t>
            </a:r>
            <a:r>
              <a:rPr lang="tr-TR" altLang="tr-TR" dirty="0" err="1" smtClean="0">
                <a:solidFill>
                  <a:srgbClr val="002060"/>
                </a:solidFill>
                <a:latin typeface="Arial Narrow" pitchFamily="34" charset="0"/>
              </a:rPr>
              <a:t>Abiciğim</a:t>
            </a:r>
            <a:r>
              <a:rPr lang="tr-TR" altLang="tr-TR" dirty="0" smtClean="0">
                <a:solidFill>
                  <a:srgbClr val="002060"/>
                </a:solidFill>
                <a:latin typeface="Arial Narrow" pitchFamily="34" charset="0"/>
              </a:rPr>
              <a:t>,</a:t>
            </a:r>
            <a:br>
              <a:rPr lang="tr-TR" altLang="tr-TR" dirty="0" smtClean="0">
                <a:solidFill>
                  <a:srgbClr val="002060"/>
                </a:solidFill>
                <a:latin typeface="Arial Narrow" pitchFamily="34" charset="0"/>
              </a:rPr>
            </a:br>
            <a:r>
              <a:rPr lang="tr-TR" altLang="tr-TR" dirty="0" smtClean="0">
                <a:solidFill>
                  <a:srgbClr val="002060"/>
                </a:solidFill>
                <a:latin typeface="Arial Narrow" pitchFamily="34" charset="0"/>
              </a:rPr>
              <a:t/>
            </a:r>
            <a:br>
              <a:rPr lang="tr-TR" altLang="tr-TR" dirty="0" smtClean="0">
                <a:solidFill>
                  <a:srgbClr val="002060"/>
                </a:solidFill>
                <a:latin typeface="Arial Narrow" pitchFamily="34" charset="0"/>
              </a:rPr>
            </a:br>
            <a:r>
              <a:rPr lang="tr-TR" altLang="tr-TR" dirty="0" smtClean="0">
                <a:solidFill>
                  <a:srgbClr val="002060"/>
                </a:solidFill>
                <a:latin typeface="Arial Narrow" pitchFamily="34" charset="0"/>
              </a:rPr>
              <a:t>2-Sevgili Anneciğim,</a:t>
            </a:r>
            <a:br>
              <a:rPr lang="tr-TR" altLang="tr-TR" dirty="0" smtClean="0">
                <a:solidFill>
                  <a:srgbClr val="002060"/>
                </a:solidFill>
                <a:latin typeface="Arial Narrow" pitchFamily="34" charset="0"/>
              </a:rPr>
            </a:br>
            <a:r>
              <a:rPr lang="tr-TR" altLang="tr-TR" dirty="0" smtClean="0">
                <a:solidFill>
                  <a:srgbClr val="002060"/>
                </a:solidFill>
                <a:latin typeface="Arial Narrow" pitchFamily="34" charset="0"/>
              </a:rPr>
              <a:t/>
            </a:r>
            <a:br>
              <a:rPr lang="tr-TR" altLang="tr-TR" dirty="0" smtClean="0">
                <a:solidFill>
                  <a:srgbClr val="002060"/>
                </a:solidFill>
                <a:latin typeface="Arial Narrow" pitchFamily="34" charset="0"/>
              </a:rPr>
            </a:br>
            <a:r>
              <a:rPr lang="tr-TR" altLang="tr-TR" dirty="0" smtClean="0">
                <a:solidFill>
                  <a:srgbClr val="002060"/>
                </a:solidFill>
                <a:latin typeface="Arial Narrow" pitchFamily="34" charset="0"/>
              </a:rPr>
              <a:t>3-Değerli Kardeşim,</a:t>
            </a:r>
            <a:br>
              <a:rPr lang="tr-TR" altLang="tr-TR" dirty="0" smtClean="0">
                <a:solidFill>
                  <a:srgbClr val="002060"/>
                </a:solidFill>
                <a:latin typeface="Arial Narrow" pitchFamily="34" charset="0"/>
              </a:rPr>
            </a:br>
            <a:r>
              <a:rPr lang="tr-TR" altLang="tr-TR" dirty="0" smtClean="0">
                <a:solidFill>
                  <a:srgbClr val="002060"/>
                </a:solidFill>
                <a:latin typeface="Arial Narrow" pitchFamily="34" charset="0"/>
              </a:rPr>
              <a:t/>
            </a:r>
            <a:br>
              <a:rPr lang="tr-TR" altLang="tr-TR" dirty="0" smtClean="0">
                <a:solidFill>
                  <a:srgbClr val="002060"/>
                </a:solidFill>
                <a:latin typeface="Arial Narrow" pitchFamily="34" charset="0"/>
              </a:rPr>
            </a:br>
            <a:r>
              <a:rPr lang="tr-TR" altLang="tr-TR" dirty="0" smtClean="0">
                <a:solidFill>
                  <a:srgbClr val="002060"/>
                </a:solidFill>
                <a:latin typeface="Arial Narrow" pitchFamily="34" charset="0"/>
              </a:rPr>
              <a:t>4-Sayın Başkan,</a:t>
            </a:r>
            <a:br>
              <a:rPr lang="tr-TR" altLang="tr-TR" dirty="0" smtClean="0">
                <a:solidFill>
                  <a:srgbClr val="002060"/>
                </a:solidFill>
                <a:latin typeface="Arial Narrow" pitchFamily="34" charset="0"/>
              </a:rPr>
            </a:br>
            <a:r>
              <a:rPr lang="tr-TR" altLang="tr-TR" dirty="0" smtClean="0">
                <a:solidFill>
                  <a:srgbClr val="002060"/>
                </a:solidFill>
                <a:latin typeface="Arial Narrow" pitchFamily="34" charset="0"/>
              </a:rPr>
              <a:t/>
            </a:r>
            <a:br>
              <a:rPr lang="tr-TR" altLang="tr-TR" dirty="0" smtClean="0">
                <a:solidFill>
                  <a:srgbClr val="002060"/>
                </a:solidFill>
                <a:latin typeface="Arial Narrow" pitchFamily="34" charset="0"/>
              </a:rPr>
            </a:br>
            <a:r>
              <a:rPr lang="tr-TR" altLang="tr-TR" dirty="0" smtClean="0">
                <a:solidFill>
                  <a:srgbClr val="002060"/>
                </a:solidFill>
                <a:latin typeface="Arial Narrow" pitchFamily="34" charset="0"/>
              </a:rPr>
              <a:t>5-Kıymetli öğretmenim,</a:t>
            </a:r>
            <a:r>
              <a:rPr lang="tr-TR" altLang="tr-TR" dirty="0" smtClean="0"/>
              <a:t/>
            </a:r>
            <a:br>
              <a:rPr lang="tr-TR" altLang="tr-TR" dirty="0" smtClean="0"/>
            </a:br>
            <a:endParaRPr lang="tr-TR" dirty="0"/>
          </a:p>
        </p:txBody>
      </p:sp>
      <p:sp>
        <p:nvSpPr>
          <p:cNvPr id="3" name="2 Dikdörtgen"/>
          <p:cNvSpPr/>
          <p:nvPr/>
        </p:nvSpPr>
        <p:spPr>
          <a:xfrm>
            <a:off x="0" y="-315416"/>
            <a:ext cx="492443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altLang="tr-TR" sz="9600" b="1" dirty="0" smtClean="0">
                <a:solidFill>
                  <a:srgbClr val="002060"/>
                </a:solidFill>
              </a:rPr>
              <a:t>,</a:t>
            </a:r>
            <a:endParaRPr lang="tr-TR" sz="9600" b="1" dirty="0">
              <a:solidFill>
                <a:srgbClr val="002060"/>
              </a:solidFill>
            </a:endParaRPr>
          </a:p>
        </p:txBody>
      </p:sp>
      <p:pic>
        <p:nvPicPr>
          <p:cNvPr id="5122" name="Picture 2" descr="C:\Users\User\Desktop\Yeni klasör (3)\dfca970962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95936" y="2705100"/>
            <a:ext cx="4762500" cy="4152900"/>
          </a:xfrm>
          <a:prstGeom prst="rect">
            <a:avLst/>
          </a:prstGeom>
          <a:noFill/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User\Desktop\2j29oie.jpg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5000" y="2636912"/>
            <a:ext cx="3429000" cy="4572000"/>
          </a:xfrm>
          <a:prstGeom prst="rect">
            <a:avLst/>
          </a:prstGeom>
          <a:noFill/>
        </p:spPr>
      </p:pic>
      <p:sp>
        <p:nvSpPr>
          <p:cNvPr id="2" name="1 Dikdörtgen"/>
          <p:cNvSpPr/>
          <p:nvPr/>
        </p:nvSpPr>
        <p:spPr>
          <a:xfrm>
            <a:off x="323528" y="487025"/>
            <a:ext cx="9144000" cy="63709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altLang="tr-TR" dirty="0" smtClean="0">
                <a:solidFill>
                  <a:srgbClr val="002060"/>
                </a:solidFill>
                <a:latin typeface="Arial Narrow" pitchFamily="34" charset="0"/>
              </a:rPr>
              <a:t>Sayıların yazımında ondalık bölümleri ayırmak için kullanılır. </a:t>
            </a:r>
            <a:br>
              <a:rPr lang="tr-TR" altLang="tr-TR" dirty="0" smtClean="0">
                <a:solidFill>
                  <a:srgbClr val="002060"/>
                </a:solidFill>
                <a:latin typeface="Arial Narrow" pitchFamily="34" charset="0"/>
              </a:rPr>
            </a:br>
            <a:r>
              <a:rPr lang="tr-TR" altLang="tr-TR" dirty="0" smtClean="0">
                <a:solidFill>
                  <a:srgbClr val="002060"/>
                </a:solidFill>
                <a:latin typeface="Arial Narrow" pitchFamily="34" charset="0"/>
              </a:rPr>
              <a:t/>
            </a:r>
            <a:br>
              <a:rPr lang="tr-TR" altLang="tr-TR" dirty="0" smtClean="0">
                <a:solidFill>
                  <a:srgbClr val="002060"/>
                </a:solidFill>
                <a:latin typeface="Arial Narrow" pitchFamily="34" charset="0"/>
              </a:rPr>
            </a:br>
            <a:r>
              <a:rPr lang="tr-TR" altLang="tr-TR" b="1" dirty="0" smtClean="0">
                <a:solidFill>
                  <a:srgbClr val="002060"/>
                </a:solidFill>
                <a:latin typeface="Arial Narrow" pitchFamily="34" charset="0"/>
              </a:rPr>
              <a:t>Örnekler:</a:t>
            </a:r>
            <a:br>
              <a:rPr lang="tr-TR" altLang="tr-TR" b="1" dirty="0" smtClean="0">
                <a:solidFill>
                  <a:srgbClr val="002060"/>
                </a:solidFill>
                <a:latin typeface="Arial Narrow" pitchFamily="34" charset="0"/>
              </a:rPr>
            </a:br>
            <a:r>
              <a:rPr lang="tr-TR" altLang="tr-TR" b="1" dirty="0" smtClean="0">
                <a:solidFill>
                  <a:srgbClr val="002060"/>
                </a:solidFill>
                <a:latin typeface="Arial Narrow" pitchFamily="34" charset="0"/>
              </a:rPr>
              <a:t/>
            </a:r>
            <a:br>
              <a:rPr lang="tr-TR" altLang="tr-TR" b="1" dirty="0" smtClean="0">
                <a:solidFill>
                  <a:srgbClr val="002060"/>
                </a:solidFill>
                <a:latin typeface="Arial Narrow" pitchFamily="34" charset="0"/>
              </a:rPr>
            </a:br>
            <a:r>
              <a:rPr lang="tr-TR" altLang="tr-TR" dirty="0" smtClean="0">
                <a:solidFill>
                  <a:srgbClr val="002060"/>
                </a:solidFill>
                <a:latin typeface="Arial Narrow" pitchFamily="34" charset="0"/>
              </a:rPr>
              <a:t>1- 20,7</a:t>
            </a:r>
            <a:br>
              <a:rPr lang="tr-TR" altLang="tr-TR" dirty="0" smtClean="0">
                <a:solidFill>
                  <a:srgbClr val="002060"/>
                </a:solidFill>
                <a:latin typeface="Arial Narrow" pitchFamily="34" charset="0"/>
              </a:rPr>
            </a:br>
            <a:r>
              <a:rPr lang="tr-TR" altLang="tr-TR" dirty="0" smtClean="0">
                <a:solidFill>
                  <a:srgbClr val="002060"/>
                </a:solidFill>
                <a:latin typeface="Arial Narrow" pitchFamily="34" charset="0"/>
              </a:rPr>
              <a:t/>
            </a:r>
            <a:br>
              <a:rPr lang="tr-TR" altLang="tr-TR" dirty="0" smtClean="0">
                <a:solidFill>
                  <a:srgbClr val="002060"/>
                </a:solidFill>
                <a:latin typeface="Arial Narrow" pitchFamily="34" charset="0"/>
              </a:rPr>
            </a:br>
            <a:r>
              <a:rPr lang="tr-TR" altLang="tr-TR" dirty="0" smtClean="0">
                <a:solidFill>
                  <a:srgbClr val="002060"/>
                </a:solidFill>
                <a:latin typeface="Arial Narrow" pitchFamily="34" charset="0"/>
              </a:rPr>
              <a:t>2-30,85</a:t>
            </a:r>
            <a:br>
              <a:rPr lang="tr-TR" altLang="tr-TR" dirty="0" smtClean="0">
                <a:solidFill>
                  <a:srgbClr val="002060"/>
                </a:solidFill>
                <a:latin typeface="Arial Narrow" pitchFamily="34" charset="0"/>
              </a:rPr>
            </a:br>
            <a:r>
              <a:rPr lang="tr-TR" altLang="tr-TR" dirty="0" smtClean="0">
                <a:solidFill>
                  <a:srgbClr val="002060"/>
                </a:solidFill>
                <a:latin typeface="Arial Narrow" pitchFamily="34" charset="0"/>
              </a:rPr>
              <a:t/>
            </a:r>
            <a:br>
              <a:rPr lang="tr-TR" altLang="tr-TR" dirty="0" smtClean="0">
                <a:solidFill>
                  <a:srgbClr val="002060"/>
                </a:solidFill>
                <a:latin typeface="Arial Narrow" pitchFamily="34" charset="0"/>
              </a:rPr>
            </a:br>
            <a:r>
              <a:rPr lang="tr-TR" altLang="tr-TR" dirty="0" smtClean="0">
                <a:solidFill>
                  <a:srgbClr val="002060"/>
                </a:solidFill>
                <a:latin typeface="Arial Narrow" pitchFamily="34" charset="0"/>
              </a:rPr>
              <a:t>3-48,36</a:t>
            </a:r>
            <a:br>
              <a:rPr lang="tr-TR" altLang="tr-TR" dirty="0" smtClean="0">
                <a:solidFill>
                  <a:srgbClr val="002060"/>
                </a:solidFill>
                <a:latin typeface="Arial Narrow" pitchFamily="34" charset="0"/>
              </a:rPr>
            </a:br>
            <a:r>
              <a:rPr lang="tr-TR" altLang="tr-TR" dirty="0" smtClean="0">
                <a:solidFill>
                  <a:srgbClr val="002060"/>
                </a:solidFill>
                <a:latin typeface="Arial Narrow" pitchFamily="34" charset="0"/>
              </a:rPr>
              <a:t/>
            </a:r>
            <a:br>
              <a:rPr lang="tr-TR" altLang="tr-TR" dirty="0" smtClean="0">
                <a:solidFill>
                  <a:srgbClr val="002060"/>
                </a:solidFill>
                <a:latin typeface="Arial Narrow" pitchFamily="34" charset="0"/>
              </a:rPr>
            </a:br>
            <a:r>
              <a:rPr lang="tr-TR" altLang="tr-TR" dirty="0" smtClean="0">
                <a:solidFill>
                  <a:srgbClr val="002060"/>
                </a:solidFill>
                <a:latin typeface="Arial Narrow" pitchFamily="34" charset="0"/>
              </a:rPr>
              <a:t>» Ve, veya bağlaçlarından önce ve sonra virgül </a:t>
            </a:r>
            <a:r>
              <a:rPr lang="tr-TR" altLang="tr-TR" u="sng" dirty="0" smtClean="0">
                <a:solidFill>
                  <a:srgbClr val="002060"/>
                </a:solidFill>
                <a:latin typeface="Arial Narrow" pitchFamily="34" charset="0"/>
              </a:rPr>
              <a:t>kullanılmaz.</a:t>
            </a:r>
            <a:br>
              <a:rPr lang="tr-TR" altLang="tr-TR" u="sng" dirty="0" smtClean="0">
                <a:solidFill>
                  <a:srgbClr val="002060"/>
                </a:solidFill>
                <a:latin typeface="Arial Narrow" pitchFamily="34" charset="0"/>
              </a:rPr>
            </a:br>
            <a:r>
              <a:rPr lang="tr-TR" altLang="tr-TR" u="sng" dirty="0" smtClean="0">
                <a:solidFill>
                  <a:srgbClr val="002060"/>
                </a:solidFill>
                <a:latin typeface="Arial Narrow" pitchFamily="34" charset="0"/>
              </a:rPr>
              <a:t/>
            </a:r>
            <a:br>
              <a:rPr lang="tr-TR" altLang="tr-TR" u="sng" dirty="0" smtClean="0">
                <a:solidFill>
                  <a:srgbClr val="002060"/>
                </a:solidFill>
                <a:latin typeface="Arial Narrow" pitchFamily="34" charset="0"/>
              </a:rPr>
            </a:br>
            <a:r>
              <a:rPr lang="tr-TR" altLang="tr-TR" b="1" dirty="0" smtClean="0">
                <a:solidFill>
                  <a:srgbClr val="002060"/>
                </a:solidFill>
                <a:latin typeface="Arial Narrow" pitchFamily="34" charset="0"/>
              </a:rPr>
              <a:t>Örnekler:</a:t>
            </a:r>
            <a:br>
              <a:rPr lang="tr-TR" altLang="tr-TR" b="1" dirty="0" smtClean="0">
                <a:solidFill>
                  <a:srgbClr val="002060"/>
                </a:solidFill>
                <a:latin typeface="Arial Narrow" pitchFamily="34" charset="0"/>
              </a:rPr>
            </a:br>
            <a:r>
              <a:rPr lang="tr-TR" altLang="tr-TR" b="1" dirty="0" smtClean="0">
                <a:solidFill>
                  <a:srgbClr val="002060"/>
                </a:solidFill>
                <a:latin typeface="Arial Narrow" pitchFamily="34" charset="0"/>
              </a:rPr>
              <a:t/>
            </a:r>
            <a:br>
              <a:rPr lang="tr-TR" altLang="tr-TR" b="1" dirty="0" smtClean="0">
                <a:solidFill>
                  <a:srgbClr val="002060"/>
                </a:solidFill>
                <a:latin typeface="Arial Narrow" pitchFamily="34" charset="0"/>
              </a:rPr>
            </a:br>
            <a:r>
              <a:rPr lang="tr-TR" altLang="tr-TR" dirty="0" smtClean="0">
                <a:solidFill>
                  <a:srgbClr val="002060"/>
                </a:solidFill>
                <a:latin typeface="Arial Narrow" pitchFamily="34" charset="0"/>
              </a:rPr>
              <a:t>1-Öğretmen sınıfa girdi ve konuşmaya başladı.</a:t>
            </a:r>
            <a:br>
              <a:rPr lang="tr-TR" altLang="tr-TR" dirty="0" smtClean="0">
                <a:solidFill>
                  <a:srgbClr val="002060"/>
                </a:solidFill>
                <a:latin typeface="Arial Narrow" pitchFamily="34" charset="0"/>
              </a:rPr>
            </a:br>
            <a:r>
              <a:rPr lang="tr-TR" altLang="tr-TR" dirty="0" smtClean="0">
                <a:solidFill>
                  <a:srgbClr val="002060"/>
                </a:solidFill>
                <a:latin typeface="Arial Narrow" pitchFamily="34" charset="0"/>
              </a:rPr>
              <a:t/>
            </a:r>
            <a:br>
              <a:rPr lang="tr-TR" altLang="tr-TR" dirty="0" smtClean="0">
                <a:solidFill>
                  <a:srgbClr val="002060"/>
                </a:solidFill>
                <a:latin typeface="Arial Narrow" pitchFamily="34" charset="0"/>
              </a:rPr>
            </a:br>
            <a:r>
              <a:rPr lang="tr-TR" altLang="tr-TR" dirty="0" smtClean="0">
                <a:solidFill>
                  <a:srgbClr val="002060"/>
                </a:solidFill>
                <a:latin typeface="Arial Narrow" pitchFamily="34" charset="0"/>
              </a:rPr>
              <a:t>2-Radyoyu açalım veya kapatalım.</a:t>
            </a:r>
            <a:endParaRPr lang="tr-TR" dirty="0">
              <a:solidFill>
                <a:srgbClr val="002060"/>
              </a:solidFill>
              <a:latin typeface="Arial Narrow" pitchFamily="34" charset="0"/>
            </a:endParaRPr>
          </a:p>
        </p:txBody>
      </p:sp>
      <p:sp>
        <p:nvSpPr>
          <p:cNvPr id="3" name="2 Dikdörtgen"/>
          <p:cNvSpPr/>
          <p:nvPr/>
        </p:nvSpPr>
        <p:spPr>
          <a:xfrm>
            <a:off x="0" y="-459432"/>
            <a:ext cx="492443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altLang="tr-TR" sz="9600" b="1" dirty="0" smtClean="0">
                <a:solidFill>
                  <a:srgbClr val="002060"/>
                </a:solidFill>
              </a:rPr>
              <a:t>,</a:t>
            </a:r>
            <a:endParaRPr lang="tr-TR" sz="9600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ransition>
    <p:push dir="d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etin kutusu"/>
          <p:cNvSpPr txBox="1"/>
          <p:nvPr/>
        </p:nvSpPr>
        <p:spPr>
          <a:xfrm>
            <a:off x="1403648" y="188640"/>
            <a:ext cx="6336704" cy="83099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r>
              <a:rPr lang="tr-TR" sz="48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Berlin Sans FB" pitchFamily="34" charset="0"/>
              </a:rPr>
              <a:t>~ NOKTALI VİRGÜL ~</a:t>
            </a:r>
            <a:endParaRPr lang="tr-TR" sz="4800" b="1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latin typeface="Berlin Sans FB" pitchFamily="34" charset="0"/>
            </a:endParaRPr>
          </a:p>
        </p:txBody>
      </p:sp>
      <p:sp>
        <p:nvSpPr>
          <p:cNvPr id="3" name="2 Dikdörtgen"/>
          <p:cNvSpPr/>
          <p:nvPr/>
        </p:nvSpPr>
        <p:spPr>
          <a:xfrm>
            <a:off x="467544" y="1628800"/>
            <a:ext cx="8496944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altLang="tr-TR" dirty="0" smtClean="0">
                <a:solidFill>
                  <a:srgbClr val="002060"/>
                </a:solidFill>
                <a:latin typeface="Arial Narrow" pitchFamily="34" charset="0"/>
              </a:rPr>
              <a:t>Cümle içinde virgülle ayrılmış tür veya grupları birbirinden ayırmak için konur.</a:t>
            </a:r>
          </a:p>
          <a:p>
            <a:r>
              <a:rPr lang="tr-TR" altLang="tr-TR" b="1" dirty="0" smtClean="0">
                <a:solidFill>
                  <a:srgbClr val="002060"/>
                </a:solidFill>
                <a:latin typeface="Arial Narrow" pitchFamily="34" charset="0"/>
              </a:rPr>
              <a:t/>
            </a:r>
            <a:br>
              <a:rPr lang="tr-TR" altLang="tr-TR" b="1" dirty="0" smtClean="0">
                <a:solidFill>
                  <a:srgbClr val="002060"/>
                </a:solidFill>
                <a:latin typeface="Arial Narrow" pitchFamily="34" charset="0"/>
              </a:rPr>
            </a:br>
            <a:r>
              <a:rPr lang="tr-TR" altLang="tr-TR" b="1" dirty="0" smtClean="0">
                <a:solidFill>
                  <a:srgbClr val="002060"/>
                </a:solidFill>
                <a:latin typeface="Arial Narrow" pitchFamily="34" charset="0"/>
              </a:rPr>
              <a:t>Örnekler:</a:t>
            </a:r>
          </a:p>
          <a:p>
            <a:r>
              <a:rPr lang="tr-TR" altLang="tr-TR" dirty="0" smtClean="0">
                <a:solidFill>
                  <a:srgbClr val="002060"/>
                </a:solidFill>
                <a:latin typeface="Arial Narrow" pitchFamily="34" charset="0"/>
              </a:rPr>
              <a:t/>
            </a:r>
            <a:br>
              <a:rPr lang="tr-TR" altLang="tr-TR" dirty="0" smtClean="0">
                <a:solidFill>
                  <a:srgbClr val="002060"/>
                </a:solidFill>
                <a:latin typeface="Arial Narrow" pitchFamily="34" charset="0"/>
              </a:rPr>
            </a:br>
            <a:r>
              <a:rPr lang="tr-TR" altLang="tr-TR" dirty="0" smtClean="0">
                <a:solidFill>
                  <a:srgbClr val="002060"/>
                </a:solidFill>
                <a:latin typeface="Arial Narrow" pitchFamily="34" charset="0"/>
              </a:rPr>
              <a:t>1-Pazardan elma,armut,muz;ıspanak,kabak,patlıcan aldım.</a:t>
            </a:r>
          </a:p>
          <a:p>
            <a:endParaRPr lang="tr-TR" altLang="tr-TR" dirty="0" smtClean="0">
              <a:solidFill>
                <a:srgbClr val="002060"/>
              </a:solidFill>
              <a:latin typeface="Arial Narrow" pitchFamily="34" charset="0"/>
            </a:endParaRPr>
          </a:p>
          <a:p>
            <a:r>
              <a:rPr lang="tr-TR" altLang="tr-TR" dirty="0" smtClean="0">
                <a:solidFill>
                  <a:srgbClr val="002060"/>
                </a:solidFill>
                <a:latin typeface="Arial Narrow" pitchFamily="34" charset="0"/>
              </a:rPr>
              <a:t>2-Erkek çocuklara Doğan,Mustafa,Orhan kız çocuklara ise Selcan, Burcu, Yonca gibi isimler verilir. </a:t>
            </a:r>
            <a:endParaRPr lang="tr-TR" altLang="tr-TR" sz="6000" dirty="0">
              <a:solidFill>
                <a:srgbClr val="002060"/>
              </a:solidFill>
              <a:latin typeface="Arial Narrow" pitchFamily="34" charset="0"/>
            </a:endParaRPr>
          </a:p>
        </p:txBody>
      </p:sp>
      <p:sp>
        <p:nvSpPr>
          <p:cNvPr id="4" name="3 Dikdörtgen"/>
          <p:cNvSpPr/>
          <p:nvPr/>
        </p:nvSpPr>
        <p:spPr>
          <a:xfrm>
            <a:off x="179512" y="1268760"/>
            <a:ext cx="467544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altLang="tr-TR" sz="6000" b="1" dirty="0" smtClean="0">
                <a:solidFill>
                  <a:srgbClr val="002060"/>
                </a:solidFill>
                <a:ea typeface="Tahoma" pitchFamily="34" charset="0"/>
                <a:cs typeface="Times New Roman" pitchFamily="18" charset="0"/>
              </a:rPr>
              <a:t>;</a:t>
            </a:r>
            <a:endParaRPr lang="tr-TR" sz="6000" b="1" dirty="0">
              <a:ea typeface="Tahoma" pitchFamily="34" charset="0"/>
              <a:cs typeface="Times New Roman" pitchFamily="18" charset="0"/>
            </a:endParaRPr>
          </a:p>
        </p:txBody>
      </p:sp>
      <p:pic>
        <p:nvPicPr>
          <p:cNvPr id="5" name="Picture 2" descr="C:\Users\User\Desktop\Yeni klasör (3)\book-giallo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4653136"/>
            <a:ext cx="2088232" cy="1988840"/>
          </a:xfrm>
          <a:prstGeom prst="rect">
            <a:avLst/>
          </a:prstGeom>
          <a:noFill/>
        </p:spPr>
      </p:pic>
    </p:spTree>
  </p:cSld>
  <p:clrMapOvr>
    <a:masterClrMapping/>
  </p:clrMapOvr>
  <p:transition>
    <p:cover dir="r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dörtgen"/>
          <p:cNvSpPr/>
          <p:nvPr/>
        </p:nvSpPr>
        <p:spPr>
          <a:xfrm>
            <a:off x="251520" y="980728"/>
            <a:ext cx="9144000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altLang="tr-TR" dirty="0" smtClean="0">
                <a:solidFill>
                  <a:srgbClr val="002060"/>
                </a:solidFill>
                <a:latin typeface="Arial Narrow" pitchFamily="34" charset="0"/>
              </a:rPr>
              <a:t>Kendinden önceki cümleyle ilgi kuran ancak, yalnız, fakat,  lakin,çünkü vb bağlaçlardan önce konur.</a:t>
            </a:r>
            <a:br>
              <a:rPr lang="tr-TR" altLang="tr-TR" dirty="0" smtClean="0">
                <a:solidFill>
                  <a:srgbClr val="002060"/>
                </a:solidFill>
                <a:latin typeface="Arial Narrow" pitchFamily="34" charset="0"/>
              </a:rPr>
            </a:br>
            <a:r>
              <a:rPr lang="tr-TR" altLang="tr-TR" dirty="0" smtClean="0">
                <a:solidFill>
                  <a:srgbClr val="002060"/>
                </a:solidFill>
                <a:latin typeface="Arial Narrow" pitchFamily="34" charset="0"/>
              </a:rPr>
              <a:t/>
            </a:r>
            <a:br>
              <a:rPr lang="tr-TR" altLang="tr-TR" dirty="0" smtClean="0">
                <a:solidFill>
                  <a:srgbClr val="002060"/>
                </a:solidFill>
                <a:latin typeface="Arial Narrow" pitchFamily="34" charset="0"/>
              </a:rPr>
            </a:br>
            <a:r>
              <a:rPr lang="tr-TR" altLang="tr-TR" b="1" dirty="0" smtClean="0">
                <a:solidFill>
                  <a:srgbClr val="002060"/>
                </a:solidFill>
                <a:latin typeface="Arial Narrow" pitchFamily="34" charset="0"/>
              </a:rPr>
              <a:t>Örnekler:</a:t>
            </a:r>
            <a:br>
              <a:rPr lang="tr-TR" altLang="tr-TR" b="1" dirty="0" smtClean="0">
                <a:solidFill>
                  <a:srgbClr val="002060"/>
                </a:solidFill>
                <a:latin typeface="Arial Narrow" pitchFamily="34" charset="0"/>
              </a:rPr>
            </a:br>
            <a:r>
              <a:rPr lang="tr-TR" altLang="tr-TR" b="1" dirty="0" smtClean="0">
                <a:solidFill>
                  <a:srgbClr val="002060"/>
                </a:solidFill>
                <a:latin typeface="Arial Narrow" pitchFamily="34" charset="0"/>
              </a:rPr>
              <a:t/>
            </a:r>
            <a:br>
              <a:rPr lang="tr-TR" altLang="tr-TR" b="1" dirty="0" smtClean="0">
                <a:solidFill>
                  <a:srgbClr val="002060"/>
                </a:solidFill>
                <a:latin typeface="Arial Narrow" pitchFamily="34" charset="0"/>
              </a:rPr>
            </a:br>
            <a:r>
              <a:rPr lang="tr-TR" altLang="tr-TR" dirty="0" smtClean="0">
                <a:solidFill>
                  <a:srgbClr val="002060"/>
                </a:solidFill>
                <a:latin typeface="Arial Narrow" pitchFamily="34" charset="0"/>
              </a:rPr>
              <a:t>1-Çok çalışıyor;fakat başarılı olamıyor.</a:t>
            </a:r>
            <a:br>
              <a:rPr lang="tr-TR" altLang="tr-TR" dirty="0" smtClean="0">
                <a:solidFill>
                  <a:srgbClr val="002060"/>
                </a:solidFill>
                <a:latin typeface="Arial Narrow" pitchFamily="34" charset="0"/>
              </a:rPr>
            </a:br>
            <a:r>
              <a:rPr lang="tr-TR" altLang="tr-TR" dirty="0" smtClean="0">
                <a:solidFill>
                  <a:srgbClr val="002060"/>
                </a:solidFill>
                <a:latin typeface="Arial Narrow" pitchFamily="34" charset="0"/>
              </a:rPr>
              <a:t/>
            </a:r>
            <a:br>
              <a:rPr lang="tr-TR" altLang="tr-TR" dirty="0" smtClean="0">
                <a:solidFill>
                  <a:srgbClr val="002060"/>
                </a:solidFill>
                <a:latin typeface="Arial Narrow" pitchFamily="34" charset="0"/>
              </a:rPr>
            </a:br>
            <a:r>
              <a:rPr lang="tr-TR" altLang="tr-TR" dirty="0" smtClean="0">
                <a:solidFill>
                  <a:srgbClr val="002060"/>
                </a:solidFill>
                <a:latin typeface="Arial Narrow" pitchFamily="34" charset="0"/>
              </a:rPr>
              <a:t>2-Halis bir şiir fena okunabilir;lakin sahte bir şiir iyi okunamaz.</a:t>
            </a:r>
            <a:br>
              <a:rPr lang="tr-TR" altLang="tr-TR" dirty="0" smtClean="0">
                <a:solidFill>
                  <a:srgbClr val="002060"/>
                </a:solidFill>
                <a:latin typeface="Arial Narrow" pitchFamily="34" charset="0"/>
              </a:rPr>
            </a:br>
            <a:r>
              <a:rPr lang="tr-TR" altLang="tr-TR" dirty="0" smtClean="0">
                <a:solidFill>
                  <a:srgbClr val="002060"/>
                </a:solidFill>
                <a:latin typeface="Arial Narrow" pitchFamily="34" charset="0"/>
              </a:rPr>
              <a:t/>
            </a:r>
            <a:br>
              <a:rPr lang="tr-TR" altLang="tr-TR" dirty="0" smtClean="0">
                <a:solidFill>
                  <a:srgbClr val="002060"/>
                </a:solidFill>
                <a:latin typeface="Arial Narrow" pitchFamily="34" charset="0"/>
              </a:rPr>
            </a:br>
            <a:r>
              <a:rPr lang="tr-TR" altLang="tr-TR" dirty="0" smtClean="0">
                <a:solidFill>
                  <a:srgbClr val="002060"/>
                </a:solidFill>
                <a:latin typeface="Arial Narrow" pitchFamily="34" charset="0"/>
              </a:rPr>
              <a:t/>
            </a:r>
            <a:br>
              <a:rPr lang="tr-TR" altLang="tr-TR" dirty="0" smtClean="0">
                <a:solidFill>
                  <a:srgbClr val="002060"/>
                </a:solidFill>
                <a:latin typeface="Arial Narrow" pitchFamily="34" charset="0"/>
              </a:rPr>
            </a:br>
            <a:r>
              <a:rPr lang="tr-TR" altLang="tr-TR" dirty="0" smtClean="0">
                <a:solidFill>
                  <a:srgbClr val="002060"/>
                </a:solidFill>
                <a:latin typeface="Arial Narrow" pitchFamily="34" charset="0"/>
              </a:rPr>
              <a:t>3-Bir millet ordusunu kaybedebilir,bağımsızlığını da kaybedebilir;fakat dilini sakladıkça o millet yaşıyor demektir.</a:t>
            </a:r>
            <a:r>
              <a:rPr lang="tr-TR" altLang="tr-TR" dirty="0" smtClean="0"/>
              <a:t/>
            </a:r>
            <a:br>
              <a:rPr lang="tr-TR" altLang="tr-TR" dirty="0" smtClean="0"/>
            </a:br>
            <a:r>
              <a:rPr lang="tr-TR" altLang="tr-TR" dirty="0" smtClean="0"/>
              <a:t>                                         </a:t>
            </a:r>
            <a:endParaRPr lang="tr-TR" dirty="0"/>
          </a:p>
        </p:txBody>
      </p:sp>
      <p:sp>
        <p:nvSpPr>
          <p:cNvPr id="3" name="2 Dikdörtgen"/>
          <p:cNvSpPr/>
          <p:nvPr/>
        </p:nvSpPr>
        <p:spPr>
          <a:xfrm>
            <a:off x="0" y="548680"/>
            <a:ext cx="441146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altLang="tr-TR" sz="6000" b="1" dirty="0" smtClean="0">
                <a:solidFill>
                  <a:srgbClr val="002060"/>
                </a:solidFill>
                <a:ea typeface="Tahoma" pitchFamily="34" charset="0"/>
                <a:cs typeface="Times New Roman" pitchFamily="18" charset="0"/>
              </a:rPr>
              <a:t>;</a:t>
            </a:r>
            <a:endParaRPr lang="tr-TR" sz="6000" b="1" dirty="0">
              <a:ea typeface="Tahoma" pitchFamily="34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blinds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dörtgen"/>
          <p:cNvSpPr/>
          <p:nvPr/>
        </p:nvSpPr>
        <p:spPr>
          <a:xfrm>
            <a:off x="323528" y="836712"/>
            <a:ext cx="8820472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altLang="tr-TR" dirty="0" err="1" smtClean="0">
                <a:solidFill>
                  <a:srgbClr val="002060"/>
                </a:solidFill>
                <a:latin typeface="Arial Narrow" pitchFamily="34" charset="0"/>
              </a:rPr>
              <a:t>Ögeleri</a:t>
            </a:r>
            <a:r>
              <a:rPr lang="tr-TR" altLang="tr-TR" dirty="0" smtClean="0">
                <a:solidFill>
                  <a:srgbClr val="002060"/>
                </a:solidFill>
                <a:latin typeface="Arial Narrow" pitchFamily="34" charset="0"/>
              </a:rPr>
              <a:t> arasında virgül bulunan sıralı cümleleri birbirinden ayırmak için konur.</a:t>
            </a:r>
            <a:br>
              <a:rPr lang="tr-TR" altLang="tr-TR" dirty="0" smtClean="0">
                <a:solidFill>
                  <a:srgbClr val="002060"/>
                </a:solidFill>
                <a:latin typeface="Arial Narrow" pitchFamily="34" charset="0"/>
              </a:rPr>
            </a:br>
            <a:r>
              <a:rPr lang="tr-TR" altLang="tr-TR" dirty="0" smtClean="0">
                <a:solidFill>
                  <a:srgbClr val="002060"/>
                </a:solidFill>
                <a:latin typeface="Arial Narrow" pitchFamily="34" charset="0"/>
              </a:rPr>
              <a:t/>
            </a:r>
            <a:br>
              <a:rPr lang="tr-TR" altLang="tr-TR" dirty="0" smtClean="0">
                <a:solidFill>
                  <a:srgbClr val="002060"/>
                </a:solidFill>
                <a:latin typeface="Arial Narrow" pitchFamily="34" charset="0"/>
              </a:rPr>
            </a:br>
            <a:r>
              <a:rPr lang="tr-TR" altLang="tr-TR" b="1" dirty="0" smtClean="0">
                <a:solidFill>
                  <a:srgbClr val="002060"/>
                </a:solidFill>
                <a:latin typeface="Arial Narrow" pitchFamily="34" charset="0"/>
              </a:rPr>
              <a:t>Örnekler:</a:t>
            </a:r>
            <a:br>
              <a:rPr lang="tr-TR" altLang="tr-TR" b="1" dirty="0" smtClean="0">
                <a:solidFill>
                  <a:srgbClr val="002060"/>
                </a:solidFill>
                <a:latin typeface="Arial Narrow" pitchFamily="34" charset="0"/>
              </a:rPr>
            </a:br>
            <a:endParaRPr lang="tr-TR" altLang="tr-TR" b="1" dirty="0" smtClean="0">
              <a:solidFill>
                <a:srgbClr val="002060"/>
              </a:solidFill>
              <a:latin typeface="Arial Narrow" pitchFamily="34" charset="0"/>
            </a:endParaRPr>
          </a:p>
          <a:p>
            <a:r>
              <a:rPr lang="tr-TR" altLang="tr-TR" dirty="0" smtClean="0">
                <a:solidFill>
                  <a:srgbClr val="002060"/>
                </a:solidFill>
                <a:latin typeface="Arial Narrow" pitchFamily="34" charset="0"/>
              </a:rPr>
              <a:t>1-Sevinçten, heyecandan içim içime sığmıyor; bağırmak, </a:t>
            </a:r>
            <a:r>
              <a:rPr lang="tr-TR" altLang="tr-TR" dirty="0" err="1" smtClean="0">
                <a:solidFill>
                  <a:srgbClr val="002060"/>
                </a:solidFill>
                <a:latin typeface="Arial Narrow" pitchFamily="34" charset="0"/>
              </a:rPr>
              <a:t>kahkalar</a:t>
            </a:r>
            <a:r>
              <a:rPr lang="tr-TR" altLang="tr-TR" dirty="0" smtClean="0">
                <a:solidFill>
                  <a:srgbClr val="002060"/>
                </a:solidFill>
                <a:latin typeface="Arial Narrow" pitchFamily="34" charset="0"/>
              </a:rPr>
              <a:t> atmak ağlamak istiyorum.</a:t>
            </a:r>
            <a:br>
              <a:rPr lang="tr-TR" altLang="tr-TR" dirty="0" smtClean="0">
                <a:solidFill>
                  <a:srgbClr val="002060"/>
                </a:solidFill>
                <a:latin typeface="Arial Narrow" pitchFamily="34" charset="0"/>
              </a:rPr>
            </a:br>
            <a:r>
              <a:rPr lang="tr-TR" altLang="tr-TR" dirty="0" smtClean="0">
                <a:solidFill>
                  <a:srgbClr val="002060"/>
                </a:solidFill>
                <a:latin typeface="Arial Narrow" pitchFamily="34" charset="0"/>
              </a:rPr>
              <a:t/>
            </a:r>
            <a:br>
              <a:rPr lang="tr-TR" altLang="tr-TR" dirty="0" smtClean="0">
                <a:solidFill>
                  <a:srgbClr val="002060"/>
                </a:solidFill>
                <a:latin typeface="Arial Narrow" pitchFamily="34" charset="0"/>
              </a:rPr>
            </a:br>
            <a:r>
              <a:rPr lang="tr-TR" altLang="tr-TR" dirty="0" smtClean="0">
                <a:solidFill>
                  <a:srgbClr val="002060"/>
                </a:solidFill>
                <a:latin typeface="Arial Narrow" pitchFamily="34" charset="0"/>
              </a:rPr>
              <a:t>2-Sabahtan beri bekliyorum ;ne gelen var, ne giden.</a:t>
            </a:r>
            <a:br>
              <a:rPr lang="tr-TR" altLang="tr-TR" dirty="0" smtClean="0">
                <a:solidFill>
                  <a:srgbClr val="002060"/>
                </a:solidFill>
                <a:latin typeface="Arial Narrow" pitchFamily="34" charset="0"/>
              </a:rPr>
            </a:br>
            <a:r>
              <a:rPr lang="tr-TR" altLang="tr-TR" dirty="0" smtClean="0">
                <a:solidFill>
                  <a:srgbClr val="002060"/>
                </a:solidFill>
                <a:latin typeface="Arial Narrow" pitchFamily="34" charset="0"/>
              </a:rPr>
              <a:t/>
            </a:r>
            <a:br>
              <a:rPr lang="tr-TR" altLang="tr-TR" dirty="0" smtClean="0">
                <a:solidFill>
                  <a:srgbClr val="002060"/>
                </a:solidFill>
                <a:latin typeface="Arial Narrow" pitchFamily="34" charset="0"/>
              </a:rPr>
            </a:br>
            <a:r>
              <a:rPr lang="tr-TR" altLang="tr-TR" dirty="0" smtClean="0">
                <a:solidFill>
                  <a:srgbClr val="002060"/>
                </a:solidFill>
                <a:latin typeface="Arial Narrow" pitchFamily="34" charset="0"/>
              </a:rPr>
              <a:t>3-İş işten geçti; artık gelse de olur.gelmese de.</a:t>
            </a:r>
            <a:br>
              <a:rPr lang="tr-TR" altLang="tr-TR" dirty="0" smtClean="0">
                <a:solidFill>
                  <a:srgbClr val="002060"/>
                </a:solidFill>
                <a:latin typeface="Arial Narrow" pitchFamily="34" charset="0"/>
              </a:rPr>
            </a:br>
            <a:r>
              <a:rPr lang="tr-TR" altLang="tr-TR" dirty="0" smtClean="0">
                <a:solidFill>
                  <a:srgbClr val="002060"/>
                </a:solidFill>
                <a:latin typeface="Arial Narrow" pitchFamily="34" charset="0"/>
              </a:rPr>
              <a:t/>
            </a:r>
            <a:br>
              <a:rPr lang="tr-TR" altLang="tr-TR" dirty="0" smtClean="0">
                <a:solidFill>
                  <a:srgbClr val="002060"/>
                </a:solidFill>
                <a:latin typeface="Arial Narrow" pitchFamily="34" charset="0"/>
              </a:rPr>
            </a:br>
            <a:r>
              <a:rPr lang="tr-TR" altLang="tr-TR" dirty="0" smtClean="0">
                <a:solidFill>
                  <a:srgbClr val="002060"/>
                </a:solidFill>
                <a:latin typeface="Arial Narrow" pitchFamily="34" charset="0"/>
              </a:rPr>
              <a:t>4-Eşek ölür,semeri;insan ölür,eseri kalır.</a:t>
            </a:r>
            <a:br>
              <a:rPr lang="tr-TR" altLang="tr-TR" dirty="0" smtClean="0">
                <a:solidFill>
                  <a:srgbClr val="002060"/>
                </a:solidFill>
                <a:latin typeface="Arial Narrow" pitchFamily="34" charset="0"/>
              </a:rPr>
            </a:br>
            <a:r>
              <a:rPr lang="tr-TR" altLang="tr-TR" dirty="0" smtClean="0">
                <a:solidFill>
                  <a:srgbClr val="002060"/>
                </a:solidFill>
                <a:latin typeface="Arial Narrow" pitchFamily="34" charset="0"/>
              </a:rPr>
              <a:t/>
            </a:r>
            <a:br>
              <a:rPr lang="tr-TR" altLang="tr-TR" dirty="0" smtClean="0">
                <a:solidFill>
                  <a:srgbClr val="002060"/>
                </a:solidFill>
                <a:latin typeface="Arial Narrow" pitchFamily="34" charset="0"/>
              </a:rPr>
            </a:br>
            <a:r>
              <a:rPr lang="tr-TR" altLang="tr-TR" b="1" u="sng" dirty="0" smtClean="0">
                <a:solidFill>
                  <a:srgbClr val="002060"/>
                </a:solidFill>
                <a:latin typeface="Arial Narrow" pitchFamily="34" charset="0"/>
              </a:rPr>
              <a:t>UYARI: </a:t>
            </a:r>
            <a:r>
              <a:rPr lang="tr-TR" altLang="tr-TR" u="sng" dirty="0" smtClean="0">
                <a:solidFill>
                  <a:srgbClr val="002060"/>
                </a:solidFill>
                <a:latin typeface="Arial Narrow" pitchFamily="34" charset="0"/>
              </a:rPr>
              <a:t>Noktalı virgülden sonra başlayan cümlelerin ilk harfi küçük yazılır.</a:t>
            </a:r>
            <a:endParaRPr lang="tr-TR" dirty="0">
              <a:solidFill>
                <a:srgbClr val="002060"/>
              </a:solidFill>
              <a:latin typeface="Arial Narrow" pitchFamily="34" charset="0"/>
            </a:endParaRPr>
          </a:p>
        </p:txBody>
      </p:sp>
      <p:sp>
        <p:nvSpPr>
          <p:cNvPr id="3" name="2 Dikdörtgen"/>
          <p:cNvSpPr/>
          <p:nvPr/>
        </p:nvSpPr>
        <p:spPr>
          <a:xfrm>
            <a:off x="0" y="476672"/>
            <a:ext cx="441146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altLang="tr-TR" sz="6000" b="1" dirty="0" smtClean="0">
                <a:solidFill>
                  <a:srgbClr val="002060"/>
                </a:solidFill>
                <a:ea typeface="Tahoma" pitchFamily="34" charset="0"/>
                <a:cs typeface="Times New Roman" pitchFamily="18" charset="0"/>
              </a:rPr>
              <a:t>;</a:t>
            </a:r>
            <a:endParaRPr lang="tr-TR" sz="6000" b="1" dirty="0">
              <a:ea typeface="Tahoma" pitchFamily="34" charset="0"/>
              <a:cs typeface="Times New Roman" pitchFamily="18" charset="0"/>
            </a:endParaRPr>
          </a:p>
        </p:txBody>
      </p:sp>
      <p:pic>
        <p:nvPicPr>
          <p:cNvPr id="1026" name="Picture 2" descr="C:\Users\User\Desktop\frog_freddy_cautiously_moving_hg_cl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24128" y="3501008"/>
            <a:ext cx="3150350" cy="2520280"/>
          </a:xfrm>
          <a:prstGeom prst="rect">
            <a:avLst/>
          </a:prstGeom>
          <a:noFill/>
        </p:spPr>
      </p:pic>
    </p:spTree>
  </p:cSld>
  <p:clrMapOvr>
    <a:masterClrMapping/>
  </p:clrMapOvr>
  <p:transition>
    <p:wheel spokes="1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dörtgen"/>
          <p:cNvSpPr/>
          <p:nvPr/>
        </p:nvSpPr>
        <p:spPr>
          <a:xfrm>
            <a:off x="179512" y="980728"/>
            <a:ext cx="8964488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altLang="tr-TR" dirty="0" smtClean="0">
                <a:solidFill>
                  <a:srgbClr val="002060"/>
                </a:solidFill>
                <a:latin typeface="Arial Narrow" pitchFamily="34" charset="0"/>
              </a:rPr>
              <a:t>Kendisinden sonra örnek verilecek cümlenin sonuna konur.</a:t>
            </a:r>
          </a:p>
          <a:p>
            <a:r>
              <a:rPr lang="tr-TR" altLang="tr-TR" b="1" dirty="0" smtClean="0">
                <a:solidFill>
                  <a:srgbClr val="002060"/>
                </a:solidFill>
                <a:latin typeface="Arial Narrow" pitchFamily="34" charset="0"/>
              </a:rPr>
              <a:t/>
            </a:r>
            <a:br>
              <a:rPr lang="tr-TR" altLang="tr-TR" b="1" dirty="0" smtClean="0">
                <a:solidFill>
                  <a:srgbClr val="002060"/>
                </a:solidFill>
                <a:latin typeface="Arial Narrow" pitchFamily="34" charset="0"/>
              </a:rPr>
            </a:br>
            <a:r>
              <a:rPr lang="tr-TR" altLang="tr-TR" b="1" dirty="0" smtClean="0">
                <a:solidFill>
                  <a:srgbClr val="002060"/>
                </a:solidFill>
                <a:latin typeface="Arial Narrow" pitchFamily="34" charset="0"/>
              </a:rPr>
              <a:t>Örnekler:</a:t>
            </a:r>
          </a:p>
          <a:p>
            <a:r>
              <a:rPr lang="tr-TR" altLang="tr-TR" dirty="0" smtClean="0">
                <a:solidFill>
                  <a:srgbClr val="002060"/>
                </a:solidFill>
                <a:latin typeface="Arial Narrow" pitchFamily="34" charset="0"/>
              </a:rPr>
              <a:t/>
            </a:r>
            <a:br>
              <a:rPr lang="tr-TR" altLang="tr-TR" dirty="0" smtClean="0">
                <a:solidFill>
                  <a:srgbClr val="002060"/>
                </a:solidFill>
                <a:latin typeface="Arial Narrow" pitchFamily="34" charset="0"/>
              </a:rPr>
            </a:br>
            <a:r>
              <a:rPr lang="tr-TR" altLang="tr-TR" dirty="0" smtClean="0">
                <a:solidFill>
                  <a:srgbClr val="002060"/>
                </a:solidFill>
                <a:latin typeface="Arial Narrow" pitchFamily="34" charset="0"/>
              </a:rPr>
              <a:t>1-Peyami Safa’nın en önemli eserleri şunlardır: Yalnızız, Matmazel </a:t>
            </a:r>
            <a:r>
              <a:rPr lang="tr-TR" altLang="tr-TR" dirty="0" err="1" smtClean="0">
                <a:solidFill>
                  <a:srgbClr val="002060"/>
                </a:solidFill>
                <a:latin typeface="Arial Narrow" pitchFamily="34" charset="0"/>
              </a:rPr>
              <a:t>Noralya’nın</a:t>
            </a:r>
            <a:r>
              <a:rPr lang="tr-TR" altLang="tr-TR" dirty="0" smtClean="0">
                <a:solidFill>
                  <a:srgbClr val="002060"/>
                </a:solidFill>
                <a:latin typeface="Arial Narrow" pitchFamily="34" charset="0"/>
              </a:rPr>
              <a:t> Koltuğu, 9.Hariciye Koğuşu.</a:t>
            </a:r>
          </a:p>
          <a:p>
            <a:endParaRPr lang="tr-TR" altLang="tr-TR" dirty="0" smtClean="0">
              <a:solidFill>
                <a:srgbClr val="002060"/>
              </a:solidFill>
              <a:latin typeface="Arial Narrow" pitchFamily="34" charset="0"/>
            </a:endParaRPr>
          </a:p>
          <a:p>
            <a:r>
              <a:rPr lang="tr-TR" altLang="tr-TR" dirty="0" smtClean="0">
                <a:solidFill>
                  <a:srgbClr val="002060"/>
                </a:solidFill>
                <a:latin typeface="Arial Narrow" pitchFamily="34" charset="0"/>
              </a:rPr>
              <a:t>2-Yeni harfler alındıktan sonra sonra eski yazı ile bir tek kelime bile yazmayan iki kişi görmüşümdür:Atatürk ve İnönü!</a:t>
            </a:r>
          </a:p>
          <a:p>
            <a:r>
              <a:rPr lang="tr-TR" altLang="tr-TR" dirty="0" smtClean="0">
                <a:solidFill>
                  <a:srgbClr val="002060"/>
                </a:solidFill>
                <a:latin typeface="Arial Narrow" pitchFamily="34" charset="0"/>
              </a:rPr>
              <a:t>                                                       </a:t>
            </a:r>
            <a:endParaRPr lang="tr-TR" altLang="tr-TR" dirty="0">
              <a:solidFill>
                <a:srgbClr val="002060"/>
              </a:solidFill>
              <a:latin typeface="Arial Narrow" pitchFamily="34" charset="0"/>
            </a:endParaRPr>
          </a:p>
        </p:txBody>
      </p:sp>
      <p:sp>
        <p:nvSpPr>
          <p:cNvPr id="3" name="2 Metin kutusu"/>
          <p:cNvSpPr txBox="1"/>
          <p:nvPr/>
        </p:nvSpPr>
        <p:spPr>
          <a:xfrm>
            <a:off x="2483768" y="188640"/>
            <a:ext cx="4464496" cy="83099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r>
              <a:rPr lang="tr-TR" sz="48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Berlin Sans FB" pitchFamily="34" charset="0"/>
              </a:rPr>
              <a:t>~ İKİ NOKTA ~</a:t>
            </a:r>
            <a:endParaRPr lang="tr-TR" sz="4800" b="1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latin typeface="Berlin Sans FB" pitchFamily="34" charset="0"/>
            </a:endParaRPr>
          </a:p>
        </p:txBody>
      </p:sp>
      <p:sp>
        <p:nvSpPr>
          <p:cNvPr id="4" name="3 Dikdörtgen"/>
          <p:cNvSpPr/>
          <p:nvPr/>
        </p:nvSpPr>
        <p:spPr>
          <a:xfrm>
            <a:off x="0" y="1268760"/>
            <a:ext cx="415498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sz="5400" b="1" dirty="0" smtClean="0">
                <a:solidFill>
                  <a:srgbClr val="002060"/>
                </a:solidFill>
              </a:rPr>
              <a:t>:</a:t>
            </a:r>
            <a:endParaRPr lang="tr-TR" sz="5400" b="1" dirty="0">
              <a:solidFill>
                <a:srgbClr val="002060"/>
              </a:solidFill>
            </a:endParaRPr>
          </a:p>
        </p:txBody>
      </p:sp>
      <p:pic>
        <p:nvPicPr>
          <p:cNvPr id="2050" name="Picture 2" descr="C:\Users\User\Desktop\Yeni klasör (3)\ornek_soru_4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05500" y="3943350"/>
            <a:ext cx="3238500" cy="2914650"/>
          </a:xfrm>
          <a:prstGeom prst="rect">
            <a:avLst/>
          </a:prstGeom>
          <a:noFill/>
        </p:spPr>
      </p:pic>
    </p:spTree>
  </p:cSld>
  <p:clrMapOvr>
    <a:masterClrMapping/>
  </p:clrMapOvr>
  <p:transition>
    <p:pull dir="ru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dörtgen"/>
          <p:cNvSpPr/>
          <p:nvPr/>
        </p:nvSpPr>
        <p:spPr>
          <a:xfrm>
            <a:off x="539552" y="692696"/>
            <a:ext cx="7488832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altLang="tr-TR" dirty="0" smtClean="0">
                <a:solidFill>
                  <a:srgbClr val="002060"/>
                </a:solidFill>
                <a:latin typeface="Arial Narrow" pitchFamily="34" charset="0"/>
              </a:rPr>
              <a:t>Kendisinden sonra  açıklama yapılacak cümlenin sonuna konur.</a:t>
            </a:r>
            <a:br>
              <a:rPr lang="tr-TR" altLang="tr-TR" dirty="0" smtClean="0">
                <a:solidFill>
                  <a:srgbClr val="002060"/>
                </a:solidFill>
                <a:latin typeface="Arial Narrow" pitchFamily="34" charset="0"/>
              </a:rPr>
            </a:br>
            <a:r>
              <a:rPr lang="tr-TR" altLang="tr-TR" dirty="0" smtClean="0">
                <a:solidFill>
                  <a:srgbClr val="002060"/>
                </a:solidFill>
                <a:latin typeface="Arial Narrow" pitchFamily="34" charset="0"/>
              </a:rPr>
              <a:t/>
            </a:r>
            <a:br>
              <a:rPr lang="tr-TR" altLang="tr-TR" dirty="0" smtClean="0">
                <a:solidFill>
                  <a:srgbClr val="002060"/>
                </a:solidFill>
                <a:latin typeface="Arial Narrow" pitchFamily="34" charset="0"/>
              </a:rPr>
            </a:br>
            <a:r>
              <a:rPr lang="tr-TR" altLang="tr-TR" b="1" dirty="0" smtClean="0">
                <a:solidFill>
                  <a:srgbClr val="002060"/>
                </a:solidFill>
                <a:latin typeface="Arial Narrow" pitchFamily="34" charset="0"/>
              </a:rPr>
              <a:t>Örnekler:</a:t>
            </a:r>
            <a:br>
              <a:rPr lang="tr-TR" altLang="tr-TR" b="1" dirty="0" smtClean="0">
                <a:solidFill>
                  <a:srgbClr val="002060"/>
                </a:solidFill>
                <a:latin typeface="Arial Narrow" pitchFamily="34" charset="0"/>
              </a:rPr>
            </a:br>
            <a:r>
              <a:rPr lang="tr-TR" altLang="tr-TR" b="1" dirty="0" smtClean="0">
                <a:solidFill>
                  <a:srgbClr val="002060"/>
                </a:solidFill>
                <a:latin typeface="Arial Narrow" pitchFamily="34" charset="0"/>
              </a:rPr>
              <a:t/>
            </a:r>
            <a:br>
              <a:rPr lang="tr-TR" altLang="tr-TR" b="1" dirty="0" smtClean="0">
                <a:solidFill>
                  <a:srgbClr val="002060"/>
                </a:solidFill>
                <a:latin typeface="Arial Narrow" pitchFamily="34" charset="0"/>
              </a:rPr>
            </a:br>
            <a:r>
              <a:rPr lang="tr-TR" altLang="tr-TR" dirty="0" smtClean="0">
                <a:solidFill>
                  <a:srgbClr val="002060"/>
                </a:solidFill>
                <a:latin typeface="Arial Narrow" pitchFamily="34" charset="0"/>
              </a:rPr>
              <a:t>1-Aklın ve ilmin üç büyük düşmanı vardır: Fenalık,cahillik ve tembellik.</a:t>
            </a:r>
            <a:br>
              <a:rPr lang="tr-TR" altLang="tr-TR" dirty="0" smtClean="0">
                <a:solidFill>
                  <a:srgbClr val="002060"/>
                </a:solidFill>
                <a:latin typeface="Arial Narrow" pitchFamily="34" charset="0"/>
              </a:rPr>
            </a:br>
            <a:r>
              <a:rPr lang="tr-TR" altLang="tr-TR" dirty="0" smtClean="0">
                <a:solidFill>
                  <a:srgbClr val="002060"/>
                </a:solidFill>
                <a:latin typeface="Arial Narrow" pitchFamily="34" charset="0"/>
              </a:rPr>
              <a:t/>
            </a:r>
            <a:br>
              <a:rPr lang="tr-TR" altLang="tr-TR" dirty="0" smtClean="0">
                <a:solidFill>
                  <a:srgbClr val="002060"/>
                </a:solidFill>
                <a:latin typeface="Arial Narrow" pitchFamily="34" charset="0"/>
              </a:rPr>
            </a:br>
            <a:r>
              <a:rPr lang="tr-TR" altLang="tr-TR" dirty="0" smtClean="0">
                <a:solidFill>
                  <a:srgbClr val="002060"/>
                </a:solidFill>
                <a:latin typeface="Arial Narrow" pitchFamily="34" charset="0"/>
              </a:rPr>
              <a:t>2-Derler:İnsanda derin bir yaradır köksüzlük;</a:t>
            </a:r>
            <a:br>
              <a:rPr lang="tr-TR" altLang="tr-TR" dirty="0" smtClean="0">
                <a:solidFill>
                  <a:srgbClr val="002060"/>
                </a:solidFill>
                <a:latin typeface="Arial Narrow" pitchFamily="34" charset="0"/>
              </a:rPr>
            </a:br>
            <a:r>
              <a:rPr lang="tr-TR" altLang="tr-TR" dirty="0" smtClean="0">
                <a:solidFill>
                  <a:srgbClr val="002060"/>
                </a:solidFill>
                <a:latin typeface="Arial Narrow" pitchFamily="34" charset="0"/>
              </a:rPr>
              <a:t>  Budur alemde hudutsuz ve hazin öksüzlük</a:t>
            </a:r>
            <a:br>
              <a:rPr lang="tr-TR" altLang="tr-TR" dirty="0" smtClean="0">
                <a:solidFill>
                  <a:srgbClr val="002060"/>
                </a:solidFill>
                <a:latin typeface="Arial Narrow" pitchFamily="34" charset="0"/>
              </a:rPr>
            </a:br>
            <a:r>
              <a:rPr lang="tr-TR" altLang="tr-TR" dirty="0" smtClean="0">
                <a:solidFill>
                  <a:srgbClr val="002060"/>
                </a:solidFill>
                <a:latin typeface="Arial Narrow" pitchFamily="34" charset="0"/>
              </a:rPr>
              <a:t>                                   </a:t>
            </a:r>
            <a:br>
              <a:rPr lang="tr-TR" altLang="tr-TR" dirty="0" smtClean="0">
                <a:solidFill>
                  <a:srgbClr val="002060"/>
                </a:solidFill>
                <a:latin typeface="Arial Narrow" pitchFamily="34" charset="0"/>
              </a:rPr>
            </a:br>
            <a:r>
              <a:rPr lang="tr-TR" altLang="tr-TR" dirty="0" smtClean="0">
                <a:solidFill>
                  <a:srgbClr val="002060"/>
                </a:solidFill>
                <a:latin typeface="Arial Narrow" pitchFamily="34" charset="0"/>
              </a:rPr>
              <a:t/>
            </a:r>
            <a:br>
              <a:rPr lang="tr-TR" altLang="tr-TR" dirty="0" smtClean="0">
                <a:solidFill>
                  <a:srgbClr val="002060"/>
                </a:solidFill>
                <a:latin typeface="Arial Narrow" pitchFamily="34" charset="0"/>
              </a:rPr>
            </a:br>
            <a:r>
              <a:rPr lang="tr-TR" altLang="tr-TR" dirty="0" smtClean="0">
                <a:solidFill>
                  <a:srgbClr val="002060"/>
                </a:solidFill>
                <a:latin typeface="Arial Narrow" pitchFamily="34" charset="0"/>
              </a:rPr>
              <a:t>3-Cümlenin </a:t>
            </a:r>
            <a:r>
              <a:rPr lang="tr-TR" altLang="tr-TR" dirty="0" err="1" smtClean="0">
                <a:solidFill>
                  <a:srgbClr val="002060"/>
                </a:solidFill>
                <a:latin typeface="Arial Narrow" pitchFamily="34" charset="0"/>
              </a:rPr>
              <a:t>ögeleri</a:t>
            </a:r>
            <a:r>
              <a:rPr lang="tr-TR" altLang="tr-TR" dirty="0" smtClean="0">
                <a:solidFill>
                  <a:srgbClr val="002060"/>
                </a:solidFill>
                <a:latin typeface="Arial Narrow" pitchFamily="34" charset="0"/>
              </a:rPr>
              <a:t> üçe ayrılır: Özne,yüklem ve tümleçler.</a:t>
            </a:r>
            <a:endParaRPr lang="tr-TR" dirty="0">
              <a:solidFill>
                <a:srgbClr val="002060"/>
              </a:solidFill>
              <a:latin typeface="Arial Narrow" pitchFamily="34" charset="0"/>
            </a:endParaRPr>
          </a:p>
        </p:txBody>
      </p:sp>
      <p:sp>
        <p:nvSpPr>
          <p:cNvPr id="3" name="2 Metin kutusu"/>
          <p:cNvSpPr txBox="1"/>
          <p:nvPr/>
        </p:nvSpPr>
        <p:spPr>
          <a:xfrm>
            <a:off x="251520" y="404664"/>
            <a:ext cx="41549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5400" b="1" dirty="0" smtClean="0">
                <a:solidFill>
                  <a:srgbClr val="002060"/>
                </a:solidFill>
              </a:rPr>
              <a:t>:</a:t>
            </a:r>
            <a:endParaRPr lang="tr-TR" sz="5400" b="1" dirty="0">
              <a:solidFill>
                <a:srgbClr val="002060"/>
              </a:solidFill>
            </a:endParaRPr>
          </a:p>
        </p:txBody>
      </p:sp>
      <p:pic>
        <p:nvPicPr>
          <p:cNvPr id="2051" name="Picture 3" descr="C:\Users\User\Desktop\35lo425j (1)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08304" y="3800872"/>
            <a:ext cx="1600878" cy="3057128"/>
          </a:xfrm>
          <a:prstGeom prst="rect">
            <a:avLst/>
          </a:prstGeom>
          <a:noFill/>
        </p:spPr>
      </p:pic>
    </p:spTree>
  </p:cSld>
  <p:clrMapOvr>
    <a:masterClrMapping/>
  </p:clrMapOvr>
  <p:transition>
    <p:split orient="vert" dir="in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User\Desktop\e8nZC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72200" y="3429000"/>
            <a:ext cx="3476625" cy="3429000"/>
          </a:xfrm>
          <a:prstGeom prst="rect">
            <a:avLst/>
          </a:prstGeom>
          <a:noFill/>
        </p:spPr>
      </p:pic>
      <p:sp>
        <p:nvSpPr>
          <p:cNvPr id="2" name="1 Metin kutusu"/>
          <p:cNvSpPr txBox="1"/>
          <p:nvPr/>
        </p:nvSpPr>
        <p:spPr>
          <a:xfrm>
            <a:off x="179512" y="0"/>
            <a:ext cx="8496944" cy="60631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altLang="tr-TR" sz="2800" dirty="0" smtClean="0">
                <a:solidFill>
                  <a:srgbClr val="002060"/>
                </a:solidFill>
                <a:latin typeface="Arial Narrow" pitchFamily="34" charset="0"/>
              </a:rPr>
              <a:t>Yazıda okumayı kolaylaştırmak için birtakım işaretler kullanılır. Nokta,iki nokta, virgül, noktalı virgül... Bunlara noktalama işareti denir.</a:t>
            </a:r>
          </a:p>
          <a:p>
            <a:r>
              <a:rPr lang="tr-TR" altLang="tr-TR" sz="2800" dirty="0" smtClean="0">
                <a:solidFill>
                  <a:srgbClr val="002060"/>
                </a:solidFill>
                <a:latin typeface="Arial Narrow" pitchFamily="34" charset="0"/>
              </a:rPr>
              <a:t>Bu işaretler bir yandan cümlenin yapısını, sözün bağlantı yerlerini açık olarak göstermeye; bir yandan da yazıda harflerle belirtilmeyen vurgu, durak gibi bir takım özellikleri bildirmeye yarar.</a:t>
            </a:r>
          </a:p>
          <a:p>
            <a:r>
              <a:rPr lang="tr-TR" altLang="tr-TR" sz="2800" dirty="0" smtClean="0">
                <a:solidFill>
                  <a:srgbClr val="002060"/>
                </a:solidFill>
                <a:latin typeface="Arial Narrow" pitchFamily="34" charset="0"/>
              </a:rPr>
              <a:t>Noktalama işaretlerinin yerinde ve doğru bir şekilde kullanılması, konunun anlaşılması ve maksadın anlatılması bakımından çok önemlidir. Çünkü yerinde kullanılmayan bir işaret ‘’baba’’ </a:t>
            </a:r>
            <a:r>
              <a:rPr lang="tr-TR" altLang="tr-TR" sz="2800" dirty="0" err="1" smtClean="0">
                <a:solidFill>
                  <a:srgbClr val="002060"/>
                </a:solidFill>
                <a:latin typeface="Arial Narrow" pitchFamily="34" charset="0"/>
              </a:rPr>
              <a:t>yı</a:t>
            </a:r>
            <a:r>
              <a:rPr lang="tr-TR" altLang="tr-TR" sz="2800" dirty="0" smtClean="0">
                <a:solidFill>
                  <a:srgbClr val="002060"/>
                </a:solidFill>
                <a:latin typeface="Arial Narrow" pitchFamily="34" charset="0"/>
              </a:rPr>
              <a:t> ‘’eşek’’ yapabilir.</a:t>
            </a:r>
          </a:p>
          <a:p>
            <a:r>
              <a:rPr lang="tr-TR" altLang="tr-TR" sz="2800" dirty="0" smtClean="0">
                <a:solidFill>
                  <a:srgbClr val="002060"/>
                </a:solidFill>
                <a:latin typeface="Arial Narrow" pitchFamily="34" charset="0"/>
              </a:rPr>
              <a:t>Belli başlı noktalama işaretlerini ve kullanıldıkları yerleri örneklerle inceleyelim.</a:t>
            </a:r>
          </a:p>
          <a:p>
            <a:r>
              <a:rPr lang="tr-TR" altLang="tr-TR" dirty="0" smtClean="0"/>
              <a:t> </a:t>
            </a:r>
            <a:endParaRPr lang="tr-TR" altLang="tr-TR" dirty="0"/>
          </a:p>
        </p:txBody>
      </p:sp>
    </p:spTree>
  </p:cSld>
  <p:clrMapOvr>
    <a:masterClrMapping/>
  </p:clrMapOvr>
  <p:transition>
    <p:pull dir="rd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dörtgen"/>
          <p:cNvSpPr/>
          <p:nvPr/>
        </p:nvSpPr>
        <p:spPr>
          <a:xfrm>
            <a:off x="323528" y="908720"/>
            <a:ext cx="8316416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altLang="tr-TR" dirty="0" smtClean="0">
                <a:solidFill>
                  <a:srgbClr val="002060"/>
                </a:solidFill>
                <a:latin typeface="Arial Narrow" pitchFamily="34" charset="0"/>
              </a:rPr>
              <a:t>Kütüphanecilik alanında yazar adı ile eser başlığı arasına konur.</a:t>
            </a:r>
            <a:br>
              <a:rPr lang="tr-TR" altLang="tr-TR" dirty="0" smtClean="0">
                <a:solidFill>
                  <a:srgbClr val="002060"/>
                </a:solidFill>
                <a:latin typeface="Arial Narrow" pitchFamily="34" charset="0"/>
              </a:rPr>
            </a:br>
            <a:r>
              <a:rPr lang="tr-TR" altLang="tr-TR" dirty="0" smtClean="0">
                <a:solidFill>
                  <a:srgbClr val="002060"/>
                </a:solidFill>
                <a:latin typeface="Arial Narrow" pitchFamily="34" charset="0"/>
              </a:rPr>
              <a:t/>
            </a:r>
            <a:br>
              <a:rPr lang="tr-TR" altLang="tr-TR" dirty="0" smtClean="0">
                <a:solidFill>
                  <a:srgbClr val="002060"/>
                </a:solidFill>
                <a:latin typeface="Arial Narrow" pitchFamily="34" charset="0"/>
              </a:rPr>
            </a:br>
            <a:r>
              <a:rPr lang="tr-TR" altLang="tr-TR" b="1" dirty="0" smtClean="0">
                <a:solidFill>
                  <a:srgbClr val="002060"/>
                </a:solidFill>
                <a:latin typeface="Arial Narrow" pitchFamily="34" charset="0"/>
              </a:rPr>
              <a:t>Örnekler:</a:t>
            </a:r>
            <a:br>
              <a:rPr lang="tr-TR" altLang="tr-TR" b="1" dirty="0" smtClean="0">
                <a:solidFill>
                  <a:srgbClr val="002060"/>
                </a:solidFill>
                <a:latin typeface="Arial Narrow" pitchFamily="34" charset="0"/>
              </a:rPr>
            </a:br>
            <a:r>
              <a:rPr lang="tr-TR" altLang="tr-TR" b="1" dirty="0" smtClean="0">
                <a:solidFill>
                  <a:srgbClr val="002060"/>
                </a:solidFill>
                <a:latin typeface="Arial Narrow" pitchFamily="34" charset="0"/>
              </a:rPr>
              <a:t/>
            </a:r>
            <a:br>
              <a:rPr lang="tr-TR" altLang="tr-TR" b="1" dirty="0" smtClean="0">
                <a:solidFill>
                  <a:srgbClr val="002060"/>
                </a:solidFill>
                <a:latin typeface="Arial Narrow" pitchFamily="34" charset="0"/>
              </a:rPr>
            </a:br>
            <a:r>
              <a:rPr lang="tr-TR" altLang="tr-TR" dirty="0" smtClean="0">
                <a:solidFill>
                  <a:srgbClr val="002060"/>
                </a:solidFill>
                <a:latin typeface="Arial Narrow" pitchFamily="34" charset="0"/>
              </a:rPr>
              <a:t>1-Ali Çolak: Günlük Güneşlik Şarkılar</a:t>
            </a:r>
            <a:br>
              <a:rPr lang="tr-TR" altLang="tr-TR" dirty="0" smtClean="0">
                <a:solidFill>
                  <a:srgbClr val="002060"/>
                </a:solidFill>
                <a:latin typeface="Arial Narrow" pitchFamily="34" charset="0"/>
              </a:rPr>
            </a:br>
            <a:r>
              <a:rPr lang="tr-TR" altLang="tr-TR" dirty="0" smtClean="0">
                <a:solidFill>
                  <a:srgbClr val="002060"/>
                </a:solidFill>
                <a:latin typeface="Arial Narrow" pitchFamily="34" charset="0"/>
              </a:rPr>
              <a:t/>
            </a:r>
            <a:br>
              <a:rPr lang="tr-TR" altLang="tr-TR" dirty="0" smtClean="0">
                <a:solidFill>
                  <a:srgbClr val="002060"/>
                </a:solidFill>
                <a:latin typeface="Arial Narrow" pitchFamily="34" charset="0"/>
              </a:rPr>
            </a:br>
            <a:r>
              <a:rPr lang="tr-TR" altLang="tr-TR" dirty="0" smtClean="0">
                <a:solidFill>
                  <a:srgbClr val="002060"/>
                </a:solidFill>
                <a:latin typeface="Arial Narrow" pitchFamily="34" charset="0"/>
              </a:rPr>
              <a:t>2-Faruk Nafiz Çamlıbel: Çoban Çeşmesi</a:t>
            </a:r>
            <a:br>
              <a:rPr lang="tr-TR" altLang="tr-TR" dirty="0" smtClean="0">
                <a:solidFill>
                  <a:srgbClr val="002060"/>
                </a:solidFill>
                <a:latin typeface="Arial Narrow" pitchFamily="34" charset="0"/>
              </a:rPr>
            </a:br>
            <a:r>
              <a:rPr lang="tr-TR" altLang="tr-TR" dirty="0" smtClean="0">
                <a:solidFill>
                  <a:srgbClr val="002060"/>
                </a:solidFill>
                <a:latin typeface="Arial Narrow" pitchFamily="34" charset="0"/>
              </a:rPr>
              <a:t/>
            </a:r>
            <a:br>
              <a:rPr lang="tr-TR" altLang="tr-TR" dirty="0" smtClean="0">
                <a:solidFill>
                  <a:srgbClr val="002060"/>
                </a:solidFill>
                <a:latin typeface="Arial Narrow" pitchFamily="34" charset="0"/>
              </a:rPr>
            </a:br>
            <a:r>
              <a:rPr lang="tr-TR" altLang="tr-TR" dirty="0" smtClean="0">
                <a:solidFill>
                  <a:srgbClr val="002060"/>
                </a:solidFill>
                <a:latin typeface="Arial Narrow" pitchFamily="34" charset="0"/>
              </a:rPr>
              <a:t>3-Ahmet Turan Alkan: Altıncı Şehir</a:t>
            </a:r>
            <a:br>
              <a:rPr lang="tr-TR" altLang="tr-TR" dirty="0" smtClean="0">
                <a:solidFill>
                  <a:srgbClr val="002060"/>
                </a:solidFill>
                <a:latin typeface="Arial Narrow" pitchFamily="34" charset="0"/>
              </a:rPr>
            </a:br>
            <a:r>
              <a:rPr lang="tr-TR" altLang="tr-TR" dirty="0" smtClean="0">
                <a:solidFill>
                  <a:srgbClr val="002060"/>
                </a:solidFill>
                <a:latin typeface="Arial Narrow" pitchFamily="34" charset="0"/>
              </a:rPr>
              <a:t/>
            </a:r>
            <a:br>
              <a:rPr lang="tr-TR" altLang="tr-TR" dirty="0" smtClean="0">
                <a:solidFill>
                  <a:srgbClr val="002060"/>
                </a:solidFill>
                <a:latin typeface="Arial Narrow" pitchFamily="34" charset="0"/>
              </a:rPr>
            </a:br>
            <a:r>
              <a:rPr lang="tr-TR" altLang="tr-TR" dirty="0" smtClean="0">
                <a:solidFill>
                  <a:srgbClr val="002060"/>
                </a:solidFill>
                <a:latin typeface="Arial Narrow" pitchFamily="34" charset="0"/>
              </a:rPr>
              <a:t>4-Mithat </a:t>
            </a:r>
            <a:r>
              <a:rPr lang="tr-TR" altLang="tr-TR" dirty="0" err="1" smtClean="0">
                <a:solidFill>
                  <a:srgbClr val="002060"/>
                </a:solidFill>
                <a:latin typeface="Arial Narrow" pitchFamily="34" charset="0"/>
              </a:rPr>
              <a:t>Enç</a:t>
            </a:r>
            <a:r>
              <a:rPr lang="tr-TR" altLang="tr-TR" dirty="0" smtClean="0">
                <a:solidFill>
                  <a:srgbClr val="002060"/>
                </a:solidFill>
                <a:latin typeface="Arial Narrow" pitchFamily="34" charset="0"/>
              </a:rPr>
              <a:t>: Uzun Çarşının Uluları</a:t>
            </a:r>
            <a:br>
              <a:rPr lang="tr-TR" altLang="tr-TR" dirty="0" smtClean="0">
                <a:solidFill>
                  <a:srgbClr val="002060"/>
                </a:solidFill>
                <a:latin typeface="Arial Narrow" pitchFamily="34" charset="0"/>
              </a:rPr>
            </a:br>
            <a:r>
              <a:rPr lang="tr-TR" altLang="tr-TR" dirty="0" smtClean="0">
                <a:solidFill>
                  <a:srgbClr val="002060"/>
                </a:solidFill>
                <a:latin typeface="Arial Narrow" pitchFamily="34" charset="0"/>
              </a:rPr>
              <a:t/>
            </a:r>
            <a:br>
              <a:rPr lang="tr-TR" altLang="tr-TR" dirty="0" smtClean="0">
                <a:solidFill>
                  <a:srgbClr val="002060"/>
                </a:solidFill>
                <a:latin typeface="Arial Narrow" pitchFamily="34" charset="0"/>
              </a:rPr>
            </a:br>
            <a:r>
              <a:rPr lang="tr-TR" altLang="tr-TR" dirty="0" smtClean="0">
                <a:solidFill>
                  <a:srgbClr val="002060"/>
                </a:solidFill>
                <a:latin typeface="Arial Narrow" pitchFamily="34" charset="0"/>
              </a:rPr>
              <a:t>5-Yakup Kadri Karaosmanoğlu: Yaban</a:t>
            </a:r>
            <a:endParaRPr lang="tr-TR" dirty="0">
              <a:solidFill>
                <a:srgbClr val="002060"/>
              </a:solidFill>
              <a:latin typeface="Arial Narrow" pitchFamily="34" charset="0"/>
            </a:endParaRPr>
          </a:p>
        </p:txBody>
      </p:sp>
      <p:sp>
        <p:nvSpPr>
          <p:cNvPr id="3" name="2 Dikdörtgen"/>
          <p:cNvSpPr/>
          <p:nvPr/>
        </p:nvSpPr>
        <p:spPr>
          <a:xfrm>
            <a:off x="0" y="548680"/>
            <a:ext cx="415498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sz="5400" b="1" dirty="0" smtClean="0">
                <a:solidFill>
                  <a:srgbClr val="002060"/>
                </a:solidFill>
              </a:rPr>
              <a:t>:</a:t>
            </a:r>
            <a:endParaRPr lang="tr-TR" sz="5400" b="1" dirty="0">
              <a:solidFill>
                <a:srgbClr val="002060"/>
              </a:solidFill>
            </a:endParaRPr>
          </a:p>
        </p:txBody>
      </p:sp>
      <p:pic>
        <p:nvPicPr>
          <p:cNvPr id="14338" name="Picture 2" descr="C:\Users\User\Desktop\Yeni klasör (3)\42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72200" y="4509120"/>
            <a:ext cx="2124790" cy="2016224"/>
          </a:xfrm>
          <a:prstGeom prst="rect">
            <a:avLst/>
          </a:prstGeom>
          <a:noFill/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User\Desktop\2fbd7e7886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67944" y="2276872"/>
            <a:ext cx="4362450" cy="4762500"/>
          </a:xfrm>
          <a:prstGeom prst="rect">
            <a:avLst/>
          </a:prstGeom>
          <a:noFill/>
        </p:spPr>
      </p:pic>
      <p:sp>
        <p:nvSpPr>
          <p:cNvPr id="2" name="1 Dikdörtgen"/>
          <p:cNvSpPr/>
          <p:nvPr/>
        </p:nvSpPr>
        <p:spPr>
          <a:xfrm>
            <a:off x="611560" y="188640"/>
            <a:ext cx="8100392" cy="64325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altLang="tr-TR" dirty="0" smtClean="0">
                <a:solidFill>
                  <a:srgbClr val="002060"/>
                </a:solidFill>
                <a:latin typeface="Arial Narrow" pitchFamily="34" charset="0"/>
              </a:rPr>
              <a:t>Edebi</a:t>
            </a:r>
            <a:r>
              <a:rPr lang="tr-TR" altLang="tr-TR" sz="2800" dirty="0" smtClean="0">
                <a:solidFill>
                  <a:srgbClr val="002060"/>
                </a:solidFill>
                <a:latin typeface="Arial Narrow" pitchFamily="34" charset="0"/>
              </a:rPr>
              <a:t> </a:t>
            </a:r>
            <a:r>
              <a:rPr lang="tr-TR" altLang="tr-TR" dirty="0" smtClean="0">
                <a:solidFill>
                  <a:srgbClr val="002060"/>
                </a:solidFill>
                <a:latin typeface="Arial Narrow" pitchFamily="34" charset="0"/>
              </a:rPr>
              <a:t>eserlerdeki karşılıklı konuşmalarda,konuşan kişinin adından sonra konur.</a:t>
            </a:r>
            <a:br>
              <a:rPr lang="tr-TR" altLang="tr-TR" dirty="0" smtClean="0">
                <a:solidFill>
                  <a:srgbClr val="002060"/>
                </a:solidFill>
                <a:latin typeface="Arial Narrow" pitchFamily="34" charset="0"/>
              </a:rPr>
            </a:br>
            <a:r>
              <a:rPr lang="tr-TR" altLang="tr-TR" dirty="0" smtClean="0">
                <a:solidFill>
                  <a:srgbClr val="002060"/>
                </a:solidFill>
                <a:latin typeface="Arial Narrow" pitchFamily="34" charset="0"/>
              </a:rPr>
              <a:t/>
            </a:r>
            <a:br>
              <a:rPr lang="tr-TR" altLang="tr-TR" dirty="0" smtClean="0">
                <a:solidFill>
                  <a:srgbClr val="002060"/>
                </a:solidFill>
                <a:latin typeface="Arial Narrow" pitchFamily="34" charset="0"/>
              </a:rPr>
            </a:br>
            <a:r>
              <a:rPr lang="tr-TR" altLang="tr-TR" b="1" dirty="0" smtClean="0">
                <a:solidFill>
                  <a:srgbClr val="002060"/>
                </a:solidFill>
                <a:latin typeface="Arial Narrow" pitchFamily="34" charset="0"/>
              </a:rPr>
              <a:t>Örnekler:</a:t>
            </a:r>
            <a:br>
              <a:rPr lang="tr-TR" altLang="tr-TR" b="1" dirty="0" smtClean="0">
                <a:solidFill>
                  <a:srgbClr val="002060"/>
                </a:solidFill>
                <a:latin typeface="Arial Narrow" pitchFamily="34" charset="0"/>
              </a:rPr>
            </a:br>
            <a:r>
              <a:rPr lang="tr-TR" altLang="tr-TR" b="1" dirty="0" smtClean="0">
                <a:solidFill>
                  <a:srgbClr val="002060"/>
                </a:solidFill>
                <a:latin typeface="Arial Narrow" pitchFamily="34" charset="0"/>
              </a:rPr>
              <a:t/>
            </a:r>
            <a:br>
              <a:rPr lang="tr-TR" altLang="tr-TR" b="1" dirty="0" smtClean="0">
                <a:solidFill>
                  <a:srgbClr val="002060"/>
                </a:solidFill>
                <a:latin typeface="Arial Narrow" pitchFamily="34" charset="0"/>
              </a:rPr>
            </a:br>
            <a:r>
              <a:rPr lang="tr-TR" altLang="tr-TR" dirty="0" smtClean="0">
                <a:solidFill>
                  <a:srgbClr val="002060"/>
                </a:solidFill>
                <a:latin typeface="Arial Narrow" pitchFamily="34" charset="0"/>
              </a:rPr>
              <a:t>Bilge Kağan: 	             Türklerim,işittim</a:t>
            </a:r>
            <a:br>
              <a:rPr lang="tr-TR" altLang="tr-TR" dirty="0" smtClean="0">
                <a:solidFill>
                  <a:srgbClr val="002060"/>
                </a:solidFill>
                <a:latin typeface="Arial Narrow" pitchFamily="34" charset="0"/>
              </a:rPr>
            </a:br>
            <a:r>
              <a:rPr lang="tr-TR" altLang="tr-TR" dirty="0" smtClean="0">
                <a:solidFill>
                  <a:srgbClr val="002060"/>
                </a:solidFill>
                <a:latin typeface="Arial Narrow" pitchFamily="34" charset="0"/>
              </a:rPr>
              <a:t>     			Üstten gök çökmedikçe</a:t>
            </a:r>
            <a:br>
              <a:rPr lang="tr-TR" altLang="tr-TR" dirty="0" smtClean="0">
                <a:solidFill>
                  <a:srgbClr val="002060"/>
                </a:solidFill>
                <a:latin typeface="Arial Narrow" pitchFamily="34" charset="0"/>
              </a:rPr>
            </a:br>
            <a:r>
              <a:rPr lang="tr-TR" altLang="tr-TR" dirty="0" smtClean="0">
                <a:solidFill>
                  <a:srgbClr val="002060"/>
                </a:solidFill>
                <a:latin typeface="Arial Narrow" pitchFamily="34" charset="0"/>
              </a:rPr>
              <a:t>			</a:t>
            </a:r>
            <a:r>
              <a:rPr lang="tr-TR" altLang="tr-TR" dirty="0" err="1" smtClean="0">
                <a:solidFill>
                  <a:srgbClr val="002060"/>
                </a:solidFill>
                <a:latin typeface="Arial Narrow" pitchFamily="34" charset="0"/>
              </a:rPr>
              <a:t>altan</a:t>
            </a:r>
            <a:r>
              <a:rPr lang="tr-TR" altLang="tr-TR" dirty="0" smtClean="0">
                <a:solidFill>
                  <a:srgbClr val="002060"/>
                </a:solidFill>
                <a:latin typeface="Arial Narrow" pitchFamily="34" charset="0"/>
              </a:rPr>
              <a:t> yer delinmedikçe </a:t>
            </a:r>
            <a:br>
              <a:rPr lang="tr-TR" altLang="tr-TR" dirty="0" smtClean="0">
                <a:solidFill>
                  <a:srgbClr val="002060"/>
                </a:solidFill>
                <a:latin typeface="Arial Narrow" pitchFamily="34" charset="0"/>
              </a:rPr>
            </a:br>
            <a:r>
              <a:rPr lang="tr-TR" altLang="tr-TR" dirty="0" smtClean="0">
                <a:solidFill>
                  <a:srgbClr val="002060"/>
                </a:solidFill>
                <a:latin typeface="Arial Narrow" pitchFamily="34" charset="0"/>
              </a:rPr>
              <a:t>			ülkenizi,törenizi kim bozabilir sizin?</a:t>
            </a:r>
            <a:br>
              <a:rPr lang="tr-TR" altLang="tr-TR" dirty="0" smtClean="0">
                <a:solidFill>
                  <a:srgbClr val="002060"/>
                </a:solidFill>
                <a:latin typeface="Arial Narrow" pitchFamily="34" charset="0"/>
              </a:rPr>
            </a:br>
            <a:r>
              <a:rPr lang="tr-TR" altLang="tr-TR" dirty="0" smtClean="0">
                <a:solidFill>
                  <a:srgbClr val="002060"/>
                </a:solidFill>
                <a:latin typeface="Arial Narrow" pitchFamily="34" charset="0"/>
              </a:rPr>
              <a:t>Koro:			Göğe erer başımız </a:t>
            </a:r>
            <a:br>
              <a:rPr lang="tr-TR" altLang="tr-TR" dirty="0" smtClean="0">
                <a:solidFill>
                  <a:srgbClr val="002060"/>
                </a:solidFill>
                <a:latin typeface="Arial Narrow" pitchFamily="34" charset="0"/>
              </a:rPr>
            </a:br>
            <a:r>
              <a:rPr lang="tr-TR" altLang="tr-TR" dirty="0" smtClean="0">
                <a:solidFill>
                  <a:srgbClr val="002060"/>
                </a:solidFill>
                <a:latin typeface="Arial Narrow" pitchFamily="34" charset="0"/>
              </a:rPr>
              <a:t>			Başınla senin!</a:t>
            </a:r>
            <a:br>
              <a:rPr lang="tr-TR" altLang="tr-TR" dirty="0" smtClean="0">
                <a:solidFill>
                  <a:srgbClr val="002060"/>
                </a:solidFill>
                <a:latin typeface="Arial Narrow" pitchFamily="34" charset="0"/>
              </a:rPr>
            </a:br>
            <a:r>
              <a:rPr lang="tr-TR" altLang="tr-TR" dirty="0" smtClean="0">
                <a:solidFill>
                  <a:srgbClr val="002060"/>
                </a:solidFill>
                <a:latin typeface="Arial Narrow" pitchFamily="34" charset="0"/>
              </a:rPr>
              <a:t>Bilge Kağan:		Ulusum birleşip yücelsin diye </a:t>
            </a:r>
            <a:br>
              <a:rPr lang="tr-TR" altLang="tr-TR" dirty="0" smtClean="0">
                <a:solidFill>
                  <a:srgbClr val="002060"/>
                </a:solidFill>
                <a:latin typeface="Arial Narrow" pitchFamily="34" charset="0"/>
              </a:rPr>
            </a:br>
            <a:r>
              <a:rPr lang="tr-TR" altLang="tr-TR" dirty="0" smtClean="0">
                <a:solidFill>
                  <a:srgbClr val="002060"/>
                </a:solidFill>
                <a:latin typeface="Arial Narrow" pitchFamily="34" charset="0"/>
              </a:rPr>
              <a:t>			Gece uyumadığım,gündüz oturmadım.</a:t>
            </a:r>
            <a:br>
              <a:rPr lang="tr-TR" altLang="tr-TR" dirty="0" smtClean="0">
                <a:solidFill>
                  <a:srgbClr val="002060"/>
                </a:solidFill>
                <a:latin typeface="Arial Narrow" pitchFamily="34" charset="0"/>
              </a:rPr>
            </a:br>
            <a:r>
              <a:rPr lang="tr-TR" altLang="tr-TR" dirty="0" smtClean="0">
                <a:solidFill>
                  <a:srgbClr val="002060"/>
                </a:solidFill>
                <a:latin typeface="Arial Narrow" pitchFamily="34" charset="0"/>
              </a:rPr>
              <a:t>			Türklerin Bilge Kağan der bana</a:t>
            </a:r>
            <a:br>
              <a:rPr lang="tr-TR" altLang="tr-TR" dirty="0" smtClean="0">
                <a:solidFill>
                  <a:srgbClr val="002060"/>
                </a:solidFill>
                <a:latin typeface="Arial Narrow" pitchFamily="34" charset="0"/>
              </a:rPr>
            </a:br>
            <a:r>
              <a:rPr lang="tr-TR" altLang="tr-TR" dirty="0" smtClean="0">
                <a:solidFill>
                  <a:srgbClr val="002060"/>
                </a:solidFill>
                <a:latin typeface="Arial Narrow" pitchFamily="34" charset="0"/>
              </a:rPr>
              <a:t>			Ben her şeyi onlar için bildim</a:t>
            </a:r>
            <a:br>
              <a:rPr lang="tr-TR" altLang="tr-TR" dirty="0" smtClean="0">
                <a:solidFill>
                  <a:srgbClr val="002060"/>
                </a:solidFill>
                <a:latin typeface="Arial Narrow" pitchFamily="34" charset="0"/>
              </a:rPr>
            </a:br>
            <a:r>
              <a:rPr lang="tr-TR" altLang="tr-TR" dirty="0" smtClean="0">
                <a:solidFill>
                  <a:srgbClr val="002060"/>
                </a:solidFill>
                <a:latin typeface="Arial Narrow" pitchFamily="34" charset="0"/>
              </a:rPr>
              <a:t>			Nöbetteyim!</a:t>
            </a:r>
            <a:br>
              <a:rPr lang="tr-TR" altLang="tr-TR" dirty="0" smtClean="0">
                <a:solidFill>
                  <a:srgbClr val="002060"/>
                </a:solidFill>
                <a:latin typeface="Arial Narrow" pitchFamily="34" charset="0"/>
              </a:rPr>
            </a:br>
            <a:r>
              <a:rPr lang="tr-TR" altLang="tr-TR" dirty="0" smtClean="0">
                <a:solidFill>
                  <a:srgbClr val="002060"/>
                </a:solidFill>
                <a:latin typeface="Arial Narrow" pitchFamily="34" charset="0"/>
              </a:rPr>
              <a:t>                                        </a:t>
            </a:r>
            <a:r>
              <a:rPr lang="tr-TR" altLang="tr-TR" dirty="0" smtClean="0"/>
              <a:t>			</a:t>
            </a:r>
            <a:endParaRPr lang="tr-TR" dirty="0"/>
          </a:p>
        </p:txBody>
      </p:sp>
      <p:sp>
        <p:nvSpPr>
          <p:cNvPr id="3" name="2 Dikdörtgen"/>
          <p:cNvSpPr/>
          <p:nvPr/>
        </p:nvSpPr>
        <p:spPr>
          <a:xfrm>
            <a:off x="323528" y="0"/>
            <a:ext cx="415498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sz="5400" b="1" dirty="0" smtClean="0">
                <a:solidFill>
                  <a:srgbClr val="002060"/>
                </a:solidFill>
              </a:rPr>
              <a:t>:</a:t>
            </a:r>
            <a:endParaRPr lang="tr-TR" sz="5400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ransition>
    <p:strips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dörtgen"/>
          <p:cNvSpPr/>
          <p:nvPr/>
        </p:nvSpPr>
        <p:spPr>
          <a:xfrm>
            <a:off x="3347864" y="260648"/>
            <a:ext cx="7344816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altLang="tr-TR" dirty="0" smtClean="0">
                <a:solidFill>
                  <a:srgbClr val="002060"/>
                </a:solidFill>
                <a:latin typeface="Arial Narrow" pitchFamily="34" charset="0"/>
              </a:rPr>
              <a:t>Matematikte bölme işareti olarak kullanılır.</a:t>
            </a:r>
            <a:br>
              <a:rPr lang="tr-TR" altLang="tr-TR" dirty="0" smtClean="0">
                <a:solidFill>
                  <a:srgbClr val="002060"/>
                </a:solidFill>
                <a:latin typeface="Arial Narrow" pitchFamily="34" charset="0"/>
              </a:rPr>
            </a:br>
            <a:r>
              <a:rPr lang="tr-TR" altLang="tr-TR" dirty="0" smtClean="0">
                <a:solidFill>
                  <a:srgbClr val="002060"/>
                </a:solidFill>
                <a:latin typeface="Arial Narrow" pitchFamily="34" charset="0"/>
              </a:rPr>
              <a:t/>
            </a:r>
            <a:br>
              <a:rPr lang="tr-TR" altLang="tr-TR" dirty="0" smtClean="0">
                <a:solidFill>
                  <a:srgbClr val="002060"/>
                </a:solidFill>
                <a:latin typeface="Arial Narrow" pitchFamily="34" charset="0"/>
              </a:rPr>
            </a:br>
            <a:r>
              <a:rPr lang="tr-TR" altLang="tr-TR" b="1" dirty="0" smtClean="0">
                <a:solidFill>
                  <a:srgbClr val="002060"/>
                </a:solidFill>
                <a:latin typeface="Arial Narrow" pitchFamily="34" charset="0"/>
              </a:rPr>
              <a:t>Örnekler:</a:t>
            </a:r>
            <a:r>
              <a:rPr lang="tr-TR" altLang="tr-TR" dirty="0" smtClean="0">
                <a:solidFill>
                  <a:srgbClr val="002060"/>
                </a:solidFill>
                <a:latin typeface="Arial Narrow" pitchFamily="34" charset="0"/>
              </a:rPr>
              <a:t/>
            </a:r>
            <a:br>
              <a:rPr lang="tr-TR" altLang="tr-TR" dirty="0" smtClean="0">
                <a:solidFill>
                  <a:srgbClr val="002060"/>
                </a:solidFill>
                <a:latin typeface="Arial Narrow" pitchFamily="34" charset="0"/>
              </a:rPr>
            </a:br>
            <a:r>
              <a:rPr lang="tr-TR" altLang="tr-TR" dirty="0" smtClean="0">
                <a:solidFill>
                  <a:srgbClr val="002060"/>
                </a:solidFill>
                <a:latin typeface="Arial Narrow" pitchFamily="34" charset="0"/>
              </a:rPr>
              <a:t/>
            </a:r>
            <a:br>
              <a:rPr lang="tr-TR" altLang="tr-TR" dirty="0" smtClean="0">
                <a:solidFill>
                  <a:srgbClr val="002060"/>
                </a:solidFill>
                <a:latin typeface="Arial Narrow" pitchFamily="34" charset="0"/>
              </a:rPr>
            </a:br>
            <a:r>
              <a:rPr lang="tr-TR" altLang="tr-TR" dirty="0" smtClean="0">
                <a:solidFill>
                  <a:srgbClr val="002060"/>
                </a:solidFill>
                <a:latin typeface="Arial Narrow" pitchFamily="34" charset="0"/>
              </a:rPr>
              <a:t>1- 40:5 = 8</a:t>
            </a:r>
            <a:br>
              <a:rPr lang="tr-TR" altLang="tr-TR" dirty="0" smtClean="0">
                <a:solidFill>
                  <a:srgbClr val="002060"/>
                </a:solidFill>
                <a:latin typeface="Arial Narrow" pitchFamily="34" charset="0"/>
              </a:rPr>
            </a:br>
            <a:r>
              <a:rPr lang="tr-TR" altLang="tr-TR" dirty="0" smtClean="0">
                <a:solidFill>
                  <a:srgbClr val="002060"/>
                </a:solidFill>
                <a:latin typeface="Arial Narrow" pitchFamily="34" charset="0"/>
              </a:rPr>
              <a:t/>
            </a:r>
            <a:br>
              <a:rPr lang="tr-TR" altLang="tr-TR" dirty="0" smtClean="0">
                <a:solidFill>
                  <a:srgbClr val="002060"/>
                </a:solidFill>
                <a:latin typeface="Arial Narrow" pitchFamily="34" charset="0"/>
              </a:rPr>
            </a:br>
            <a:r>
              <a:rPr lang="tr-TR" altLang="tr-TR" dirty="0" smtClean="0">
                <a:solidFill>
                  <a:srgbClr val="002060"/>
                </a:solidFill>
                <a:latin typeface="Arial Narrow" pitchFamily="34" charset="0"/>
              </a:rPr>
              <a:t>2- 150:2 = 75</a:t>
            </a:r>
            <a:br>
              <a:rPr lang="tr-TR" altLang="tr-TR" dirty="0" smtClean="0">
                <a:solidFill>
                  <a:srgbClr val="002060"/>
                </a:solidFill>
                <a:latin typeface="Arial Narrow" pitchFamily="34" charset="0"/>
              </a:rPr>
            </a:br>
            <a:r>
              <a:rPr lang="tr-TR" altLang="tr-TR" dirty="0" smtClean="0">
                <a:solidFill>
                  <a:srgbClr val="002060"/>
                </a:solidFill>
                <a:latin typeface="Arial Narrow" pitchFamily="34" charset="0"/>
              </a:rPr>
              <a:t/>
            </a:r>
            <a:br>
              <a:rPr lang="tr-TR" altLang="tr-TR" dirty="0" smtClean="0">
                <a:solidFill>
                  <a:srgbClr val="002060"/>
                </a:solidFill>
                <a:latin typeface="Arial Narrow" pitchFamily="34" charset="0"/>
              </a:rPr>
            </a:br>
            <a:r>
              <a:rPr lang="tr-TR" altLang="tr-TR" dirty="0" smtClean="0">
                <a:solidFill>
                  <a:srgbClr val="002060"/>
                </a:solidFill>
                <a:latin typeface="Arial Narrow" pitchFamily="34" charset="0"/>
              </a:rPr>
              <a:t>3- 60:2 = 30</a:t>
            </a:r>
            <a:br>
              <a:rPr lang="tr-TR" altLang="tr-TR" dirty="0" smtClean="0">
                <a:solidFill>
                  <a:srgbClr val="002060"/>
                </a:solidFill>
                <a:latin typeface="Arial Narrow" pitchFamily="34" charset="0"/>
              </a:rPr>
            </a:br>
            <a:r>
              <a:rPr lang="tr-TR" altLang="tr-TR" dirty="0" smtClean="0">
                <a:solidFill>
                  <a:srgbClr val="002060"/>
                </a:solidFill>
                <a:latin typeface="Arial Narrow" pitchFamily="34" charset="0"/>
              </a:rPr>
              <a:t/>
            </a:r>
            <a:br>
              <a:rPr lang="tr-TR" altLang="tr-TR" dirty="0" smtClean="0">
                <a:solidFill>
                  <a:srgbClr val="002060"/>
                </a:solidFill>
                <a:latin typeface="Arial Narrow" pitchFamily="34" charset="0"/>
              </a:rPr>
            </a:br>
            <a:r>
              <a:rPr lang="tr-TR" altLang="tr-TR" dirty="0" smtClean="0">
                <a:solidFill>
                  <a:srgbClr val="002060"/>
                </a:solidFill>
                <a:latin typeface="Arial Narrow" pitchFamily="34" charset="0"/>
              </a:rPr>
              <a:t>4- 60:10 = 6</a:t>
            </a:r>
            <a:br>
              <a:rPr lang="tr-TR" altLang="tr-TR" dirty="0" smtClean="0">
                <a:solidFill>
                  <a:srgbClr val="002060"/>
                </a:solidFill>
                <a:latin typeface="Arial Narrow" pitchFamily="34" charset="0"/>
              </a:rPr>
            </a:br>
            <a:r>
              <a:rPr lang="tr-TR" altLang="tr-TR" dirty="0" smtClean="0">
                <a:solidFill>
                  <a:srgbClr val="002060"/>
                </a:solidFill>
                <a:latin typeface="Arial Narrow" pitchFamily="34" charset="0"/>
              </a:rPr>
              <a:t/>
            </a:r>
            <a:br>
              <a:rPr lang="tr-TR" altLang="tr-TR" dirty="0" smtClean="0">
                <a:solidFill>
                  <a:srgbClr val="002060"/>
                </a:solidFill>
                <a:latin typeface="Arial Narrow" pitchFamily="34" charset="0"/>
              </a:rPr>
            </a:br>
            <a:r>
              <a:rPr lang="tr-TR" altLang="tr-TR" dirty="0" smtClean="0">
                <a:solidFill>
                  <a:srgbClr val="002060"/>
                </a:solidFill>
                <a:latin typeface="Arial Narrow" pitchFamily="34" charset="0"/>
              </a:rPr>
              <a:t>5- 24:8 = 3 </a:t>
            </a:r>
            <a:endParaRPr lang="tr-TR" dirty="0">
              <a:solidFill>
                <a:srgbClr val="002060"/>
              </a:solidFill>
              <a:latin typeface="Arial Narrow" pitchFamily="34" charset="0"/>
            </a:endParaRPr>
          </a:p>
        </p:txBody>
      </p:sp>
      <p:sp>
        <p:nvSpPr>
          <p:cNvPr id="3" name="2 Dikdörtgen"/>
          <p:cNvSpPr/>
          <p:nvPr/>
        </p:nvSpPr>
        <p:spPr>
          <a:xfrm>
            <a:off x="3059832" y="0"/>
            <a:ext cx="415498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sz="5400" b="1" dirty="0" smtClean="0">
                <a:solidFill>
                  <a:srgbClr val="002060"/>
                </a:solidFill>
              </a:rPr>
              <a:t>:</a:t>
            </a:r>
            <a:endParaRPr lang="tr-TR" sz="5400" b="1" dirty="0">
              <a:solidFill>
                <a:srgbClr val="002060"/>
              </a:solidFill>
            </a:endParaRPr>
          </a:p>
        </p:txBody>
      </p:sp>
      <p:pic>
        <p:nvPicPr>
          <p:cNvPr id="4" name="Picture 2" descr="C:\Users\User\Desktop\Yeni klasör (3)\ders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911490"/>
            <a:ext cx="2843808" cy="3946510"/>
          </a:xfrm>
          <a:prstGeom prst="rect">
            <a:avLst/>
          </a:prstGeom>
          <a:noFill/>
        </p:spPr>
      </p:pic>
      <p:pic>
        <p:nvPicPr>
          <p:cNvPr id="6" name="Picture 2" descr="C:\Users\User\Desktop\Yeni klasör (3)\ders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flipH="1">
            <a:off x="6300192" y="2911490"/>
            <a:ext cx="2843808" cy="3946510"/>
          </a:xfrm>
          <a:prstGeom prst="rect">
            <a:avLst/>
          </a:prstGeom>
          <a:noFill/>
        </p:spPr>
      </p:pic>
    </p:spTree>
  </p:cSld>
  <p:clrMapOvr>
    <a:masterClrMapping/>
  </p:clrMapOvr>
  <p:transition>
    <p:pull dir="r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User\Desktop\2fbd7e7886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48064" y="2276872"/>
            <a:ext cx="4362450" cy="4762500"/>
          </a:xfrm>
          <a:prstGeom prst="rect">
            <a:avLst/>
          </a:prstGeom>
          <a:noFill/>
        </p:spPr>
      </p:pic>
      <p:sp>
        <p:nvSpPr>
          <p:cNvPr id="2" name="1 Dikdörtgen"/>
          <p:cNvSpPr/>
          <p:nvPr/>
        </p:nvSpPr>
        <p:spPr>
          <a:xfrm>
            <a:off x="575048" y="1124744"/>
            <a:ext cx="8568952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altLang="tr-TR" dirty="0" smtClean="0">
                <a:solidFill>
                  <a:srgbClr val="002060"/>
                </a:solidFill>
                <a:latin typeface="Arial Narrow" pitchFamily="34" charset="0"/>
              </a:rPr>
              <a:t>Tamamlanmamış cümlelerin sonuna konur.</a:t>
            </a:r>
          </a:p>
          <a:p>
            <a:r>
              <a:rPr lang="tr-TR" altLang="tr-TR" b="1" dirty="0" smtClean="0">
                <a:solidFill>
                  <a:srgbClr val="002060"/>
                </a:solidFill>
                <a:latin typeface="Arial Narrow" pitchFamily="34" charset="0"/>
              </a:rPr>
              <a:t/>
            </a:r>
            <a:br>
              <a:rPr lang="tr-TR" altLang="tr-TR" b="1" dirty="0" smtClean="0">
                <a:solidFill>
                  <a:srgbClr val="002060"/>
                </a:solidFill>
                <a:latin typeface="Arial Narrow" pitchFamily="34" charset="0"/>
              </a:rPr>
            </a:br>
            <a:r>
              <a:rPr lang="tr-TR" altLang="tr-TR" b="1" dirty="0" smtClean="0">
                <a:solidFill>
                  <a:srgbClr val="002060"/>
                </a:solidFill>
                <a:latin typeface="Arial Narrow" pitchFamily="34" charset="0"/>
              </a:rPr>
              <a:t>Örnekler:</a:t>
            </a:r>
            <a:endParaRPr lang="tr-TR" altLang="tr-TR" dirty="0" smtClean="0">
              <a:solidFill>
                <a:srgbClr val="002060"/>
              </a:solidFill>
              <a:latin typeface="Arial Narrow" pitchFamily="34" charset="0"/>
            </a:endParaRPr>
          </a:p>
          <a:p>
            <a:r>
              <a:rPr lang="tr-TR" altLang="tr-TR" dirty="0" smtClean="0">
                <a:solidFill>
                  <a:srgbClr val="002060"/>
                </a:solidFill>
                <a:latin typeface="Arial Narrow" pitchFamily="34" charset="0"/>
              </a:rPr>
              <a:t/>
            </a:r>
            <a:br>
              <a:rPr lang="tr-TR" altLang="tr-TR" dirty="0" smtClean="0">
                <a:solidFill>
                  <a:srgbClr val="002060"/>
                </a:solidFill>
                <a:latin typeface="Arial Narrow" pitchFamily="34" charset="0"/>
              </a:rPr>
            </a:br>
            <a:r>
              <a:rPr lang="tr-TR" altLang="tr-TR" dirty="0" smtClean="0">
                <a:solidFill>
                  <a:srgbClr val="002060"/>
                </a:solidFill>
                <a:latin typeface="Arial Narrow" pitchFamily="34" charset="0"/>
              </a:rPr>
              <a:t>1- Ne çare ki, çirkinliği hemencecik ve herkes tarafından görülü veriyordu da bu yani ... </a:t>
            </a:r>
          </a:p>
          <a:p>
            <a:r>
              <a:rPr lang="tr-TR" altLang="tr-TR" dirty="0" smtClean="0">
                <a:solidFill>
                  <a:srgbClr val="002060"/>
                </a:solidFill>
                <a:latin typeface="Arial Narrow" pitchFamily="34" charset="0"/>
              </a:rPr>
              <a:t>				</a:t>
            </a:r>
          </a:p>
          <a:p>
            <a:r>
              <a:rPr lang="tr-TR" altLang="tr-TR" dirty="0" smtClean="0">
                <a:solidFill>
                  <a:srgbClr val="002060"/>
                </a:solidFill>
                <a:latin typeface="Arial Narrow" pitchFamily="34" charset="0"/>
              </a:rPr>
              <a:t>2- Herkes savaşa gidiyordu:Gençler, yaşlılar, kadınlar ...</a:t>
            </a:r>
          </a:p>
          <a:p>
            <a:endParaRPr lang="tr-TR" altLang="tr-TR" dirty="0" smtClean="0">
              <a:solidFill>
                <a:srgbClr val="002060"/>
              </a:solidFill>
              <a:latin typeface="Arial Narrow" pitchFamily="34" charset="0"/>
            </a:endParaRPr>
          </a:p>
          <a:p>
            <a:r>
              <a:rPr lang="tr-TR" altLang="tr-TR" dirty="0" smtClean="0">
                <a:solidFill>
                  <a:srgbClr val="002060"/>
                </a:solidFill>
                <a:latin typeface="Arial Narrow" pitchFamily="34" charset="0"/>
              </a:rPr>
              <a:t>3- Yüzümüzü ağartan nice şairlerimiz var: Mevlana, Yunus,</a:t>
            </a:r>
          </a:p>
          <a:p>
            <a:r>
              <a:rPr lang="tr-TR" altLang="tr-TR" dirty="0" smtClean="0">
                <a:solidFill>
                  <a:srgbClr val="002060"/>
                </a:solidFill>
                <a:latin typeface="Arial Narrow" pitchFamily="34" charset="0"/>
              </a:rPr>
              <a:t>Fuzuli, Baki ....</a:t>
            </a:r>
            <a:endParaRPr lang="tr-TR" altLang="tr-TR" dirty="0">
              <a:solidFill>
                <a:srgbClr val="002060"/>
              </a:solidFill>
              <a:latin typeface="Arial Narrow" pitchFamily="34" charset="0"/>
            </a:endParaRPr>
          </a:p>
        </p:txBody>
      </p:sp>
      <p:sp>
        <p:nvSpPr>
          <p:cNvPr id="3" name="2 Dikdörtgen"/>
          <p:cNvSpPr/>
          <p:nvPr/>
        </p:nvSpPr>
        <p:spPr>
          <a:xfrm>
            <a:off x="0" y="980728"/>
            <a:ext cx="72327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sz="4000" b="1" dirty="0" smtClean="0">
                <a:solidFill>
                  <a:srgbClr val="002060"/>
                </a:solidFill>
              </a:rPr>
              <a:t>•••</a:t>
            </a:r>
            <a:endParaRPr lang="tr-TR" sz="4000" b="1" dirty="0">
              <a:solidFill>
                <a:srgbClr val="002060"/>
              </a:solidFill>
            </a:endParaRPr>
          </a:p>
        </p:txBody>
      </p:sp>
      <p:sp>
        <p:nvSpPr>
          <p:cNvPr id="4" name="3 Metin kutusu"/>
          <p:cNvSpPr txBox="1"/>
          <p:nvPr/>
        </p:nvSpPr>
        <p:spPr>
          <a:xfrm>
            <a:off x="2267744" y="188640"/>
            <a:ext cx="4392488" cy="83099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r>
              <a:rPr lang="tr-TR" sz="48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Berlin Sans FB" pitchFamily="34" charset="0"/>
              </a:rPr>
              <a:t>~ ÜÇ NOKTA ~</a:t>
            </a:r>
            <a:endParaRPr lang="tr-TR" sz="4800" b="1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latin typeface="Berlin Sans FB" pitchFamily="34" charset="0"/>
            </a:endParaRPr>
          </a:p>
        </p:txBody>
      </p:sp>
    </p:spTree>
  </p:cSld>
  <p:clrMapOvr>
    <a:masterClrMapping/>
  </p:clrMapOvr>
  <p:transition>
    <p:pull dir="u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dörtgen"/>
          <p:cNvSpPr/>
          <p:nvPr/>
        </p:nvSpPr>
        <p:spPr>
          <a:xfrm>
            <a:off x="827584" y="1340768"/>
            <a:ext cx="8316416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altLang="tr-TR" dirty="0" smtClean="0">
                <a:solidFill>
                  <a:srgbClr val="002060"/>
                </a:solidFill>
                <a:latin typeface="Arial Narrow" pitchFamily="34" charset="0"/>
              </a:rPr>
              <a:t>Herhangi bir  sebeple bitmemiş cümlelerin sonuna gelerek, anlamı okuyucunun düşüncesine bırakmak amacı ile kullanılır.</a:t>
            </a:r>
            <a:br>
              <a:rPr lang="tr-TR" altLang="tr-TR" dirty="0" smtClean="0">
                <a:solidFill>
                  <a:srgbClr val="002060"/>
                </a:solidFill>
                <a:latin typeface="Arial Narrow" pitchFamily="34" charset="0"/>
              </a:rPr>
            </a:br>
            <a:r>
              <a:rPr lang="tr-TR" altLang="tr-TR" b="1" dirty="0" smtClean="0">
                <a:solidFill>
                  <a:srgbClr val="002060"/>
                </a:solidFill>
                <a:latin typeface="Arial Narrow" pitchFamily="34" charset="0"/>
              </a:rPr>
              <a:t>Örnekler:</a:t>
            </a:r>
            <a:r>
              <a:rPr lang="tr-TR" altLang="tr-TR" dirty="0" smtClean="0">
                <a:solidFill>
                  <a:srgbClr val="002060"/>
                </a:solidFill>
                <a:latin typeface="Arial Narrow" pitchFamily="34" charset="0"/>
              </a:rPr>
              <a:t/>
            </a:r>
            <a:br>
              <a:rPr lang="tr-TR" altLang="tr-TR" dirty="0" smtClean="0">
                <a:solidFill>
                  <a:srgbClr val="002060"/>
                </a:solidFill>
                <a:latin typeface="Arial Narrow" pitchFamily="34" charset="0"/>
              </a:rPr>
            </a:br>
            <a:r>
              <a:rPr lang="tr-TR" altLang="tr-TR" dirty="0" smtClean="0">
                <a:solidFill>
                  <a:srgbClr val="002060"/>
                </a:solidFill>
                <a:latin typeface="Arial Narrow" pitchFamily="34" charset="0"/>
              </a:rPr>
              <a:t/>
            </a:r>
            <a:br>
              <a:rPr lang="tr-TR" altLang="tr-TR" dirty="0" smtClean="0">
                <a:solidFill>
                  <a:srgbClr val="002060"/>
                </a:solidFill>
                <a:latin typeface="Arial Narrow" pitchFamily="34" charset="0"/>
              </a:rPr>
            </a:br>
            <a:r>
              <a:rPr lang="tr-TR" altLang="tr-TR" dirty="0" smtClean="0">
                <a:solidFill>
                  <a:srgbClr val="002060"/>
                </a:solidFill>
                <a:latin typeface="Arial Narrow" pitchFamily="34" charset="0"/>
              </a:rPr>
              <a:t>1- Ona düşüncelerimi anlatabilsem ...</a:t>
            </a:r>
            <a:br>
              <a:rPr lang="tr-TR" altLang="tr-TR" dirty="0" smtClean="0">
                <a:solidFill>
                  <a:srgbClr val="002060"/>
                </a:solidFill>
                <a:latin typeface="Arial Narrow" pitchFamily="34" charset="0"/>
              </a:rPr>
            </a:br>
            <a:r>
              <a:rPr lang="tr-TR" altLang="tr-TR" dirty="0" smtClean="0">
                <a:solidFill>
                  <a:srgbClr val="002060"/>
                </a:solidFill>
                <a:latin typeface="Arial Narrow" pitchFamily="34" charset="0"/>
              </a:rPr>
              <a:t/>
            </a:r>
            <a:br>
              <a:rPr lang="tr-TR" altLang="tr-TR" dirty="0" smtClean="0">
                <a:solidFill>
                  <a:srgbClr val="002060"/>
                </a:solidFill>
                <a:latin typeface="Arial Narrow" pitchFamily="34" charset="0"/>
              </a:rPr>
            </a:br>
            <a:r>
              <a:rPr lang="tr-TR" altLang="tr-TR" dirty="0" smtClean="0">
                <a:solidFill>
                  <a:srgbClr val="002060"/>
                </a:solidFill>
                <a:latin typeface="Arial Narrow" pitchFamily="34" charset="0"/>
              </a:rPr>
              <a:t>2- Buraya öyle alıştım ki ...</a:t>
            </a:r>
            <a:br>
              <a:rPr lang="tr-TR" altLang="tr-TR" dirty="0" smtClean="0">
                <a:solidFill>
                  <a:srgbClr val="002060"/>
                </a:solidFill>
                <a:latin typeface="Arial Narrow" pitchFamily="34" charset="0"/>
              </a:rPr>
            </a:br>
            <a:r>
              <a:rPr lang="tr-TR" altLang="tr-TR" dirty="0" smtClean="0">
                <a:solidFill>
                  <a:srgbClr val="002060"/>
                </a:solidFill>
                <a:latin typeface="Arial Narrow" pitchFamily="34" charset="0"/>
              </a:rPr>
              <a:t/>
            </a:r>
            <a:br>
              <a:rPr lang="tr-TR" altLang="tr-TR" dirty="0" smtClean="0">
                <a:solidFill>
                  <a:srgbClr val="002060"/>
                </a:solidFill>
                <a:latin typeface="Arial Narrow" pitchFamily="34" charset="0"/>
              </a:rPr>
            </a:br>
            <a:r>
              <a:rPr lang="tr-TR" altLang="tr-TR" dirty="0" smtClean="0">
                <a:solidFill>
                  <a:srgbClr val="002060"/>
                </a:solidFill>
                <a:latin typeface="Arial Narrow" pitchFamily="34" charset="0"/>
              </a:rPr>
              <a:t>3- Onu öyle özledim ki ...</a:t>
            </a:r>
            <a:br>
              <a:rPr lang="tr-TR" altLang="tr-TR" dirty="0" smtClean="0">
                <a:solidFill>
                  <a:srgbClr val="002060"/>
                </a:solidFill>
                <a:latin typeface="Arial Narrow" pitchFamily="34" charset="0"/>
              </a:rPr>
            </a:br>
            <a:r>
              <a:rPr lang="tr-TR" altLang="tr-TR" dirty="0" smtClean="0">
                <a:solidFill>
                  <a:srgbClr val="002060"/>
                </a:solidFill>
                <a:latin typeface="Arial Narrow" pitchFamily="34" charset="0"/>
              </a:rPr>
              <a:t/>
            </a:r>
            <a:br>
              <a:rPr lang="tr-TR" altLang="tr-TR" dirty="0" smtClean="0">
                <a:solidFill>
                  <a:srgbClr val="002060"/>
                </a:solidFill>
                <a:latin typeface="Arial Narrow" pitchFamily="34" charset="0"/>
              </a:rPr>
            </a:br>
            <a:r>
              <a:rPr lang="tr-TR" altLang="tr-TR" dirty="0" smtClean="0">
                <a:solidFill>
                  <a:srgbClr val="002060"/>
                </a:solidFill>
                <a:latin typeface="Arial Narrow" pitchFamily="34" charset="0"/>
              </a:rPr>
              <a:t>4- Annemi bir görebilsem...</a:t>
            </a:r>
            <a:endParaRPr lang="tr-TR" dirty="0">
              <a:solidFill>
                <a:srgbClr val="002060"/>
              </a:solidFill>
              <a:latin typeface="Arial Narrow" pitchFamily="34" charset="0"/>
            </a:endParaRPr>
          </a:p>
        </p:txBody>
      </p:sp>
      <p:sp>
        <p:nvSpPr>
          <p:cNvPr id="3" name="2 Dikdörtgen"/>
          <p:cNvSpPr/>
          <p:nvPr/>
        </p:nvSpPr>
        <p:spPr>
          <a:xfrm>
            <a:off x="251520" y="1196752"/>
            <a:ext cx="72327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sz="4000" b="1" dirty="0" smtClean="0">
                <a:solidFill>
                  <a:srgbClr val="002060"/>
                </a:solidFill>
              </a:rPr>
              <a:t>•••</a:t>
            </a:r>
            <a:endParaRPr lang="tr-TR" sz="4000" b="1" dirty="0">
              <a:solidFill>
                <a:srgbClr val="002060"/>
              </a:solidFill>
            </a:endParaRPr>
          </a:p>
        </p:txBody>
      </p:sp>
      <p:pic>
        <p:nvPicPr>
          <p:cNvPr id="15362" name="Picture 2" descr="C:\Users\User\Desktop\Yeni klasör (3)\ziyaretci_defteri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96136" y="3789040"/>
            <a:ext cx="2783624" cy="2952328"/>
          </a:xfrm>
          <a:prstGeom prst="rect">
            <a:avLst/>
          </a:prstGeom>
          <a:noFill/>
        </p:spPr>
      </p:pic>
    </p:spTree>
  </p:cSld>
  <p:clrMapOvr>
    <a:masterClrMapping/>
  </p:clrMapOvr>
  <p:transition>
    <p:pull dir="lu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Dikdörtgen"/>
          <p:cNvSpPr/>
          <p:nvPr/>
        </p:nvSpPr>
        <p:spPr>
          <a:xfrm>
            <a:off x="971600" y="836712"/>
            <a:ext cx="8172400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altLang="tr-TR" dirty="0" smtClean="0">
                <a:solidFill>
                  <a:srgbClr val="002060"/>
                </a:solidFill>
                <a:latin typeface="Arial Narrow" pitchFamily="34" charset="0"/>
              </a:rPr>
              <a:t>Sözün bir yerde kesilerek geri kalan bölümün okuyucunun muhayyilesini bırakıldığını göstermek ve ya ifadeye güç katmak için konur.</a:t>
            </a:r>
            <a:br>
              <a:rPr lang="tr-TR" altLang="tr-TR" dirty="0" smtClean="0">
                <a:solidFill>
                  <a:srgbClr val="002060"/>
                </a:solidFill>
                <a:latin typeface="Arial Narrow" pitchFamily="34" charset="0"/>
              </a:rPr>
            </a:br>
            <a:r>
              <a:rPr lang="tr-TR" altLang="tr-TR" dirty="0" smtClean="0">
                <a:solidFill>
                  <a:srgbClr val="002060"/>
                </a:solidFill>
                <a:latin typeface="Arial Narrow" pitchFamily="34" charset="0"/>
              </a:rPr>
              <a:t/>
            </a:r>
            <a:br>
              <a:rPr lang="tr-TR" altLang="tr-TR" dirty="0" smtClean="0">
                <a:solidFill>
                  <a:srgbClr val="002060"/>
                </a:solidFill>
                <a:latin typeface="Arial Narrow" pitchFamily="34" charset="0"/>
              </a:rPr>
            </a:br>
            <a:r>
              <a:rPr lang="tr-TR" altLang="tr-TR" b="1" dirty="0" smtClean="0">
                <a:solidFill>
                  <a:srgbClr val="002060"/>
                </a:solidFill>
                <a:latin typeface="Arial Narrow" pitchFamily="34" charset="0"/>
              </a:rPr>
              <a:t>Örnekler:</a:t>
            </a:r>
            <a:br>
              <a:rPr lang="tr-TR" altLang="tr-TR" b="1" dirty="0" smtClean="0">
                <a:solidFill>
                  <a:srgbClr val="002060"/>
                </a:solidFill>
                <a:latin typeface="Arial Narrow" pitchFamily="34" charset="0"/>
              </a:rPr>
            </a:br>
            <a:r>
              <a:rPr lang="tr-TR" altLang="tr-TR" dirty="0" smtClean="0">
                <a:solidFill>
                  <a:srgbClr val="002060"/>
                </a:solidFill>
                <a:latin typeface="Arial Narrow" pitchFamily="34" charset="0"/>
              </a:rPr>
              <a:t/>
            </a:r>
            <a:br>
              <a:rPr lang="tr-TR" altLang="tr-TR" dirty="0" smtClean="0">
                <a:solidFill>
                  <a:srgbClr val="002060"/>
                </a:solidFill>
                <a:latin typeface="Arial Narrow" pitchFamily="34" charset="0"/>
              </a:rPr>
            </a:br>
            <a:r>
              <a:rPr lang="tr-TR" altLang="tr-TR" dirty="0" smtClean="0">
                <a:solidFill>
                  <a:srgbClr val="002060"/>
                </a:solidFill>
                <a:latin typeface="Arial Narrow" pitchFamily="34" charset="0"/>
              </a:rPr>
              <a:t>1-Karşı sahilde mor,fark olunmaz sisler altındaki dağlar, korular, beyaz yalılar... Ve bütün bunların üzerinde bir esatir rüyasının havai hakikati gibi uçan martı sürüleri</a:t>
            </a:r>
            <a:br>
              <a:rPr lang="tr-TR" altLang="tr-TR" dirty="0" smtClean="0">
                <a:solidFill>
                  <a:srgbClr val="002060"/>
                </a:solidFill>
                <a:latin typeface="Arial Narrow" pitchFamily="34" charset="0"/>
              </a:rPr>
            </a:br>
            <a:r>
              <a:rPr lang="tr-TR" altLang="tr-TR" dirty="0" smtClean="0">
                <a:solidFill>
                  <a:srgbClr val="002060"/>
                </a:solidFill>
                <a:latin typeface="Arial Narrow" pitchFamily="34" charset="0"/>
              </a:rPr>
              <a:t>                         </a:t>
            </a:r>
            <a:br>
              <a:rPr lang="tr-TR" altLang="tr-TR" dirty="0" smtClean="0">
                <a:solidFill>
                  <a:srgbClr val="002060"/>
                </a:solidFill>
                <a:latin typeface="Arial Narrow" pitchFamily="34" charset="0"/>
              </a:rPr>
            </a:br>
            <a:r>
              <a:rPr lang="tr-TR" altLang="tr-TR" dirty="0" smtClean="0">
                <a:solidFill>
                  <a:srgbClr val="002060"/>
                </a:solidFill>
                <a:latin typeface="Arial Narrow" pitchFamily="34" charset="0"/>
              </a:rPr>
              <a:t/>
            </a:r>
            <a:br>
              <a:rPr lang="tr-TR" altLang="tr-TR" dirty="0" smtClean="0">
                <a:solidFill>
                  <a:srgbClr val="002060"/>
                </a:solidFill>
                <a:latin typeface="Arial Narrow" pitchFamily="34" charset="0"/>
              </a:rPr>
            </a:br>
            <a:r>
              <a:rPr lang="tr-TR" altLang="tr-TR" dirty="0" smtClean="0">
                <a:solidFill>
                  <a:srgbClr val="002060"/>
                </a:solidFill>
                <a:latin typeface="Arial Narrow" pitchFamily="34" charset="0"/>
              </a:rPr>
              <a:t>2-Gök sarı,toprak sarı,çıplak ağaçlar sarı...</a:t>
            </a:r>
            <a:br>
              <a:rPr lang="tr-TR" altLang="tr-TR" dirty="0" smtClean="0">
                <a:solidFill>
                  <a:srgbClr val="002060"/>
                </a:solidFill>
                <a:latin typeface="Arial Narrow" pitchFamily="34" charset="0"/>
              </a:rPr>
            </a:br>
            <a:r>
              <a:rPr lang="tr-TR" altLang="tr-TR" dirty="0" smtClean="0">
                <a:solidFill>
                  <a:srgbClr val="002060"/>
                </a:solidFill>
                <a:latin typeface="Arial Narrow" pitchFamily="34" charset="0"/>
              </a:rPr>
              <a:t>                             </a:t>
            </a:r>
            <a:endParaRPr lang="tr-TR" dirty="0">
              <a:solidFill>
                <a:srgbClr val="002060"/>
              </a:solidFill>
              <a:latin typeface="Arial Narrow" pitchFamily="34" charset="0"/>
            </a:endParaRPr>
          </a:p>
        </p:txBody>
      </p:sp>
      <p:sp>
        <p:nvSpPr>
          <p:cNvPr id="4" name="3 Dikdörtgen"/>
          <p:cNvSpPr/>
          <p:nvPr/>
        </p:nvSpPr>
        <p:spPr>
          <a:xfrm>
            <a:off x="323528" y="692696"/>
            <a:ext cx="72327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sz="4000" b="1" dirty="0" smtClean="0">
                <a:solidFill>
                  <a:srgbClr val="002060"/>
                </a:solidFill>
              </a:rPr>
              <a:t>•••</a:t>
            </a:r>
            <a:endParaRPr lang="tr-TR" sz="4000" b="1" dirty="0">
              <a:solidFill>
                <a:srgbClr val="002060"/>
              </a:solidFill>
            </a:endParaRPr>
          </a:p>
        </p:txBody>
      </p:sp>
      <p:pic>
        <p:nvPicPr>
          <p:cNvPr id="3074" name="Picture 2" descr="C:\Users\User\Desktop\82d21d547a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60032" y="4653136"/>
            <a:ext cx="4762500" cy="3028950"/>
          </a:xfrm>
          <a:prstGeom prst="rect">
            <a:avLst/>
          </a:prstGeom>
          <a:noFill/>
        </p:spPr>
      </p:pic>
    </p:spTree>
  </p:cSld>
  <p:clrMapOvr>
    <a:masterClrMapping/>
  </p:clrMapOvr>
  <p:transition>
    <p:pull dir="ru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etin kutusu"/>
          <p:cNvSpPr txBox="1"/>
          <p:nvPr/>
        </p:nvSpPr>
        <p:spPr>
          <a:xfrm>
            <a:off x="1763688" y="332656"/>
            <a:ext cx="5400600" cy="83099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r>
              <a:rPr lang="tr-TR" sz="48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Berlin Sans FB" pitchFamily="34" charset="0"/>
              </a:rPr>
              <a:t>~ SORU ISARETİ ~                  </a:t>
            </a:r>
            <a:endParaRPr lang="tr-TR" sz="4800" b="1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latin typeface="Berlin Sans FB" pitchFamily="34" charset="0"/>
            </a:endParaRPr>
          </a:p>
        </p:txBody>
      </p:sp>
      <p:sp>
        <p:nvSpPr>
          <p:cNvPr id="3" name="2 Metin kutusu"/>
          <p:cNvSpPr txBox="1"/>
          <p:nvPr/>
        </p:nvSpPr>
        <p:spPr>
          <a:xfrm>
            <a:off x="4283968" y="476672"/>
            <a:ext cx="648072" cy="83099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r>
              <a:rPr lang="tr-TR" sz="48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Berlin Sans FB" pitchFamily="34" charset="0"/>
              </a:rPr>
              <a:t>.</a:t>
            </a:r>
            <a:endParaRPr lang="tr-TR" sz="4800" b="1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latin typeface="Berlin Sans FB" pitchFamily="34" charset="0"/>
            </a:endParaRPr>
          </a:p>
        </p:txBody>
      </p:sp>
      <p:sp>
        <p:nvSpPr>
          <p:cNvPr id="4" name="3 Metin kutusu"/>
          <p:cNvSpPr txBox="1"/>
          <p:nvPr/>
        </p:nvSpPr>
        <p:spPr>
          <a:xfrm>
            <a:off x="3995936" y="-171400"/>
            <a:ext cx="648072" cy="76944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r>
              <a:rPr lang="tr-TR" sz="44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Berlin Sans FB" pitchFamily="34" charset="0"/>
              </a:rPr>
              <a:t>.</a:t>
            </a:r>
            <a:endParaRPr lang="tr-TR" sz="4400" b="1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latin typeface="Berlin Sans FB" pitchFamily="34" charset="0"/>
            </a:endParaRPr>
          </a:p>
        </p:txBody>
      </p:sp>
      <p:sp>
        <p:nvSpPr>
          <p:cNvPr id="5" name="4 Dikdörtgen"/>
          <p:cNvSpPr/>
          <p:nvPr/>
        </p:nvSpPr>
        <p:spPr>
          <a:xfrm>
            <a:off x="611560" y="1412776"/>
            <a:ext cx="6858000" cy="53860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altLang="tr-TR" sz="2800" dirty="0" smtClean="0">
                <a:solidFill>
                  <a:srgbClr val="002060"/>
                </a:solidFill>
                <a:latin typeface="Arial Narrow" pitchFamily="34" charset="0"/>
              </a:rPr>
              <a:t>Soru bildiren cümle veya sözlerin sonuna konur.</a:t>
            </a:r>
          </a:p>
          <a:p>
            <a:r>
              <a:rPr lang="tr-TR" altLang="tr-TR" b="1" dirty="0" smtClean="0">
                <a:solidFill>
                  <a:srgbClr val="002060"/>
                </a:solidFill>
                <a:latin typeface="Arial Narrow" pitchFamily="34" charset="0"/>
              </a:rPr>
              <a:t/>
            </a:r>
            <a:br>
              <a:rPr lang="tr-TR" altLang="tr-TR" b="1" dirty="0" smtClean="0">
                <a:solidFill>
                  <a:srgbClr val="002060"/>
                </a:solidFill>
                <a:latin typeface="Arial Narrow" pitchFamily="34" charset="0"/>
              </a:rPr>
            </a:br>
            <a:r>
              <a:rPr lang="tr-TR" altLang="tr-TR" b="1" dirty="0" smtClean="0">
                <a:solidFill>
                  <a:srgbClr val="002060"/>
                </a:solidFill>
                <a:latin typeface="Arial Narrow" pitchFamily="34" charset="0"/>
              </a:rPr>
              <a:t>Örnekler:</a:t>
            </a:r>
          </a:p>
          <a:p>
            <a:r>
              <a:rPr lang="tr-TR" altLang="tr-TR" dirty="0" smtClean="0">
                <a:solidFill>
                  <a:srgbClr val="002060"/>
                </a:solidFill>
                <a:latin typeface="Arial Narrow" pitchFamily="34" charset="0"/>
              </a:rPr>
              <a:t/>
            </a:r>
            <a:br>
              <a:rPr lang="tr-TR" altLang="tr-TR" dirty="0" smtClean="0">
                <a:solidFill>
                  <a:srgbClr val="002060"/>
                </a:solidFill>
                <a:latin typeface="Arial Narrow" pitchFamily="34" charset="0"/>
              </a:rPr>
            </a:br>
            <a:r>
              <a:rPr lang="tr-TR" altLang="tr-TR" dirty="0" smtClean="0">
                <a:solidFill>
                  <a:srgbClr val="002060"/>
                </a:solidFill>
                <a:latin typeface="Arial Narrow" pitchFamily="34" charset="0"/>
              </a:rPr>
              <a:t>1-Ne zaman tükenecek bu yollar,arabacı?</a:t>
            </a:r>
          </a:p>
          <a:p>
            <a:r>
              <a:rPr lang="tr-TR" altLang="tr-TR" dirty="0" smtClean="0">
                <a:solidFill>
                  <a:srgbClr val="002060"/>
                </a:solidFill>
                <a:latin typeface="Arial Narrow" pitchFamily="34" charset="0"/>
              </a:rPr>
              <a:t>         </a:t>
            </a:r>
          </a:p>
          <a:p>
            <a:endParaRPr lang="tr-TR" altLang="tr-TR" dirty="0" smtClean="0">
              <a:solidFill>
                <a:srgbClr val="002060"/>
              </a:solidFill>
              <a:latin typeface="Arial Narrow" pitchFamily="34" charset="0"/>
            </a:endParaRPr>
          </a:p>
          <a:p>
            <a:r>
              <a:rPr lang="tr-TR" altLang="tr-TR" dirty="0" smtClean="0">
                <a:solidFill>
                  <a:srgbClr val="002060"/>
                </a:solidFill>
                <a:latin typeface="Arial Narrow" pitchFamily="34" charset="0"/>
              </a:rPr>
              <a:t>2- Sular mı yandı? Neden tunca benziyor mermer?</a:t>
            </a:r>
          </a:p>
          <a:p>
            <a:r>
              <a:rPr lang="tr-TR" altLang="tr-TR" dirty="0" smtClean="0">
                <a:solidFill>
                  <a:srgbClr val="002060"/>
                </a:solidFill>
                <a:latin typeface="Arial Narrow" pitchFamily="34" charset="0"/>
              </a:rPr>
              <a:t>		 </a:t>
            </a:r>
          </a:p>
          <a:p>
            <a:r>
              <a:rPr lang="tr-TR" altLang="tr-TR" b="1" u="sng" dirty="0" smtClean="0">
                <a:solidFill>
                  <a:srgbClr val="002060"/>
                </a:solidFill>
                <a:latin typeface="Arial Narrow" pitchFamily="34" charset="0"/>
              </a:rPr>
              <a:t>Uyarı:</a:t>
            </a:r>
            <a:r>
              <a:rPr lang="tr-TR" altLang="tr-TR" u="sng" dirty="0" smtClean="0">
                <a:solidFill>
                  <a:srgbClr val="002060"/>
                </a:solidFill>
                <a:latin typeface="Arial Narrow" pitchFamily="34" charset="0"/>
              </a:rPr>
              <a:t> Soru vurguyla belirtildiği zaman da soru işareti kullanılır.</a:t>
            </a:r>
            <a:endParaRPr lang="tr-TR" altLang="tr-TR" dirty="0" smtClean="0">
              <a:solidFill>
                <a:srgbClr val="002060"/>
              </a:solidFill>
              <a:latin typeface="Arial Narrow" pitchFamily="34" charset="0"/>
            </a:endParaRPr>
          </a:p>
          <a:p>
            <a:r>
              <a:rPr lang="tr-TR" altLang="tr-TR" b="1" dirty="0" smtClean="0">
                <a:solidFill>
                  <a:srgbClr val="002060"/>
                </a:solidFill>
                <a:latin typeface="Arial Narrow" pitchFamily="34" charset="0"/>
              </a:rPr>
              <a:t/>
            </a:r>
            <a:br>
              <a:rPr lang="tr-TR" altLang="tr-TR" b="1" dirty="0" smtClean="0">
                <a:solidFill>
                  <a:srgbClr val="002060"/>
                </a:solidFill>
                <a:latin typeface="Arial Narrow" pitchFamily="34" charset="0"/>
              </a:rPr>
            </a:br>
            <a:r>
              <a:rPr lang="tr-TR" altLang="tr-TR" b="1" dirty="0" smtClean="0">
                <a:solidFill>
                  <a:srgbClr val="002060"/>
                </a:solidFill>
                <a:latin typeface="Arial Narrow" pitchFamily="34" charset="0"/>
              </a:rPr>
              <a:t>Örnek</a:t>
            </a:r>
            <a:r>
              <a:rPr lang="tr-TR" altLang="tr-TR" dirty="0" smtClean="0">
                <a:solidFill>
                  <a:srgbClr val="002060"/>
                </a:solidFill>
                <a:latin typeface="Arial Narrow" pitchFamily="34" charset="0"/>
              </a:rPr>
              <a:t>:</a:t>
            </a:r>
          </a:p>
          <a:p>
            <a:r>
              <a:rPr lang="tr-TR" altLang="tr-TR" sz="2800" dirty="0" smtClean="0">
                <a:solidFill>
                  <a:srgbClr val="002060"/>
                </a:solidFill>
                <a:latin typeface="Arial Narrow" pitchFamily="34" charset="0"/>
              </a:rPr>
              <a:t>* </a:t>
            </a:r>
            <a:r>
              <a:rPr lang="tr-TR" altLang="tr-TR" dirty="0" smtClean="0">
                <a:solidFill>
                  <a:srgbClr val="002060"/>
                </a:solidFill>
                <a:latin typeface="Arial Narrow" pitchFamily="34" charset="0"/>
              </a:rPr>
              <a:t>Gümrükteki memur başını kaldırdı: Adınız?</a:t>
            </a:r>
            <a:r>
              <a:rPr lang="tr-TR" altLang="tr-TR" sz="2800" dirty="0" smtClean="0">
                <a:solidFill>
                  <a:srgbClr val="002060"/>
                </a:solidFill>
                <a:latin typeface="Arial Narrow" pitchFamily="34" charset="0"/>
              </a:rPr>
              <a:t> </a:t>
            </a:r>
            <a:endParaRPr lang="tr-TR" altLang="tr-TR" sz="2800" dirty="0">
              <a:solidFill>
                <a:srgbClr val="002060"/>
              </a:solidFill>
              <a:latin typeface="Arial Narrow" pitchFamily="34" charset="0"/>
            </a:endParaRPr>
          </a:p>
        </p:txBody>
      </p:sp>
      <p:sp>
        <p:nvSpPr>
          <p:cNvPr id="6" name="5 Metin kutusu"/>
          <p:cNvSpPr txBox="1"/>
          <p:nvPr/>
        </p:nvSpPr>
        <p:spPr>
          <a:xfrm>
            <a:off x="251520" y="1268760"/>
            <a:ext cx="61156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4400" b="1" dirty="0" smtClean="0">
                <a:solidFill>
                  <a:srgbClr val="002060"/>
                </a:solidFill>
              </a:rPr>
              <a:t>?</a:t>
            </a:r>
            <a:endParaRPr lang="tr-TR" sz="4400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dörtgen"/>
          <p:cNvSpPr/>
          <p:nvPr/>
        </p:nvSpPr>
        <p:spPr>
          <a:xfrm>
            <a:off x="899592" y="1052736"/>
            <a:ext cx="8028384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altLang="tr-TR" dirty="0" smtClean="0">
                <a:solidFill>
                  <a:srgbClr val="002060"/>
                </a:solidFill>
                <a:latin typeface="Arial Narrow" pitchFamily="34" charset="0"/>
              </a:rPr>
              <a:t>Bir bilginin şüpheyle karşılandığı veya kesin olmadığı durumlarda yay ayraç içinde soru işareti kullanılır.</a:t>
            </a:r>
            <a:br>
              <a:rPr lang="tr-TR" altLang="tr-TR" dirty="0" smtClean="0">
                <a:solidFill>
                  <a:srgbClr val="002060"/>
                </a:solidFill>
                <a:latin typeface="Arial Narrow" pitchFamily="34" charset="0"/>
              </a:rPr>
            </a:br>
            <a:r>
              <a:rPr lang="tr-TR" altLang="tr-TR" dirty="0" smtClean="0">
                <a:solidFill>
                  <a:srgbClr val="002060"/>
                </a:solidFill>
                <a:latin typeface="Arial Narrow" pitchFamily="34" charset="0"/>
              </a:rPr>
              <a:t/>
            </a:r>
            <a:br>
              <a:rPr lang="tr-TR" altLang="tr-TR" dirty="0" smtClean="0">
                <a:solidFill>
                  <a:srgbClr val="002060"/>
                </a:solidFill>
                <a:latin typeface="Arial Narrow" pitchFamily="34" charset="0"/>
              </a:rPr>
            </a:br>
            <a:r>
              <a:rPr lang="tr-TR" altLang="tr-TR" b="1" dirty="0" smtClean="0">
                <a:solidFill>
                  <a:srgbClr val="002060"/>
                </a:solidFill>
                <a:latin typeface="Arial Narrow" pitchFamily="34" charset="0"/>
              </a:rPr>
              <a:t>Örnekler:</a:t>
            </a:r>
            <a:r>
              <a:rPr lang="tr-TR" altLang="tr-TR" dirty="0" smtClean="0">
                <a:solidFill>
                  <a:srgbClr val="002060"/>
                </a:solidFill>
                <a:latin typeface="Arial Narrow" pitchFamily="34" charset="0"/>
              </a:rPr>
              <a:t> </a:t>
            </a:r>
            <a:r>
              <a:rPr lang="tr-TR" altLang="tr-TR" b="1" dirty="0" smtClean="0">
                <a:solidFill>
                  <a:srgbClr val="002060"/>
                </a:solidFill>
                <a:latin typeface="Arial Narrow" pitchFamily="34" charset="0"/>
              </a:rPr>
              <a:t> </a:t>
            </a:r>
            <a:br>
              <a:rPr lang="tr-TR" altLang="tr-TR" b="1" dirty="0" smtClean="0">
                <a:solidFill>
                  <a:srgbClr val="002060"/>
                </a:solidFill>
                <a:latin typeface="Arial Narrow" pitchFamily="34" charset="0"/>
              </a:rPr>
            </a:br>
            <a:r>
              <a:rPr lang="tr-TR" altLang="tr-TR" dirty="0" smtClean="0">
                <a:solidFill>
                  <a:srgbClr val="002060"/>
                </a:solidFill>
                <a:latin typeface="Arial Narrow" pitchFamily="34" charset="0"/>
              </a:rPr>
              <a:t>1- Ankara’dan Konya’ya bir buçuk saatte (?) gitmiş.</a:t>
            </a:r>
            <a:br>
              <a:rPr lang="tr-TR" altLang="tr-TR" dirty="0" smtClean="0">
                <a:solidFill>
                  <a:srgbClr val="002060"/>
                </a:solidFill>
                <a:latin typeface="Arial Narrow" pitchFamily="34" charset="0"/>
              </a:rPr>
            </a:br>
            <a:r>
              <a:rPr lang="tr-TR" altLang="tr-TR" dirty="0" smtClean="0">
                <a:solidFill>
                  <a:srgbClr val="002060"/>
                </a:solidFill>
                <a:latin typeface="Arial Narrow" pitchFamily="34" charset="0"/>
              </a:rPr>
              <a:t/>
            </a:r>
            <a:br>
              <a:rPr lang="tr-TR" altLang="tr-TR" dirty="0" smtClean="0">
                <a:solidFill>
                  <a:srgbClr val="002060"/>
                </a:solidFill>
                <a:latin typeface="Arial Narrow" pitchFamily="34" charset="0"/>
              </a:rPr>
            </a:br>
            <a:r>
              <a:rPr lang="tr-TR" altLang="tr-TR" dirty="0" smtClean="0">
                <a:solidFill>
                  <a:srgbClr val="002060"/>
                </a:solidFill>
                <a:latin typeface="Arial Narrow" pitchFamily="34" charset="0"/>
              </a:rPr>
              <a:t>2- 1496(?) yılında doğan Fuzuli...</a:t>
            </a:r>
            <a:br>
              <a:rPr lang="tr-TR" altLang="tr-TR" dirty="0" smtClean="0">
                <a:solidFill>
                  <a:srgbClr val="002060"/>
                </a:solidFill>
                <a:latin typeface="Arial Narrow" pitchFamily="34" charset="0"/>
              </a:rPr>
            </a:br>
            <a:r>
              <a:rPr lang="tr-TR" altLang="tr-TR" dirty="0" smtClean="0">
                <a:solidFill>
                  <a:srgbClr val="002060"/>
                </a:solidFill>
                <a:latin typeface="Arial Narrow" pitchFamily="34" charset="0"/>
              </a:rPr>
              <a:t/>
            </a:r>
            <a:br>
              <a:rPr lang="tr-TR" altLang="tr-TR" dirty="0" smtClean="0">
                <a:solidFill>
                  <a:srgbClr val="002060"/>
                </a:solidFill>
                <a:latin typeface="Arial Narrow" pitchFamily="34" charset="0"/>
              </a:rPr>
            </a:br>
            <a:r>
              <a:rPr lang="tr-TR" altLang="tr-TR" dirty="0" smtClean="0">
                <a:solidFill>
                  <a:srgbClr val="002060"/>
                </a:solidFill>
                <a:latin typeface="Arial Narrow" pitchFamily="34" charset="0"/>
              </a:rPr>
              <a:t>3- Zaten  onun ne kadar bilgili(?) olduğu konuşmasından anlaşılıyor.</a:t>
            </a:r>
            <a:br>
              <a:rPr lang="tr-TR" altLang="tr-TR" dirty="0" smtClean="0">
                <a:solidFill>
                  <a:srgbClr val="002060"/>
                </a:solidFill>
                <a:latin typeface="Arial Narrow" pitchFamily="34" charset="0"/>
              </a:rPr>
            </a:br>
            <a:endParaRPr lang="tr-TR" dirty="0">
              <a:solidFill>
                <a:srgbClr val="002060"/>
              </a:solidFill>
              <a:latin typeface="Arial Narrow" pitchFamily="34" charset="0"/>
            </a:endParaRPr>
          </a:p>
        </p:txBody>
      </p:sp>
      <p:sp>
        <p:nvSpPr>
          <p:cNvPr id="3" name="2 Dikdörtgen"/>
          <p:cNvSpPr/>
          <p:nvPr/>
        </p:nvSpPr>
        <p:spPr>
          <a:xfrm>
            <a:off x="467544" y="908720"/>
            <a:ext cx="492443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sz="4800" b="1" dirty="0" smtClean="0">
                <a:solidFill>
                  <a:srgbClr val="002060"/>
                </a:solidFill>
              </a:rPr>
              <a:t>?</a:t>
            </a:r>
            <a:endParaRPr lang="tr-TR" sz="4800" b="1" dirty="0">
              <a:solidFill>
                <a:srgbClr val="002060"/>
              </a:solidFill>
            </a:endParaRPr>
          </a:p>
        </p:txBody>
      </p:sp>
      <p:pic>
        <p:nvPicPr>
          <p:cNvPr id="1026" name="Picture 2" descr="C:\Users\User\Desktop\Yeni klasör (3)\schule217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869160"/>
            <a:ext cx="2486050" cy="1988840"/>
          </a:xfrm>
          <a:prstGeom prst="rect">
            <a:avLst/>
          </a:prstGeom>
          <a:noFill/>
        </p:spPr>
      </p:pic>
    </p:spTree>
  </p:cSld>
  <p:clrMapOvr>
    <a:masterClrMapping/>
  </p:clrMapOvr>
  <p:transition>
    <p:strips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dörtgen"/>
          <p:cNvSpPr/>
          <p:nvPr/>
        </p:nvSpPr>
        <p:spPr>
          <a:xfrm>
            <a:off x="971600" y="332656"/>
            <a:ext cx="8172400" cy="72327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altLang="tr-TR" sz="2800" b="1" u="sng" dirty="0" smtClean="0">
                <a:solidFill>
                  <a:srgbClr val="002060"/>
                </a:solidFill>
                <a:latin typeface="Arial Narrow" pitchFamily="34" charset="0"/>
              </a:rPr>
              <a:t>Uyarı:</a:t>
            </a:r>
            <a:br>
              <a:rPr lang="tr-TR" altLang="tr-TR" sz="2800" b="1" u="sng" dirty="0" smtClean="0">
                <a:solidFill>
                  <a:srgbClr val="002060"/>
                </a:solidFill>
                <a:latin typeface="Arial Narrow" pitchFamily="34" charset="0"/>
              </a:rPr>
            </a:br>
            <a:r>
              <a:rPr lang="tr-TR" altLang="tr-TR" sz="2800" b="1" u="sng" dirty="0" smtClean="0">
                <a:solidFill>
                  <a:srgbClr val="002060"/>
                </a:solidFill>
                <a:latin typeface="Arial Narrow" pitchFamily="34" charset="0"/>
              </a:rPr>
              <a:t/>
            </a:r>
            <a:br>
              <a:rPr lang="tr-TR" altLang="tr-TR" sz="2800" b="1" u="sng" dirty="0" smtClean="0">
                <a:solidFill>
                  <a:srgbClr val="002060"/>
                </a:solidFill>
                <a:latin typeface="Arial Narrow" pitchFamily="34" charset="0"/>
              </a:rPr>
            </a:br>
            <a:r>
              <a:rPr lang="tr-TR" altLang="tr-TR" dirty="0" smtClean="0">
                <a:solidFill>
                  <a:srgbClr val="002060"/>
                </a:solidFill>
                <a:latin typeface="Arial Narrow" pitchFamily="34" charset="0"/>
              </a:rPr>
              <a:t>mı / mi eki -</a:t>
            </a:r>
            <a:r>
              <a:rPr lang="tr-TR" altLang="tr-TR" dirty="0" err="1" smtClean="0">
                <a:solidFill>
                  <a:srgbClr val="002060"/>
                </a:solidFill>
                <a:latin typeface="Arial Narrow" pitchFamily="34" charset="0"/>
              </a:rPr>
              <a:t>ınca</a:t>
            </a:r>
            <a:r>
              <a:rPr lang="tr-TR" altLang="tr-TR" dirty="0" smtClean="0">
                <a:solidFill>
                  <a:srgbClr val="002060"/>
                </a:solidFill>
                <a:latin typeface="Arial Narrow" pitchFamily="34" charset="0"/>
              </a:rPr>
              <a:t> / -ince anlamında zarf-fiil işleviyle kullanıldığı zaman soru işareti konulmaz.</a:t>
            </a:r>
            <a:br>
              <a:rPr lang="tr-TR" altLang="tr-TR" dirty="0" smtClean="0">
                <a:solidFill>
                  <a:srgbClr val="002060"/>
                </a:solidFill>
                <a:latin typeface="Arial Narrow" pitchFamily="34" charset="0"/>
              </a:rPr>
            </a:br>
            <a:r>
              <a:rPr lang="tr-TR" altLang="tr-TR" dirty="0" smtClean="0">
                <a:solidFill>
                  <a:srgbClr val="002060"/>
                </a:solidFill>
                <a:latin typeface="Arial Narrow" pitchFamily="34" charset="0"/>
              </a:rPr>
              <a:t/>
            </a:r>
            <a:br>
              <a:rPr lang="tr-TR" altLang="tr-TR" dirty="0" smtClean="0">
                <a:solidFill>
                  <a:srgbClr val="002060"/>
                </a:solidFill>
                <a:latin typeface="Arial Narrow" pitchFamily="34" charset="0"/>
              </a:rPr>
            </a:br>
            <a:r>
              <a:rPr lang="tr-TR" altLang="tr-TR" b="1" dirty="0" smtClean="0">
                <a:solidFill>
                  <a:srgbClr val="002060"/>
                </a:solidFill>
                <a:latin typeface="Arial Narrow" pitchFamily="34" charset="0"/>
              </a:rPr>
              <a:t>Örnekler:</a:t>
            </a:r>
            <a:br>
              <a:rPr lang="tr-TR" altLang="tr-TR" b="1" dirty="0" smtClean="0">
                <a:solidFill>
                  <a:srgbClr val="002060"/>
                </a:solidFill>
                <a:latin typeface="Arial Narrow" pitchFamily="34" charset="0"/>
              </a:rPr>
            </a:br>
            <a:r>
              <a:rPr lang="tr-TR" altLang="tr-TR" b="1" dirty="0" smtClean="0">
                <a:solidFill>
                  <a:srgbClr val="002060"/>
                </a:solidFill>
                <a:latin typeface="Arial Narrow" pitchFamily="34" charset="0"/>
              </a:rPr>
              <a:t/>
            </a:r>
            <a:br>
              <a:rPr lang="tr-TR" altLang="tr-TR" b="1" dirty="0" smtClean="0">
                <a:solidFill>
                  <a:srgbClr val="002060"/>
                </a:solidFill>
                <a:latin typeface="Arial Narrow" pitchFamily="34" charset="0"/>
              </a:rPr>
            </a:br>
            <a:r>
              <a:rPr lang="tr-TR" altLang="tr-TR" dirty="0" smtClean="0">
                <a:solidFill>
                  <a:srgbClr val="002060"/>
                </a:solidFill>
                <a:latin typeface="Arial Narrow" pitchFamily="34" charset="0"/>
              </a:rPr>
              <a:t>1- Akşam oldu mu sürüler döner.Hava karardı mı eve gideriz.</a:t>
            </a:r>
            <a:br>
              <a:rPr lang="tr-TR" altLang="tr-TR" dirty="0" smtClean="0">
                <a:solidFill>
                  <a:srgbClr val="002060"/>
                </a:solidFill>
                <a:latin typeface="Arial Narrow" pitchFamily="34" charset="0"/>
              </a:rPr>
            </a:br>
            <a:r>
              <a:rPr lang="tr-TR" altLang="tr-TR" dirty="0" smtClean="0">
                <a:solidFill>
                  <a:srgbClr val="002060"/>
                </a:solidFill>
                <a:latin typeface="Arial Narrow" pitchFamily="34" charset="0"/>
              </a:rPr>
              <a:t/>
            </a:r>
            <a:br>
              <a:rPr lang="tr-TR" altLang="tr-TR" dirty="0" smtClean="0">
                <a:solidFill>
                  <a:srgbClr val="002060"/>
                </a:solidFill>
                <a:latin typeface="Arial Narrow" pitchFamily="34" charset="0"/>
              </a:rPr>
            </a:br>
            <a:r>
              <a:rPr lang="tr-TR" altLang="tr-TR" dirty="0" smtClean="0">
                <a:solidFill>
                  <a:srgbClr val="002060"/>
                </a:solidFill>
                <a:latin typeface="Arial Narrow" pitchFamily="34" charset="0"/>
              </a:rPr>
              <a:t>2- 	Alp Er Tolga </a:t>
            </a:r>
            <a:r>
              <a:rPr lang="tr-TR" altLang="tr-TR" dirty="0" err="1" smtClean="0">
                <a:solidFill>
                  <a:srgbClr val="002060"/>
                </a:solidFill>
                <a:latin typeface="Arial Narrow" pitchFamily="34" charset="0"/>
              </a:rPr>
              <a:t>öldi</a:t>
            </a:r>
            <a:r>
              <a:rPr lang="tr-TR" altLang="tr-TR" dirty="0" smtClean="0">
                <a:solidFill>
                  <a:srgbClr val="002060"/>
                </a:solidFill>
                <a:latin typeface="Arial Narrow" pitchFamily="34" charset="0"/>
              </a:rPr>
              <a:t> mü</a:t>
            </a:r>
            <a:br>
              <a:rPr lang="tr-TR" altLang="tr-TR" dirty="0" smtClean="0">
                <a:solidFill>
                  <a:srgbClr val="002060"/>
                </a:solidFill>
                <a:latin typeface="Arial Narrow" pitchFamily="34" charset="0"/>
              </a:rPr>
            </a:br>
            <a:r>
              <a:rPr lang="tr-TR" altLang="tr-TR" dirty="0" smtClean="0">
                <a:solidFill>
                  <a:srgbClr val="002060"/>
                </a:solidFill>
                <a:latin typeface="Arial Narrow" pitchFamily="34" charset="0"/>
              </a:rPr>
              <a:t>	Esiz </a:t>
            </a:r>
            <a:r>
              <a:rPr lang="tr-TR" altLang="tr-TR" dirty="0" err="1" smtClean="0">
                <a:solidFill>
                  <a:srgbClr val="002060"/>
                </a:solidFill>
                <a:latin typeface="Arial Narrow" pitchFamily="34" charset="0"/>
              </a:rPr>
              <a:t>ajun</a:t>
            </a:r>
            <a:r>
              <a:rPr lang="tr-TR" altLang="tr-TR" dirty="0" smtClean="0">
                <a:solidFill>
                  <a:srgbClr val="002060"/>
                </a:solidFill>
                <a:latin typeface="Arial Narrow" pitchFamily="34" charset="0"/>
              </a:rPr>
              <a:t> kaldı mu</a:t>
            </a:r>
            <a:br>
              <a:rPr lang="tr-TR" altLang="tr-TR" dirty="0" smtClean="0">
                <a:solidFill>
                  <a:srgbClr val="002060"/>
                </a:solidFill>
                <a:latin typeface="Arial Narrow" pitchFamily="34" charset="0"/>
              </a:rPr>
            </a:br>
            <a:r>
              <a:rPr lang="tr-TR" altLang="tr-TR" dirty="0" smtClean="0">
                <a:solidFill>
                  <a:srgbClr val="002060"/>
                </a:solidFill>
                <a:latin typeface="Arial Narrow" pitchFamily="34" charset="0"/>
              </a:rPr>
              <a:t>	Ödlek </a:t>
            </a:r>
            <a:r>
              <a:rPr lang="tr-TR" altLang="tr-TR" dirty="0" err="1" smtClean="0">
                <a:solidFill>
                  <a:srgbClr val="002060"/>
                </a:solidFill>
                <a:latin typeface="Arial Narrow" pitchFamily="34" charset="0"/>
              </a:rPr>
              <a:t>öçin</a:t>
            </a:r>
            <a:r>
              <a:rPr lang="tr-TR" altLang="tr-TR" dirty="0" smtClean="0">
                <a:solidFill>
                  <a:srgbClr val="002060"/>
                </a:solidFill>
                <a:latin typeface="Arial Narrow" pitchFamily="34" charset="0"/>
              </a:rPr>
              <a:t> aldı mu</a:t>
            </a:r>
            <a:br>
              <a:rPr lang="tr-TR" altLang="tr-TR" dirty="0" smtClean="0">
                <a:solidFill>
                  <a:srgbClr val="002060"/>
                </a:solidFill>
                <a:latin typeface="Arial Narrow" pitchFamily="34" charset="0"/>
              </a:rPr>
            </a:br>
            <a:r>
              <a:rPr lang="tr-TR" altLang="tr-TR" dirty="0" smtClean="0">
                <a:solidFill>
                  <a:srgbClr val="002060"/>
                </a:solidFill>
                <a:latin typeface="Arial Narrow" pitchFamily="34" charset="0"/>
              </a:rPr>
              <a:t>	Emdi yürek yırtılır.</a:t>
            </a:r>
            <a:br>
              <a:rPr lang="tr-TR" altLang="tr-TR" dirty="0" smtClean="0">
                <a:solidFill>
                  <a:srgbClr val="002060"/>
                </a:solidFill>
                <a:latin typeface="Arial Narrow" pitchFamily="34" charset="0"/>
              </a:rPr>
            </a:br>
            <a:r>
              <a:rPr lang="tr-TR" altLang="tr-TR" dirty="0" smtClean="0">
                <a:solidFill>
                  <a:srgbClr val="002060"/>
                </a:solidFill>
                <a:latin typeface="Arial Narrow" pitchFamily="34" charset="0"/>
              </a:rPr>
              <a:t/>
            </a:r>
            <a:br>
              <a:rPr lang="tr-TR" altLang="tr-TR" dirty="0" smtClean="0">
                <a:solidFill>
                  <a:srgbClr val="002060"/>
                </a:solidFill>
                <a:latin typeface="Arial Narrow" pitchFamily="34" charset="0"/>
              </a:rPr>
            </a:br>
            <a:r>
              <a:rPr lang="tr-TR" altLang="tr-TR" dirty="0" smtClean="0">
                <a:solidFill>
                  <a:srgbClr val="002060"/>
                </a:solidFill>
                <a:latin typeface="Arial Narrow" pitchFamily="34" charset="0"/>
              </a:rPr>
              <a:t>3- Bahar gelip de nehir çağıl çağıl kabarmaya başlamaz mı içimi geri kalmış bir saat huzursuzluğu kaplardı.</a:t>
            </a:r>
            <a:br>
              <a:rPr lang="tr-TR" altLang="tr-TR" dirty="0" smtClean="0">
                <a:solidFill>
                  <a:srgbClr val="002060"/>
                </a:solidFill>
                <a:latin typeface="Arial Narrow" pitchFamily="34" charset="0"/>
              </a:rPr>
            </a:br>
            <a:r>
              <a:rPr lang="tr-TR" altLang="tr-TR" dirty="0" smtClean="0">
                <a:solidFill>
                  <a:srgbClr val="002060"/>
                </a:solidFill>
                <a:latin typeface="Arial Narrow" pitchFamily="34" charset="0"/>
              </a:rPr>
              <a:t>			</a:t>
            </a:r>
            <a:br>
              <a:rPr lang="tr-TR" altLang="tr-TR" dirty="0" smtClean="0">
                <a:solidFill>
                  <a:srgbClr val="002060"/>
                </a:solidFill>
                <a:latin typeface="Arial Narrow" pitchFamily="34" charset="0"/>
              </a:rPr>
            </a:br>
            <a:r>
              <a:rPr lang="tr-TR" altLang="tr-TR" dirty="0" smtClean="0"/>
              <a:t/>
            </a:r>
            <a:br>
              <a:rPr lang="tr-TR" altLang="tr-TR" dirty="0" smtClean="0"/>
            </a:br>
            <a:endParaRPr lang="tr-TR" dirty="0"/>
          </a:p>
        </p:txBody>
      </p:sp>
      <p:sp>
        <p:nvSpPr>
          <p:cNvPr id="3" name="2 Dikdörtgen"/>
          <p:cNvSpPr/>
          <p:nvPr/>
        </p:nvSpPr>
        <p:spPr>
          <a:xfrm>
            <a:off x="539552" y="188640"/>
            <a:ext cx="492443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sz="4800" b="1" dirty="0" smtClean="0">
                <a:solidFill>
                  <a:srgbClr val="002060"/>
                </a:solidFill>
              </a:rPr>
              <a:t>?</a:t>
            </a:r>
            <a:endParaRPr lang="tr-TR" sz="4800" b="1" dirty="0">
              <a:solidFill>
                <a:srgbClr val="002060"/>
              </a:solidFill>
            </a:endParaRPr>
          </a:p>
        </p:txBody>
      </p:sp>
      <p:pic>
        <p:nvPicPr>
          <p:cNvPr id="14338" name="Picture 2" descr="C:\Users\User\Desktop\Yeni klasör (3)\schule00045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04248" y="3789040"/>
            <a:ext cx="1512167" cy="1770112"/>
          </a:xfrm>
          <a:prstGeom prst="rect">
            <a:avLst/>
          </a:prstGeom>
          <a:noFill/>
        </p:spPr>
      </p:pic>
    </p:spTree>
  </p:cSld>
  <p:clrMapOvr>
    <a:masterClrMapping/>
  </p:clrMapOvr>
  <p:transition>
    <p:zoom dir="in"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dörtgen"/>
          <p:cNvSpPr/>
          <p:nvPr/>
        </p:nvSpPr>
        <p:spPr>
          <a:xfrm>
            <a:off x="1187624" y="692696"/>
            <a:ext cx="7956376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altLang="tr-TR" sz="2800" b="1" u="sng" dirty="0" smtClean="0">
                <a:solidFill>
                  <a:srgbClr val="002060"/>
                </a:solidFill>
                <a:latin typeface="Arial Narrow" pitchFamily="34" charset="0"/>
              </a:rPr>
              <a:t>Uyarı:</a:t>
            </a:r>
            <a:br>
              <a:rPr lang="tr-TR" altLang="tr-TR" sz="2800" b="1" u="sng" dirty="0" smtClean="0">
                <a:solidFill>
                  <a:srgbClr val="002060"/>
                </a:solidFill>
                <a:latin typeface="Arial Narrow" pitchFamily="34" charset="0"/>
              </a:rPr>
            </a:br>
            <a:r>
              <a:rPr lang="tr-TR" altLang="tr-TR" sz="2800" b="1" u="sng" dirty="0" smtClean="0">
                <a:solidFill>
                  <a:srgbClr val="002060"/>
                </a:solidFill>
                <a:latin typeface="Arial Narrow" pitchFamily="34" charset="0"/>
              </a:rPr>
              <a:t/>
            </a:r>
            <a:br>
              <a:rPr lang="tr-TR" altLang="tr-TR" sz="2800" b="1" u="sng" dirty="0" smtClean="0">
                <a:solidFill>
                  <a:srgbClr val="002060"/>
                </a:solidFill>
                <a:latin typeface="Arial Narrow" pitchFamily="34" charset="0"/>
              </a:rPr>
            </a:br>
            <a:r>
              <a:rPr lang="tr-TR" altLang="tr-TR" dirty="0" smtClean="0">
                <a:solidFill>
                  <a:srgbClr val="002060"/>
                </a:solidFill>
                <a:latin typeface="Arial Narrow" pitchFamily="34" charset="0"/>
              </a:rPr>
              <a:t>Soru ifadesi taşıyan sıralı ve bağlı cümlelerde soru işareti en sona konur.</a:t>
            </a:r>
            <a:br>
              <a:rPr lang="tr-TR" altLang="tr-TR" dirty="0" smtClean="0">
                <a:solidFill>
                  <a:srgbClr val="002060"/>
                </a:solidFill>
                <a:latin typeface="Arial Narrow" pitchFamily="34" charset="0"/>
              </a:rPr>
            </a:br>
            <a:r>
              <a:rPr lang="tr-TR" altLang="tr-TR" dirty="0" smtClean="0">
                <a:solidFill>
                  <a:srgbClr val="002060"/>
                </a:solidFill>
                <a:latin typeface="Arial Narrow" pitchFamily="34" charset="0"/>
              </a:rPr>
              <a:t/>
            </a:r>
            <a:br>
              <a:rPr lang="tr-TR" altLang="tr-TR" dirty="0" smtClean="0">
                <a:solidFill>
                  <a:srgbClr val="002060"/>
                </a:solidFill>
                <a:latin typeface="Arial Narrow" pitchFamily="34" charset="0"/>
              </a:rPr>
            </a:br>
            <a:r>
              <a:rPr lang="tr-TR" altLang="tr-TR" b="1" dirty="0" smtClean="0">
                <a:solidFill>
                  <a:srgbClr val="002060"/>
                </a:solidFill>
                <a:latin typeface="Arial Narrow" pitchFamily="34" charset="0"/>
              </a:rPr>
              <a:t>Örnekler:</a:t>
            </a:r>
            <a:br>
              <a:rPr lang="tr-TR" altLang="tr-TR" b="1" dirty="0" smtClean="0">
                <a:solidFill>
                  <a:srgbClr val="002060"/>
                </a:solidFill>
                <a:latin typeface="Arial Narrow" pitchFamily="34" charset="0"/>
              </a:rPr>
            </a:br>
            <a:r>
              <a:rPr lang="tr-TR" altLang="tr-TR" dirty="0" smtClean="0">
                <a:solidFill>
                  <a:srgbClr val="002060"/>
                </a:solidFill>
                <a:latin typeface="Arial Narrow" pitchFamily="34" charset="0"/>
              </a:rPr>
              <a:t>1- Çok yakından mı bu sesler, çok uzaklardan mı?</a:t>
            </a:r>
            <a:br>
              <a:rPr lang="tr-TR" altLang="tr-TR" dirty="0" smtClean="0">
                <a:solidFill>
                  <a:srgbClr val="002060"/>
                </a:solidFill>
                <a:latin typeface="Arial Narrow" pitchFamily="34" charset="0"/>
              </a:rPr>
            </a:br>
            <a:r>
              <a:rPr lang="tr-TR" altLang="tr-TR" dirty="0" smtClean="0">
                <a:solidFill>
                  <a:srgbClr val="002060"/>
                </a:solidFill>
                <a:latin typeface="Arial Narrow" pitchFamily="34" charset="0"/>
              </a:rPr>
              <a:t>    Üsküdar’dan mı, Hisar’dan mı, </a:t>
            </a:r>
            <a:r>
              <a:rPr lang="tr-TR" altLang="tr-TR" dirty="0" err="1" smtClean="0">
                <a:solidFill>
                  <a:srgbClr val="002060"/>
                </a:solidFill>
                <a:latin typeface="Arial Narrow" pitchFamily="34" charset="0"/>
              </a:rPr>
              <a:t>Kavaklar’dan</a:t>
            </a:r>
            <a:r>
              <a:rPr lang="tr-TR" altLang="tr-TR" dirty="0" smtClean="0">
                <a:solidFill>
                  <a:srgbClr val="002060"/>
                </a:solidFill>
                <a:latin typeface="Arial Narrow" pitchFamily="34" charset="0"/>
              </a:rPr>
              <a:t> mı?</a:t>
            </a:r>
            <a:br>
              <a:rPr lang="tr-TR" altLang="tr-TR" dirty="0" smtClean="0">
                <a:solidFill>
                  <a:srgbClr val="002060"/>
                </a:solidFill>
                <a:latin typeface="Arial Narrow" pitchFamily="34" charset="0"/>
              </a:rPr>
            </a:br>
            <a:r>
              <a:rPr lang="tr-TR" altLang="tr-TR" dirty="0" smtClean="0">
                <a:solidFill>
                  <a:srgbClr val="002060"/>
                </a:solidFill>
                <a:latin typeface="Arial Narrow" pitchFamily="34" charset="0"/>
              </a:rPr>
              <a:t>				</a:t>
            </a:r>
            <a:br>
              <a:rPr lang="tr-TR" altLang="tr-TR" dirty="0" smtClean="0">
                <a:solidFill>
                  <a:srgbClr val="002060"/>
                </a:solidFill>
                <a:latin typeface="Arial Narrow" pitchFamily="34" charset="0"/>
              </a:rPr>
            </a:br>
            <a:r>
              <a:rPr lang="tr-TR" altLang="tr-TR" dirty="0" smtClean="0">
                <a:solidFill>
                  <a:srgbClr val="002060"/>
                </a:solidFill>
                <a:latin typeface="Arial Narrow" pitchFamily="34" charset="0"/>
              </a:rPr>
              <a:t/>
            </a:r>
            <a:br>
              <a:rPr lang="tr-TR" altLang="tr-TR" dirty="0" smtClean="0">
                <a:solidFill>
                  <a:srgbClr val="002060"/>
                </a:solidFill>
                <a:latin typeface="Arial Narrow" pitchFamily="34" charset="0"/>
              </a:rPr>
            </a:br>
            <a:r>
              <a:rPr lang="tr-TR" altLang="tr-TR" dirty="0" smtClean="0">
                <a:solidFill>
                  <a:srgbClr val="002060"/>
                </a:solidFill>
                <a:latin typeface="Arial Narrow" pitchFamily="34" charset="0"/>
              </a:rPr>
              <a:t>2-Ruhunu karartan neydi,yağmur mu yağıyordu;yoksa şimşekler mi çakıyordu?</a:t>
            </a:r>
            <a:br>
              <a:rPr lang="tr-TR" altLang="tr-TR" dirty="0" smtClean="0">
                <a:solidFill>
                  <a:srgbClr val="002060"/>
                </a:solidFill>
                <a:latin typeface="Arial Narrow" pitchFamily="34" charset="0"/>
              </a:rPr>
            </a:br>
            <a:endParaRPr lang="tr-TR" dirty="0">
              <a:solidFill>
                <a:srgbClr val="002060"/>
              </a:solidFill>
              <a:latin typeface="Arial Narrow" pitchFamily="34" charset="0"/>
            </a:endParaRPr>
          </a:p>
        </p:txBody>
      </p:sp>
      <p:sp>
        <p:nvSpPr>
          <p:cNvPr id="3" name="2 Dikdörtgen"/>
          <p:cNvSpPr/>
          <p:nvPr/>
        </p:nvSpPr>
        <p:spPr>
          <a:xfrm>
            <a:off x="827584" y="548680"/>
            <a:ext cx="492443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sz="4800" b="1" dirty="0" smtClean="0">
                <a:solidFill>
                  <a:srgbClr val="002060"/>
                </a:solidFill>
              </a:rPr>
              <a:t>?</a:t>
            </a:r>
            <a:endParaRPr lang="tr-TR" sz="4800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ransition>
    <p:zoom dir="in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etin kutusu"/>
          <p:cNvSpPr txBox="1"/>
          <p:nvPr/>
        </p:nvSpPr>
        <p:spPr>
          <a:xfrm>
            <a:off x="323528" y="0"/>
            <a:ext cx="8424936" cy="83099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r>
              <a:rPr lang="tr-TR" sz="48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Berlin Sans FB" pitchFamily="34" charset="0"/>
              </a:rPr>
              <a:t>                </a:t>
            </a:r>
            <a:r>
              <a:rPr lang="tr-TR" sz="48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Berlin Sans FB" pitchFamily="34" charset="0"/>
              </a:rPr>
              <a:t>~  NOKTA ~</a:t>
            </a:r>
            <a:endParaRPr lang="tr-TR" sz="4800" b="1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latin typeface="Berlin Sans FB" pitchFamily="34" charset="0"/>
            </a:endParaRPr>
          </a:p>
        </p:txBody>
      </p:sp>
      <p:sp>
        <p:nvSpPr>
          <p:cNvPr id="6" name="5 Metin kutusu"/>
          <p:cNvSpPr txBox="1"/>
          <p:nvPr/>
        </p:nvSpPr>
        <p:spPr>
          <a:xfrm>
            <a:off x="0" y="692696"/>
            <a:ext cx="9144000" cy="29238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3200" dirty="0" smtClean="0">
                <a:solidFill>
                  <a:srgbClr val="002060"/>
                </a:solidFill>
                <a:latin typeface="Arial Narrow" pitchFamily="34" charset="0"/>
              </a:rPr>
              <a:t>•</a:t>
            </a:r>
            <a:r>
              <a:rPr lang="tr-TR" altLang="tr-TR" sz="3200" b="1" dirty="0" smtClean="0">
                <a:solidFill>
                  <a:srgbClr val="002060"/>
                </a:solidFill>
              </a:rPr>
              <a:t> </a:t>
            </a:r>
            <a:r>
              <a:rPr lang="tr-TR" altLang="tr-TR" sz="3200" b="1" dirty="0" smtClean="0">
                <a:solidFill>
                  <a:srgbClr val="002060"/>
                </a:solidFill>
                <a:latin typeface="Arial Narrow" pitchFamily="34" charset="0"/>
              </a:rPr>
              <a:t>Cümlenin sonuna konur.</a:t>
            </a:r>
          </a:p>
          <a:p>
            <a:r>
              <a:rPr lang="tr-TR" altLang="tr-TR" sz="2800" b="1" dirty="0" smtClean="0">
                <a:solidFill>
                  <a:srgbClr val="002060"/>
                </a:solidFill>
                <a:latin typeface="Arial Narrow" pitchFamily="34" charset="0"/>
              </a:rPr>
              <a:t>Örnekler:</a:t>
            </a:r>
          </a:p>
          <a:p>
            <a:r>
              <a:rPr lang="tr-TR" altLang="tr-TR" sz="2800" dirty="0" smtClean="0">
                <a:solidFill>
                  <a:srgbClr val="002060"/>
                </a:solidFill>
                <a:latin typeface="Arial Narrow" pitchFamily="34" charset="0"/>
              </a:rPr>
              <a:t>1</a:t>
            </a:r>
            <a:r>
              <a:rPr lang="tr-TR" altLang="tr-TR" dirty="0" smtClean="0">
                <a:solidFill>
                  <a:srgbClr val="002060"/>
                </a:solidFill>
                <a:latin typeface="Arial Narrow" pitchFamily="34" charset="0"/>
              </a:rPr>
              <a:t>- Saatler geçtikçe yollara daha mahzun bir ıssızlık çöküyordu. </a:t>
            </a:r>
          </a:p>
          <a:p>
            <a:r>
              <a:rPr lang="tr-TR" altLang="tr-TR" dirty="0" smtClean="0">
                <a:solidFill>
                  <a:srgbClr val="002060"/>
                </a:solidFill>
                <a:latin typeface="Arial Narrow" pitchFamily="34" charset="0"/>
              </a:rPr>
              <a:t>				</a:t>
            </a:r>
          </a:p>
          <a:p>
            <a:endParaRPr lang="tr-TR" altLang="tr-TR" dirty="0" smtClean="0">
              <a:solidFill>
                <a:srgbClr val="002060"/>
              </a:solidFill>
              <a:latin typeface="Arial Narrow" pitchFamily="34" charset="0"/>
            </a:endParaRPr>
          </a:p>
          <a:p>
            <a:r>
              <a:rPr lang="tr-TR" altLang="tr-TR" dirty="0" smtClean="0">
                <a:solidFill>
                  <a:srgbClr val="002060"/>
                </a:solidFill>
                <a:latin typeface="Arial Narrow" pitchFamily="34" charset="0"/>
              </a:rPr>
              <a:t>2- Bu gece eğlenceleri içlerine sinmedi.</a:t>
            </a:r>
          </a:p>
          <a:p>
            <a:r>
              <a:rPr lang="tr-TR" altLang="tr-TR" dirty="0" smtClean="0">
                <a:solidFill>
                  <a:srgbClr val="002060"/>
                </a:solidFill>
                <a:latin typeface="Arial Narrow" pitchFamily="34" charset="0"/>
              </a:rPr>
              <a:t>			</a:t>
            </a:r>
            <a:endParaRPr lang="tr-TR" altLang="tr-TR" dirty="0">
              <a:solidFill>
                <a:srgbClr val="002060"/>
              </a:solidFill>
              <a:latin typeface="Arial Narrow" pitchFamily="34" charset="0"/>
            </a:endParaRPr>
          </a:p>
        </p:txBody>
      </p:sp>
      <p:sp>
        <p:nvSpPr>
          <p:cNvPr id="7" name="6 Metin kutusu"/>
          <p:cNvSpPr txBox="1"/>
          <p:nvPr/>
        </p:nvSpPr>
        <p:spPr>
          <a:xfrm>
            <a:off x="0" y="3811012"/>
            <a:ext cx="8964488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altLang="tr-TR" dirty="0" smtClean="0">
                <a:solidFill>
                  <a:srgbClr val="002060"/>
                </a:solidFill>
                <a:latin typeface="Arial Narrow" pitchFamily="34" charset="0"/>
              </a:rPr>
              <a:t>3- Bugünün gençleri Dar Kapı’ </a:t>
            </a:r>
            <a:r>
              <a:rPr lang="tr-TR" altLang="tr-TR" dirty="0" err="1" smtClean="0">
                <a:solidFill>
                  <a:srgbClr val="002060"/>
                </a:solidFill>
                <a:latin typeface="Arial Narrow" pitchFamily="34" charset="0"/>
              </a:rPr>
              <a:t>yı</a:t>
            </a:r>
            <a:r>
              <a:rPr lang="tr-TR" altLang="tr-TR" dirty="0" smtClean="0">
                <a:solidFill>
                  <a:srgbClr val="002060"/>
                </a:solidFill>
                <a:latin typeface="Arial Narrow" pitchFamily="34" charset="0"/>
              </a:rPr>
              <a:t>  okumalıdırlar.</a:t>
            </a:r>
          </a:p>
          <a:p>
            <a:r>
              <a:rPr lang="tr-TR" altLang="tr-TR" dirty="0" smtClean="0">
                <a:solidFill>
                  <a:srgbClr val="002060"/>
                </a:solidFill>
                <a:latin typeface="Arial Narrow" pitchFamily="34" charset="0"/>
              </a:rPr>
              <a:t>			</a:t>
            </a:r>
          </a:p>
          <a:p>
            <a:r>
              <a:rPr lang="tr-TR" altLang="tr-TR" b="1" u="sng" dirty="0" smtClean="0">
                <a:solidFill>
                  <a:srgbClr val="002060"/>
                </a:solidFill>
                <a:latin typeface="Arial Narrow" pitchFamily="34" charset="0"/>
              </a:rPr>
              <a:t>Uyarı:</a:t>
            </a:r>
            <a:endParaRPr lang="tr-TR" altLang="tr-TR" u="sng" dirty="0" smtClean="0">
              <a:solidFill>
                <a:srgbClr val="002060"/>
              </a:solidFill>
              <a:latin typeface="Arial Narrow" pitchFamily="34" charset="0"/>
            </a:endParaRPr>
          </a:p>
          <a:p>
            <a:r>
              <a:rPr lang="tr-TR" altLang="tr-TR" dirty="0" smtClean="0">
                <a:solidFill>
                  <a:srgbClr val="002060"/>
                </a:solidFill>
                <a:latin typeface="Arial Narrow" pitchFamily="34" charset="0"/>
              </a:rPr>
              <a:t>Duraklamanın daha az yapıldığı sıralı cümlelerde nokta yerine virgül yada noktalı virgül konulabilir.  </a:t>
            </a:r>
          </a:p>
          <a:p>
            <a:r>
              <a:rPr lang="tr-TR" altLang="tr-TR" b="1" dirty="0" smtClean="0">
                <a:solidFill>
                  <a:srgbClr val="002060"/>
                </a:solidFill>
                <a:latin typeface="Arial Narrow" pitchFamily="34" charset="0"/>
              </a:rPr>
              <a:t/>
            </a:r>
            <a:br>
              <a:rPr lang="tr-TR" altLang="tr-TR" b="1" dirty="0" smtClean="0">
                <a:solidFill>
                  <a:srgbClr val="002060"/>
                </a:solidFill>
                <a:latin typeface="Arial Narrow" pitchFamily="34" charset="0"/>
              </a:rPr>
            </a:br>
            <a:r>
              <a:rPr lang="tr-TR" altLang="tr-TR" b="1" dirty="0" smtClean="0">
                <a:solidFill>
                  <a:srgbClr val="002060"/>
                </a:solidFill>
                <a:latin typeface="Arial Narrow" pitchFamily="34" charset="0"/>
              </a:rPr>
              <a:t>Örnek:</a:t>
            </a:r>
          </a:p>
          <a:p>
            <a:r>
              <a:rPr lang="tr-TR" altLang="tr-TR" dirty="0" smtClean="0">
                <a:solidFill>
                  <a:srgbClr val="002060"/>
                </a:solidFill>
                <a:latin typeface="Arial Narrow" pitchFamily="34" charset="0"/>
              </a:rPr>
              <a:t>At ölür, meydan kalır; yiğit ölür, şan kalır.</a:t>
            </a:r>
            <a:endParaRPr lang="tr-TR" altLang="tr-TR" dirty="0">
              <a:solidFill>
                <a:srgbClr val="002060"/>
              </a:solidFill>
              <a:latin typeface="Arial Narrow" pitchFamily="34" charset="0"/>
            </a:endParaRPr>
          </a:p>
        </p:txBody>
      </p:sp>
    </p:spTree>
  </p:cSld>
  <p:clrMapOvr>
    <a:masterClrMapping/>
  </p:clrMapOvr>
  <p:transition>
    <p:pull dir="rd"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etin kutusu"/>
          <p:cNvSpPr txBox="1"/>
          <p:nvPr/>
        </p:nvSpPr>
        <p:spPr>
          <a:xfrm>
            <a:off x="1547664" y="188640"/>
            <a:ext cx="5904656" cy="83099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r>
              <a:rPr lang="tr-TR" sz="48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Berlin Sans FB" pitchFamily="34" charset="0"/>
              </a:rPr>
              <a:t>~ ÜNLEM ISARETİ ~</a:t>
            </a:r>
            <a:endParaRPr lang="tr-TR" sz="4800" b="1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latin typeface="Berlin Sans FB" pitchFamily="34" charset="0"/>
            </a:endParaRPr>
          </a:p>
        </p:txBody>
      </p:sp>
      <p:sp>
        <p:nvSpPr>
          <p:cNvPr id="3" name="2 Dikdörtgen"/>
          <p:cNvSpPr/>
          <p:nvPr/>
        </p:nvSpPr>
        <p:spPr>
          <a:xfrm>
            <a:off x="4572000" y="476672"/>
            <a:ext cx="344966" cy="646331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r>
              <a:rPr lang="tr-TR" sz="36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Berlin Sans FB" pitchFamily="34" charset="0"/>
              </a:rPr>
              <a:t>.</a:t>
            </a:r>
            <a:endParaRPr lang="tr-TR" sz="3600" b="1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latin typeface="Berlin Sans FB" pitchFamily="34" charset="0"/>
            </a:endParaRPr>
          </a:p>
        </p:txBody>
      </p:sp>
      <p:sp>
        <p:nvSpPr>
          <p:cNvPr id="4" name="3 Dikdörtgen"/>
          <p:cNvSpPr/>
          <p:nvPr/>
        </p:nvSpPr>
        <p:spPr>
          <a:xfrm>
            <a:off x="539552" y="1196752"/>
            <a:ext cx="8064896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altLang="tr-TR" dirty="0" smtClean="0">
                <a:solidFill>
                  <a:srgbClr val="002060"/>
                </a:solidFill>
                <a:latin typeface="Arial Narrow" pitchFamily="34" charset="0"/>
              </a:rPr>
              <a:t>Sevinç, kıvanç, acı korku, şaşma gibi duyguları anlatan cümlelerin sonuna konur.</a:t>
            </a:r>
          </a:p>
          <a:p>
            <a:endParaRPr lang="tr-TR" altLang="tr-TR" b="1" dirty="0" smtClean="0">
              <a:solidFill>
                <a:srgbClr val="002060"/>
              </a:solidFill>
              <a:latin typeface="Arial Narrow" pitchFamily="34" charset="0"/>
            </a:endParaRPr>
          </a:p>
          <a:p>
            <a:r>
              <a:rPr lang="tr-TR" altLang="tr-TR" b="1" dirty="0" smtClean="0">
                <a:solidFill>
                  <a:srgbClr val="002060"/>
                </a:solidFill>
                <a:latin typeface="Arial Narrow" pitchFamily="34" charset="0"/>
              </a:rPr>
              <a:t>Örnekler:</a:t>
            </a:r>
          </a:p>
          <a:p>
            <a:r>
              <a:rPr lang="tr-TR" altLang="tr-TR" dirty="0" smtClean="0">
                <a:solidFill>
                  <a:srgbClr val="002060"/>
                </a:solidFill>
                <a:latin typeface="Arial Narrow" pitchFamily="34" charset="0"/>
              </a:rPr>
              <a:t/>
            </a:r>
            <a:br>
              <a:rPr lang="tr-TR" altLang="tr-TR" dirty="0" smtClean="0">
                <a:solidFill>
                  <a:srgbClr val="002060"/>
                </a:solidFill>
                <a:latin typeface="Arial Narrow" pitchFamily="34" charset="0"/>
              </a:rPr>
            </a:br>
            <a:r>
              <a:rPr lang="tr-TR" altLang="tr-TR" dirty="0" smtClean="0">
                <a:solidFill>
                  <a:srgbClr val="002060"/>
                </a:solidFill>
                <a:latin typeface="Arial Narrow" pitchFamily="34" charset="0"/>
              </a:rPr>
              <a:t>1- Ne mutlu Türküm diyene!</a:t>
            </a:r>
          </a:p>
          <a:p>
            <a:r>
              <a:rPr lang="tr-TR" altLang="tr-TR" dirty="0" smtClean="0">
                <a:solidFill>
                  <a:srgbClr val="002060"/>
                </a:solidFill>
                <a:latin typeface="Arial Narrow" pitchFamily="34" charset="0"/>
              </a:rPr>
              <a:t>			</a:t>
            </a:r>
          </a:p>
          <a:p>
            <a:r>
              <a:rPr lang="tr-TR" altLang="tr-TR" dirty="0" smtClean="0">
                <a:solidFill>
                  <a:srgbClr val="002060"/>
                </a:solidFill>
                <a:latin typeface="Arial Narrow" pitchFamily="34" charset="0"/>
              </a:rPr>
              <a:t/>
            </a:r>
            <a:br>
              <a:rPr lang="tr-TR" altLang="tr-TR" dirty="0" smtClean="0">
                <a:solidFill>
                  <a:srgbClr val="002060"/>
                </a:solidFill>
                <a:latin typeface="Arial Narrow" pitchFamily="34" charset="0"/>
              </a:rPr>
            </a:br>
            <a:r>
              <a:rPr lang="tr-TR" altLang="tr-TR" dirty="0" smtClean="0">
                <a:solidFill>
                  <a:srgbClr val="002060"/>
                </a:solidFill>
                <a:latin typeface="Arial Narrow" pitchFamily="34" charset="0"/>
              </a:rPr>
              <a:t>2-Gurbet o kadar acı </a:t>
            </a:r>
          </a:p>
          <a:p>
            <a:r>
              <a:rPr lang="tr-TR" altLang="tr-TR" dirty="0" smtClean="0">
                <a:solidFill>
                  <a:srgbClr val="002060"/>
                </a:solidFill>
                <a:latin typeface="Arial Narrow" pitchFamily="34" charset="0"/>
              </a:rPr>
              <a:t>   Ki ne varsa içimde </a:t>
            </a:r>
          </a:p>
          <a:p>
            <a:r>
              <a:rPr lang="tr-TR" altLang="tr-TR" dirty="0" smtClean="0">
                <a:solidFill>
                  <a:srgbClr val="002060"/>
                </a:solidFill>
                <a:latin typeface="Arial Narrow" pitchFamily="34" charset="0"/>
              </a:rPr>
              <a:t>   Hepsi bana yabancı</a:t>
            </a:r>
          </a:p>
          <a:p>
            <a:r>
              <a:rPr lang="tr-TR" altLang="tr-TR" dirty="0" smtClean="0">
                <a:solidFill>
                  <a:srgbClr val="002060"/>
                </a:solidFill>
                <a:latin typeface="Arial Narrow" pitchFamily="34" charset="0"/>
              </a:rPr>
              <a:t>   Hepsi başka biçimde !</a:t>
            </a:r>
          </a:p>
          <a:p>
            <a:r>
              <a:rPr lang="tr-TR" altLang="tr-TR" dirty="0" smtClean="0"/>
              <a:t>  		</a:t>
            </a:r>
            <a:endParaRPr lang="tr-TR" altLang="tr-TR" dirty="0"/>
          </a:p>
        </p:txBody>
      </p:sp>
      <p:sp>
        <p:nvSpPr>
          <p:cNvPr id="5" name="4 Metin kutusu"/>
          <p:cNvSpPr txBox="1"/>
          <p:nvPr/>
        </p:nvSpPr>
        <p:spPr>
          <a:xfrm>
            <a:off x="251520" y="980728"/>
            <a:ext cx="3600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4800" b="1" dirty="0" smtClean="0">
                <a:solidFill>
                  <a:srgbClr val="002060"/>
                </a:solidFill>
              </a:rPr>
              <a:t>!</a:t>
            </a:r>
            <a:endParaRPr lang="tr-TR" sz="4800" b="1" dirty="0">
              <a:solidFill>
                <a:srgbClr val="002060"/>
              </a:solidFill>
            </a:endParaRPr>
          </a:p>
        </p:txBody>
      </p:sp>
      <p:sp>
        <p:nvSpPr>
          <p:cNvPr id="6" name="5 Dikdörtgen"/>
          <p:cNvSpPr/>
          <p:nvPr/>
        </p:nvSpPr>
        <p:spPr>
          <a:xfrm>
            <a:off x="4355976" y="-171400"/>
            <a:ext cx="344966" cy="646331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r>
              <a:rPr lang="tr-TR" sz="36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Berlin Sans FB" pitchFamily="34" charset="0"/>
              </a:rPr>
              <a:t>.</a:t>
            </a:r>
            <a:endParaRPr lang="tr-TR" sz="3600" b="1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latin typeface="Berlin Sans FB" pitchFamily="34" charset="0"/>
            </a:endParaRPr>
          </a:p>
        </p:txBody>
      </p:sp>
      <p:pic>
        <p:nvPicPr>
          <p:cNvPr id="4098" name="Picture 2" descr="C:\Users\User\Desktop\Yeni klasör (3)\odev-ve-okul-ile-ilgili-gifler-hareketli-guzel-odev-gif-resimleri-okulgififorumdasnet-6a04983970-1349662219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32040" y="3284984"/>
            <a:ext cx="3940278" cy="3240360"/>
          </a:xfrm>
          <a:prstGeom prst="rect">
            <a:avLst/>
          </a:prstGeom>
          <a:noFill/>
        </p:spPr>
      </p:pic>
    </p:spTree>
  </p:cSld>
  <p:clrMapOvr>
    <a:masterClrMapping/>
  </p:clrMapOvr>
  <p:transition>
    <p:push dir="u"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dörtgen"/>
          <p:cNvSpPr/>
          <p:nvPr/>
        </p:nvSpPr>
        <p:spPr>
          <a:xfrm>
            <a:off x="395536" y="548680"/>
            <a:ext cx="8136904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altLang="tr-TR" dirty="0" smtClean="0">
                <a:solidFill>
                  <a:srgbClr val="002060"/>
                </a:solidFill>
                <a:latin typeface="Arial Narrow" pitchFamily="34" charset="0"/>
              </a:rPr>
              <a:t>Seslenme, hitap ve uyarı sözlerinden sonra konur.</a:t>
            </a:r>
            <a:br>
              <a:rPr lang="tr-TR" altLang="tr-TR" dirty="0" smtClean="0">
                <a:solidFill>
                  <a:srgbClr val="002060"/>
                </a:solidFill>
                <a:latin typeface="Arial Narrow" pitchFamily="34" charset="0"/>
              </a:rPr>
            </a:br>
            <a:endParaRPr lang="tr-TR" altLang="tr-TR" dirty="0" smtClean="0">
              <a:solidFill>
                <a:srgbClr val="002060"/>
              </a:solidFill>
              <a:latin typeface="Arial Narrow" pitchFamily="34" charset="0"/>
            </a:endParaRPr>
          </a:p>
          <a:p>
            <a:r>
              <a:rPr lang="tr-TR" altLang="tr-TR" b="1" dirty="0" smtClean="0">
                <a:solidFill>
                  <a:srgbClr val="002060"/>
                </a:solidFill>
                <a:latin typeface="Arial Narrow" pitchFamily="34" charset="0"/>
              </a:rPr>
              <a:t>Örnekler:</a:t>
            </a:r>
            <a:br>
              <a:rPr lang="tr-TR" altLang="tr-TR" b="1" dirty="0" smtClean="0">
                <a:solidFill>
                  <a:srgbClr val="002060"/>
                </a:solidFill>
                <a:latin typeface="Arial Narrow" pitchFamily="34" charset="0"/>
              </a:rPr>
            </a:br>
            <a:r>
              <a:rPr lang="tr-TR" altLang="tr-TR" b="1" dirty="0" smtClean="0">
                <a:solidFill>
                  <a:srgbClr val="002060"/>
                </a:solidFill>
                <a:latin typeface="Arial Narrow" pitchFamily="34" charset="0"/>
              </a:rPr>
              <a:t/>
            </a:r>
            <a:br>
              <a:rPr lang="tr-TR" altLang="tr-TR" b="1" dirty="0" smtClean="0">
                <a:solidFill>
                  <a:srgbClr val="002060"/>
                </a:solidFill>
                <a:latin typeface="Arial Narrow" pitchFamily="34" charset="0"/>
              </a:rPr>
            </a:br>
            <a:r>
              <a:rPr lang="tr-TR" altLang="tr-TR" dirty="0" smtClean="0">
                <a:solidFill>
                  <a:srgbClr val="002060"/>
                </a:solidFill>
                <a:latin typeface="Arial Narrow" pitchFamily="34" charset="0"/>
              </a:rPr>
              <a:t>1- Ordular! İlk hedefiniz Akdeniz, ileri!</a:t>
            </a:r>
            <a:br>
              <a:rPr lang="tr-TR" altLang="tr-TR" dirty="0" smtClean="0">
                <a:solidFill>
                  <a:srgbClr val="002060"/>
                </a:solidFill>
                <a:latin typeface="Arial Narrow" pitchFamily="34" charset="0"/>
              </a:rPr>
            </a:br>
            <a:r>
              <a:rPr lang="tr-TR" altLang="tr-TR" dirty="0" smtClean="0">
                <a:solidFill>
                  <a:srgbClr val="002060"/>
                </a:solidFill>
                <a:latin typeface="Arial Narrow" pitchFamily="34" charset="0"/>
              </a:rPr>
              <a:t>			</a:t>
            </a:r>
            <a:br>
              <a:rPr lang="tr-TR" altLang="tr-TR" dirty="0" smtClean="0">
                <a:solidFill>
                  <a:srgbClr val="002060"/>
                </a:solidFill>
                <a:latin typeface="Arial Narrow" pitchFamily="34" charset="0"/>
              </a:rPr>
            </a:br>
            <a:r>
              <a:rPr lang="tr-TR" altLang="tr-TR" dirty="0" smtClean="0">
                <a:solidFill>
                  <a:srgbClr val="002060"/>
                </a:solidFill>
                <a:latin typeface="Arial Narrow" pitchFamily="34" charset="0"/>
              </a:rPr>
              <a:t/>
            </a:r>
            <a:br>
              <a:rPr lang="tr-TR" altLang="tr-TR" dirty="0" smtClean="0">
                <a:solidFill>
                  <a:srgbClr val="002060"/>
                </a:solidFill>
                <a:latin typeface="Arial Narrow" pitchFamily="34" charset="0"/>
              </a:rPr>
            </a:br>
            <a:r>
              <a:rPr lang="tr-TR" altLang="tr-TR" b="1" u="sng" dirty="0" smtClean="0">
                <a:solidFill>
                  <a:srgbClr val="002060"/>
                </a:solidFill>
                <a:latin typeface="Arial Narrow" pitchFamily="34" charset="0"/>
              </a:rPr>
              <a:t>Uyarı:</a:t>
            </a:r>
            <a:r>
              <a:rPr lang="tr-TR" altLang="tr-TR" dirty="0" smtClean="0">
                <a:solidFill>
                  <a:srgbClr val="002060"/>
                </a:solidFill>
                <a:latin typeface="Arial Narrow" pitchFamily="34" charset="0"/>
              </a:rPr>
              <a:t> </a:t>
            </a:r>
            <a:r>
              <a:rPr lang="tr-TR" altLang="tr-TR" u="sng" dirty="0" smtClean="0">
                <a:solidFill>
                  <a:srgbClr val="002060"/>
                </a:solidFill>
                <a:latin typeface="Arial Narrow" pitchFamily="34" charset="0"/>
              </a:rPr>
              <a:t>Ünlem işareti, seslenme ve hitap sözlerinden hemen sonra konulabileceği gibi cümlenin sonuna da konulabilir.</a:t>
            </a:r>
            <a:br>
              <a:rPr lang="tr-TR" altLang="tr-TR" u="sng" dirty="0" smtClean="0">
                <a:solidFill>
                  <a:srgbClr val="002060"/>
                </a:solidFill>
                <a:latin typeface="Arial Narrow" pitchFamily="34" charset="0"/>
              </a:rPr>
            </a:br>
            <a:r>
              <a:rPr lang="tr-TR" altLang="tr-TR" u="sng" dirty="0" smtClean="0">
                <a:solidFill>
                  <a:srgbClr val="002060"/>
                </a:solidFill>
                <a:latin typeface="Arial Narrow" pitchFamily="34" charset="0"/>
              </a:rPr>
              <a:t/>
            </a:r>
            <a:br>
              <a:rPr lang="tr-TR" altLang="tr-TR" u="sng" dirty="0" smtClean="0">
                <a:solidFill>
                  <a:srgbClr val="002060"/>
                </a:solidFill>
                <a:latin typeface="Arial Narrow" pitchFamily="34" charset="0"/>
              </a:rPr>
            </a:br>
            <a:r>
              <a:rPr lang="tr-TR" altLang="tr-TR" b="1" dirty="0" smtClean="0">
                <a:solidFill>
                  <a:srgbClr val="002060"/>
                </a:solidFill>
                <a:latin typeface="Arial Narrow" pitchFamily="34" charset="0"/>
              </a:rPr>
              <a:t>Örnek:</a:t>
            </a:r>
            <a:br>
              <a:rPr lang="tr-TR" altLang="tr-TR" b="1" dirty="0" smtClean="0">
                <a:solidFill>
                  <a:srgbClr val="002060"/>
                </a:solidFill>
                <a:latin typeface="Arial Narrow" pitchFamily="34" charset="0"/>
              </a:rPr>
            </a:br>
            <a:r>
              <a:rPr lang="tr-TR" altLang="tr-TR" b="1" dirty="0" smtClean="0">
                <a:solidFill>
                  <a:srgbClr val="002060"/>
                </a:solidFill>
                <a:latin typeface="Arial Narrow" pitchFamily="34" charset="0"/>
              </a:rPr>
              <a:t/>
            </a:r>
            <a:br>
              <a:rPr lang="tr-TR" altLang="tr-TR" b="1" dirty="0" smtClean="0">
                <a:solidFill>
                  <a:srgbClr val="002060"/>
                </a:solidFill>
                <a:latin typeface="Arial Narrow" pitchFamily="34" charset="0"/>
              </a:rPr>
            </a:br>
            <a:r>
              <a:rPr lang="tr-TR" altLang="tr-TR" dirty="0" smtClean="0">
                <a:solidFill>
                  <a:srgbClr val="002060"/>
                </a:solidFill>
                <a:latin typeface="Arial Narrow" pitchFamily="34" charset="0"/>
              </a:rPr>
              <a:t>2-</a:t>
            </a:r>
            <a:r>
              <a:rPr lang="tr-TR" altLang="tr-TR" b="1" dirty="0" smtClean="0">
                <a:solidFill>
                  <a:srgbClr val="002060"/>
                </a:solidFill>
                <a:latin typeface="Arial Narrow" pitchFamily="34" charset="0"/>
              </a:rPr>
              <a:t> </a:t>
            </a:r>
            <a:r>
              <a:rPr lang="tr-TR" altLang="tr-TR" dirty="0" smtClean="0">
                <a:solidFill>
                  <a:srgbClr val="002060"/>
                </a:solidFill>
                <a:latin typeface="Arial Narrow" pitchFamily="34" charset="0"/>
              </a:rPr>
              <a:t>Arkadaş, biz bu yolda türküler tuttururken </a:t>
            </a:r>
            <a:br>
              <a:rPr lang="tr-TR" altLang="tr-TR" dirty="0" smtClean="0">
                <a:solidFill>
                  <a:srgbClr val="002060"/>
                </a:solidFill>
                <a:latin typeface="Arial Narrow" pitchFamily="34" charset="0"/>
              </a:rPr>
            </a:br>
            <a:r>
              <a:rPr lang="tr-TR" altLang="tr-TR" dirty="0" smtClean="0">
                <a:solidFill>
                  <a:srgbClr val="002060"/>
                </a:solidFill>
                <a:latin typeface="Arial Narrow" pitchFamily="34" charset="0"/>
              </a:rPr>
              <a:t>   Sana uğurlar olsun ... Ayrılıyor yolumuz!</a:t>
            </a:r>
            <a:br>
              <a:rPr lang="tr-TR" altLang="tr-TR" dirty="0" smtClean="0">
                <a:solidFill>
                  <a:srgbClr val="002060"/>
                </a:solidFill>
                <a:latin typeface="Arial Narrow" pitchFamily="34" charset="0"/>
              </a:rPr>
            </a:br>
            <a:endParaRPr lang="tr-TR" dirty="0">
              <a:solidFill>
                <a:srgbClr val="002060"/>
              </a:solidFill>
              <a:latin typeface="Arial Narrow" pitchFamily="34" charset="0"/>
            </a:endParaRPr>
          </a:p>
        </p:txBody>
      </p:sp>
      <p:sp>
        <p:nvSpPr>
          <p:cNvPr id="3" name="2 Dikdörtgen"/>
          <p:cNvSpPr/>
          <p:nvPr/>
        </p:nvSpPr>
        <p:spPr>
          <a:xfrm>
            <a:off x="179512" y="260648"/>
            <a:ext cx="389850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sz="4800" b="1" dirty="0" smtClean="0">
                <a:solidFill>
                  <a:srgbClr val="002060"/>
                </a:solidFill>
              </a:rPr>
              <a:t>!</a:t>
            </a:r>
            <a:endParaRPr lang="tr-TR" sz="4800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ransition>
    <p:cover dir="r"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dörtgen"/>
          <p:cNvSpPr/>
          <p:nvPr/>
        </p:nvSpPr>
        <p:spPr>
          <a:xfrm>
            <a:off x="611560" y="1340768"/>
            <a:ext cx="7398568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altLang="tr-TR" dirty="0" smtClean="0">
                <a:solidFill>
                  <a:srgbClr val="002060"/>
                </a:solidFill>
                <a:latin typeface="Arial Narrow" pitchFamily="34" charset="0"/>
              </a:rPr>
              <a:t>Bir söze alay, kinaye ve küçümseme anlamı kazandırma için ayraç içinde ünlem işareti konur.</a:t>
            </a:r>
            <a:br>
              <a:rPr lang="tr-TR" altLang="tr-TR" dirty="0" smtClean="0">
                <a:solidFill>
                  <a:srgbClr val="002060"/>
                </a:solidFill>
                <a:latin typeface="Arial Narrow" pitchFamily="34" charset="0"/>
              </a:rPr>
            </a:br>
            <a:r>
              <a:rPr lang="tr-TR" altLang="tr-TR" dirty="0" smtClean="0">
                <a:solidFill>
                  <a:srgbClr val="002060"/>
                </a:solidFill>
                <a:latin typeface="Arial Narrow" pitchFamily="34" charset="0"/>
              </a:rPr>
              <a:t/>
            </a:r>
            <a:br>
              <a:rPr lang="tr-TR" altLang="tr-TR" dirty="0" smtClean="0">
                <a:solidFill>
                  <a:srgbClr val="002060"/>
                </a:solidFill>
                <a:latin typeface="Arial Narrow" pitchFamily="34" charset="0"/>
              </a:rPr>
            </a:br>
            <a:r>
              <a:rPr lang="tr-TR" altLang="tr-TR" b="1" dirty="0" smtClean="0">
                <a:solidFill>
                  <a:srgbClr val="002060"/>
                </a:solidFill>
                <a:latin typeface="Arial Narrow" pitchFamily="34" charset="0"/>
              </a:rPr>
              <a:t>Örnekler:</a:t>
            </a:r>
            <a:br>
              <a:rPr lang="tr-TR" altLang="tr-TR" b="1" dirty="0" smtClean="0">
                <a:solidFill>
                  <a:srgbClr val="002060"/>
                </a:solidFill>
                <a:latin typeface="Arial Narrow" pitchFamily="34" charset="0"/>
              </a:rPr>
            </a:br>
            <a:r>
              <a:rPr lang="tr-TR" altLang="tr-TR" b="1" dirty="0" smtClean="0">
                <a:solidFill>
                  <a:srgbClr val="002060"/>
                </a:solidFill>
                <a:latin typeface="Arial Narrow" pitchFamily="34" charset="0"/>
              </a:rPr>
              <a:t/>
            </a:r>
            <a:br>
              <a:rPr lang="tr-TR" altLang="tr-TR" b="1" dirty="0" smtClean="0">
                <a:solidFill>
                  <a:srgbClr val="002060"/>
                </a:solidFill>
                <a:latin typeface="Arial Narrow" pitchFamily="34" charset="0"/>
              </a:rPr>
            </a:br>
            <a:r>
              <a:rPr lang="tr-TR" altLang="tr-TR" dirty="0" smtClean="0">
                <a:solidFill>
                  <a:srgbClr val="002060"/>
                </a:solidFill>
                <a:latin typeface="Arial Narrow" pitchFamily="34" charset="0"/>
              </a:rPr>
              <a:t>1- İsteseymiş bir gün de bitirirmiş(!) ama ne yazık ki vakti yokmuş(!)</a:t>
            </a:r>
            <a:br>
              <a:rPr lang="tr-TR" altLang="tr-TR" dirty="0" smtClean="0">
                <a:solidFill>
                  <a:srgbClr val="002060"/>
                </a:solidFill>
                <a:latin typeface="Arial Narrow" pitchFamily="34" charset="0"/>
              </a:rPr>
            </a:br>
            <a:r>
              <a:rPr lang="tr-TR" altLang="tr-TR" dirty="0" smtClean="0">
                <a:solidFill>
                  <a:srgbClr val="002060"/>
                </a:solidFill>
                <a:latin typeface="Arial Narrow" pitchFamily="34" charset="0"/>
              </a:rPr>
              <a:t/>
            </a:r>
            <a:br>
              <a:rPr lang="tr-TR" altLang="tr-TR" dirty="0" smtClean="0">
                <a:solidFill>
                  <a:srgbClr val="002060"/>
                </a:solidFill>
                <a:latin typeface="Arial Narrow" pitchFamily="34" charset="0"/>
              </a:rPr>
            </a:br>
            <a:r>
              <a:rPr lang="tr-TR" altLang="tr-TR" dirty="0" smtClean="0">
                <a:solidFill>
                  <a:srgbClr val="002060"/>
                </a:solidFill>
                <a:latin typeface="Arial Narrow" pitchFamily="34" charset="0"/>
              </a:rPr>
              <a:t>2- Adam akıllı (!) olduğunu söylüyor.</a:t>
            </a:r>
            <a:endParaRPr lang="tr-TR" dirty="0">
              <a:solidFill>
                <a:srgbClr val="002060"/>
              </a:solidFill>
              <a:latin typeface="Arial Narrow" pitchFamily="34" charset="0"/>
            </a:endParaRPr>
          </a:p>
        </p:txBody>
      </p:sp>
      <p:sp>
        <p:nvSpPr>
          <p:cNvPr id="3" name="2 Dikdörtgen"/>
          <p:cNvSpPr/>
          <p:nvPr/>
        </p:nvSpPr>
        <p:spPr>
          <a:xfrm>
            <a:off x="251520" y="1124744"/>
            <a:ext cx="389850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sz="4800" b="1" dirty="0" smtClean="0">
                <a:solidFill>
                  <a:srgbClr val="002060"/>
                </a:solidFill>
              </a:rPr>
              <a:t>!</a:t>
            </a:r>
            <a:endParaRPr lang="tr-TR" sz="4800" b="1" dirty="0">
              <a:solidFill>
                <a:srgbClr val="002060"/>
              </a:solidFill>
            </a:endParaRPr>
          </a:p>
        </p:txBody>
      </p:sp>
      <p:pic>
        <p:nvPicPr>
          <p:cNvPr id="3074" name="Picture 2" descr="C:\Users\User\Desktop\article_64da7aac8f7367b5499cad3fce9ab68e_ilkokul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84168" y="3573016"/>
            <a:ext cx="2736304" cy="3147337"/>
          </a:xfrm>
          <a:prstGeom prst="rect">
            <a:avLst/>
          </a:prstGeom>
          <a:noFill/>
        </p:spPr>
      </p:pic>
    </p:spTree>
  </p:cSld>
  <p:clrMapOvr>
    <a:masterClrMapping/>
  </p:clrMapOvr>
  <p:transition>
    <p:strips dir="ru"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etin kutusu"/>
          <p:cNvSpPr txBox="1"/>
          <p:nvPr/>
        </p:nvSpPr>
        <p:spPr>
          <a:xfrm>
            <a:off x="2051720" y="188640"/>
            <a:ext cx="5256584" cy="83099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r>
              <a:rPr lang="tr-TR" sz="48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Berlin Sans FB" pitchFamily="34" charset="0"/>
              </a:rPr>
              <a:t>- KISA ÇİZGİ -</a:t>
            </a:r>
            <a:endParaRPr lang="tr-TR" sz="4800" b="1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latin typeface="Berlin Sans FB" pitchFamily="34" charset="0"/>
            </a:endParaRPr>
          </a:p>
        </p:txBody>
      </p:sp>
      <p:sp>
        <p:nvSpPr>
          <p:cNvPr id="3" name="2 Dikdörtgen"/>
          <p:cNvSpPr/>
          <p:nvPr/>
        </p:nvSpPr>
        <p:spPr>
          <a:xfrm>
            <a:off x="1331640" y="2060848"/>
            <a:ext cx="781236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altLang="tr-TR" dirty="0" smtClean="0">
                <a:solidFill>
                  <a:srgbClr val="002060"/>
                </a:solidFill>
                <a:latin typeface="Arial Narrow" pitchFamily="34" charset="0"/>
              </a:rPr>
              <a:t>Satıra sığmayan kelimeler bölünürken satır sonuna konur.</a:t>
            </a:r>
          </a:p>
          <a:p>
            <a:r>
              <a:rPr lang="tr-TR" altLang="tr-TR" b="1" dirty="0" smtClean="0">
                <a:solidFill>
                  <a:srgbClr val="002060"/>
                </a:solidFill>
                <a:latin typeface="Arial Narrow" pitchFamily="34" charset="0"/>
              </a:rPr>
              <a:t/>
            </a:r>
            <a:br>
              <a:rPr lang="tr-TR" altLang="tr-TR" b="1" dirty="0" smtClean="0">
                <a:solidFill>
                  <a:srgbClr val="002060"/>
                </a:solidFill>
                <a:latin typeface="Arial Narrow" pitchFamily="34" charset="0"/>
              </a:rPr>
            </a:br>
            <a:r>
              <a:rPr lang="tr-TR" altLang="tr-TR" b="1" dirty="0" smtClean="0">
                <a:solidFill>
                  <a:srgbClr val="002060"/>
                </a:solidFill>
                <a:latin typeface="Arial Narrow" pitchFamily="34" charset="0"/>
              </a:rPr>
              <a:t>Örnek:</a:t>
            </a:r>
            <a:br>
              <a:rPr lang="tr-TR" altLang="tr-TR" b="1" dirty="0" smtClean="0">
                <a:solidFill>
                  <a:srgbClr val="002060"/>
                </a:solidFill>
                <a:latin typeface="Arial Narrow" pitchFamily="34" charset="0"/>
              </a:rPr>
            </a:br>
            <a:endParaRPr lang="tr-TR" altLang="tr-TR" b="1" dirty="0" smtClean="0">
              <a:solidFill>
                <a:srgbClr val="002060"/>
              </a:solidFill>
              <a:latin typeface="Arial Narrow" pitchFamily="34" charset="0"/>
            </a:endParaRPr>
          </a:p>
          <a:p>
            <a:r>
              <a:rPr lang="tr-TR" altLang="tr-TR" dirty="0" smtClean="0">
                <a:solidFill>
                  <a:srgbClr val="002060"/>
                </a:solidFill>
                <a:latin typeface="Arial Narrow" pitchFamily="34" charset="0"/>
              </a:rPr>
              <a:t>» Soğuktan mı titriyordum, yoksa heyecandan, üzüntüden mi bil-</a:t>
            </a:r>
          </a:p>
          <a:p>
            <a:r>
              <a:rPr lang="tr-TR" altLang="tr-TR" dirty="0" err="1" smtClean="0">
                <a:solidFill>
                  <a:srgbClr val="002060"/>
                </a:solidFill>
                <a:latin typeface="Arial Narrow" pitchFamily="34" charset="0"/>
              </a:rPr>
              <a:t>mem</a:t>
            </a:r>
            <a:r>
              <a:rPr lang="tr-TR" altLang="tr-TR" dirty="0" smtClean="0">
                <a:solidFill>
                  <a:srgbClr val="002060"/>
                </a:solidFill>
                <a:latin typeface="Arial Narrow" pitchFamily="34" charset="0"/>
              </a:rPr>
              <a:t>. Havuzun suyu bulanık.Kapının saatleri on ikiyi geçmiş.</a:t>
            </a:r>
            <a:r>
              <a:rPr lang="tr-TR" altLang="tr-TR" dirty="0" err="1" smtClean="0">
                <a:solidFill>
                  <a:srgbClr val="002060"/>
                </a:solidFill>
                <a:latin typeface="Arial Narrow" pitchFamily="34" charset="0"/>
              </a:rPr>
              <a:t>Tram</a:t>
            </a:r>
            <a:r>
              <a:rPr lang="tr-TR" altLang="tr-TR" dirty="0" smtClean="0">
                <a:solidFill>
                  <a:srgbClr val="002060"/>
                </a:solidFill>
                <a:latin typeface="Arial Narrow" pitchFamily="34" charset="0"/>
              </a:rPr>
              <a:t>-</a:t>
            </a:r>
          </a:p>
          <a:p>
            <a:r>
              <a:rPr lang="tr-TR" altLang="tr-TR" dirty="0" smtClean="0">
                <a:solidFill>
                  <a:srgbClr val="002060"/>
                </a:solidFill>
                <a:latin typeface="Arial Narrow" pitchFamily="34" charset="0"/>
              </a:rPr>
              <a:t>vay ne fena gıcırdadı! Tramvaydaki adam tanıdık mı acaba ne diye öyle dönüp dönüp baktı? Yoksa kimseciklerin oturmadığı kanepeler-</a:t>
            </a:r>
          </a:p>
          <a:p>
            <a:r>
              <a:rPr lang="tr-TR" altLang="tr-TR" dirty="0" smtClean="0">
                <a:solidFill>
                  <a:srgbClr val="002060"/>
                </a:solidFill>
                <a:latin typeface="Arial Narrow" pitchFamily="34" charset="0"/>
              </a:rPr>
              <a:t>de bu saatte pek başı boşlar mı oturur ? </a:t>
            </a:r>
            <a:endParaRPr lang="tr-TR" altLang="tr-TR" b="1" dirty="0">
              <a:solidFill>
                <a:srgbClr val="002060"/>
              </a:solidFill>
              <a:latin typeface="Arial Narrow" pitchFamily="34" charset="0"/>
            </a:endParaRPr>
          </a:p>
        </p:txBody>
      </p:sp>
      <p:sp>
        <p:nvSpPr>
          <p:cNvPr id="4" name="3 Metin kutusu"/>
          <p:cNvSpPr txBox="1"/>
          <p:nvPr/>
        </p:nvSpPr>
        <p:spPr>
          <a:xfrm>
            <a:off x="1043608" y="1772816"/>
            <a:ext cx="79208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4800" b="1" dirty="0" smtClean="0">
                <a:solidFill>
                  <a:srgbClr val="002060"/>
                </a:solidFill>
              </a:rPr>
              <a:t>-</a:t>
            </a:r>
            <a:endParaRPr lang="tr-TR" sz="4800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dörtgen"/>
          <p:cNvSpPr/>
          <p:nvPr/>
        </p:nvSpPr>
        <p:spPr>
          <a:xfrm>
            <a:off x="827584" y="764704"/>
            <a:ext cx="6858000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altLang="tr-TR" dirty="0" smtClean="0">
                <a:solidFill>
                  <a:srgbClr val="002060"/>
                </a:solidFill>
                <a:latin typeface="Arial Narrow" pitchFamily="34" charset="0"/>
              </a:rPr>
              <a:t>Ara sözleri ara cümleleri ayırmak için kullanılır.</a:t>
            </a:r>
            <a:br>
              <a:rPr lang="tr-TR" altLang="tr-TR" dirty="0" smtClean="0">
                <a:solidFill>
                  <a:srgbClr val="002060"/>
                </a:solidFill>
                <a:latin typeface="Arial Narrow" pitchFamily="34" charset="0"/>
              </a:rPr>
            </a:br>
            <a:r>
              <a:rPr lang="tr-TR" altLang="tr-TR" b="1" dirty="0" smtClean="0">
                <a:solidFill>
                  <a:srgbClr val="002060"/>
                </a:solidFill>
                <a:latin typeface="Arial Narrow" pitchFamily="34" charset="0"/>
              </a:rPr>
              <a:t>Örnekler:</a:t>
            </a:r>
            <a:r>
              <a:rPr lang="tr-TR" altLang="tr-TR" dirty="0" smtClean="0">
                <a:solidFill>
                  <a:srgbClr val="002060"/>
                </a:solidFill>
                <a:latin typeface="Arial Narrow" pitchFamily="34" charset="0"/>
              </a:rPr>
              <a:t/>
            </a:r>
            <a:br>
              <a:rPr lang="tr-TR" altLang="tr-TR" dirty="0" smtClean="0">
                <a:solidFill>
                  <a:srgbClr val="002060"/>
                </a:solidFill>
                <a:latin typeface="Arial Narrow" pitchFamily="34" charset="0"/>
              </a:rPr>
            </a:br>
            <a:r>
              <a:rPr lang="tr-TR" altLang="tr-TR" dirty="0" smtClean="0">
                <a:solidFill>
                  <a:srgbClr val="002060"/>
                </a:solidFill>
                <a:latin typeface="Arial Narrow" pitchFamily="34" charset="0"/>
              </a:rPr>
              <a:t>1- Örnek olsun diye  - örnek istemez ya - söylüyorum</a:t>
            </a:r>
            <a:br>
              <a:rPr lang="tr-TR" altLang="tr-TR" dirty="0" smtClean="0">
                <a:solidFill>
                  <a:srgbClr val="002060"/>
                </a:solidFill>
                <a:latin typeface="Arial Narrow" pitchFamily="34" charset="0"/>
              </a:rPr>
            </a:br>
            <a:r>
              <a:rPr lang="tr-TR" altLang="tr-TR" dirty="0" smtClean="0">
                <a:solidFill>
                  <a:srgbClr val="002060"/>
                </a:solidFill>
                <a:latin typeface="Arial Narrow" pitchFamily="34" charset="0"/>
              </a:rPr>
              <a:t/>
            </a:r>
            <a:br>
              <a:rPr lang="tr-TR" altLang="tr-TR" dirty="0" smtClean="0">
                <a:solidFill>
                  <a:srgbClr val="002060"/>
                </a:solidFill>
                <a:latin typeface="Arial Narrow" pitchFamily="34" charset="0"/>
              </a:rPr>
            </a:br>
            <a:r>
              <a:rPr lang="tr-TR" altLang="tr-TR" dirty="0" smtClean="0">
                <a:solidFill>
                  <a:srgbClr val="002060"/>
                </a:solidFill>
                <a:latin typeface="Arial Narrow" pitchFamily="34" charset="0"/>
              </a:rPr>
              <a:t>2- En önde oturanlardan biri - gözlüklü olan - soruyu çok güzel cevaplandırdı.</a:t>
            </a:r>
            <a:br>
              <a:rPr lang="tr-TR" altLang="tr-TR" dirty="0" smtClean="0">
                <a:solidFill>
                  <a:srgbClr val="002060"/>
                </a:solidFill>
                <a:latin typeface="Arial Narrow" pitchFamily="34" charset="0"/>
              </a:rPr>
            </a:br>
            <a:r>
              <a:rPr lang="tr-TR" altLang="tr-TR" dirty="0" smtClean="0">
                <a:solidFill>
                  <a:srgbClr val="002060"/>
                </a:solidFill>
                <a:latin typeface="Arial Narrow" pitchFamily="34" charset="0"/>
              </a:rPr>
              <a:t/>
            </a:r>
            <a:br>
              <a:rPr lang="tr-TR" altLang="tr-TR" dirty="0" smtClean="0">
                <a:solidFill>
                  <a:srgbClr val="002060"/>
                </a:solidFill>
                <a:latin typeface="Arial Narrow" pitchFamily="34" charset="0"/>
              </a:rPr>
            </a:br>
            <a:r>
              <a:rPr lang="tr-TR" altLang="tr-TR" dirty="0" smtClean="0">
                <a:solidFill>
                  <a:srgbClr val="002060"/>
                </a:solidFill>
                <a:latin typeface="Arial Narrow" pitchFamily="34" charset="0"/>
              </a:rPr>
              <a:t>3-Yazarın bu romanı - Yanık Buğdaylar - hoşuma gitmişti. </a:t>
            </a:r>
            <a:endParaRPr lang="tr-TR" dirty="0">
              <a:solidFill>
                <a:srgbClr val="002060"/>
              </a:solidFill>
              <a:latin typeface="Arial Narrow" pitchFamily="34" charset="0"/>
            </a:endParaRPr>
          </a:p>
        </p:txBody>
      </p:sp>
      <p:sp>
        <p:nvSpPr>
          <p:cNvPr id="3" name="2 Dikdörtgen"/>
          <p:cNvSpPr/>
          <p:nvPr/>
        </p:nvSpPr>
        <p:spPr>
          <a:xfrm>
            <a:off x="539552" y="476672"/>
            <a:ext cx="389850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sz="4800" b="1" dirty="0" smtClean="0">
                <a:solidFill>
                  <a:srgbClr val="002060"/>
                </a:solidFill>
              </a:rPr>
              <a:t>-</a:t>
            </a:r>
            <a:endParaRPr lang="tr-TR" sz="4800" b="1" dirty="0">
              <a:solidFill>
                <a:srgbClr val="002060"/>
              </a:solidFill>
            </a:endParaRPr>
          </a:p>
        </p:txBody>
      </p:sp>
      <p:pic>
        <p:nvPicPr>
          <p:cNvPr id="1026" name="Picture 2" descr="C:\Users\User\Desktop\Yeni klasör (3)\33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47864" y="4293096"/>
            <a:ext cx="1728192" cy="2409056"/>
          </a:xfrm>
          <a:prstGeom prst="rect">
            <a:avLst/>
          </a:prstGeom>
          <a:noFill/>
        </p:spPr>
      </p:pic>
    </p:spTree>
  </p:cSld>
  <p:clrMapOvr>
    <a:masterClrMapping/>
  </p:clrMapOvr>
  <p:transition>
    <p:strips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dörtgen"/>
          <p:cNvSpPr/>
          <p:nvPr/>
        </p:nvSpPr>
        <p:spPr>
          <a:xfrm>
            <a:off x="539552" y="620688"/>
            <a:ext cx="8604448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altLang="tr-TR" dirty="0" smtClean="0">
                <a:solidFill>
                  <a:srgbClr val="002060"/>
                </a:solidFill>
                <a:latin typeface="Arial Narrow" pitchFamily="34" charset="0"/>
              </a:rPr>
              <a:t>Eski harfli metinlerin yeni yazıya aktarılmasında Arapça ve Farsça kurallara göre yapılmış tamlamaların, birleşik ve türemiş kelimelerin öğelerini ayırmak için kullanılır.</a:t>
            </a:r>
            <a:br>
              <a:rPr lang="tr-TR" altLang="tr-TR" dirty="0" smtClean="0">
                <a:solidFill>
                  <a:srgbClr val="002060"/>
                </a:solidFill>
                <a:latin typeface="Arial Narrow" pitchFamily="34" charset="0"/>
              </a:rPr>
            </a:br>
            <a:r>
              <a:rPr lang="tr-TR" altLang="tr-TR" dirty="0" smtClean="0">
                <a:solidFill>
                  <a:srgbClr val="002060"/>
                </a:solidFill>
                <a:latin typeface="Arial Narrow" pitchFamily="34" charset="0"/>
              </a:rPr>
              <a:t/>
            </a:r>
            <a:br>
              <a:rPr lang="tr-TR" altLang="tr-TR" dirty="0" smtClean="0">
                <a:solidFill>
                  <a:srgbClr val="002060"/>
                </a:solidFill>
                <a:latin typeface="Arial Narrow" pitchFamily="34" charset="0"/>
              </a:rPr>
            </a:br>
            <a:r>
              <a:rPr lang="tr-TR" altLang="tr-TR" b="1" dirty="0" smtClean="0">
                <a:solidFill>
                  <a:srgbClr val="002060"/>
                </a:solidFill>
                <a:latin typeface="Arial Narrow" pitchFamily="34" charset="0"/>
              </a:rPr>
              <a:t>Örnekler:</a:t>
            </a:r>
            <a:br>
              <a:rPr lang="tr-TR" altLang="tr-TR" b="1" dirty="0" smtClean="0">
                <a:solidFill>
                  <a:srgbClr val="002060"/>
                </a:solidFill>
                <a:latin typeface="Arial Narrow" pitchFamily="34" charset="0"/>
              </a:rPr>
            </a:br>
            <a:r>
              <a:rPr lang="tr-TR" altLang="tr-TR" b="1" dirty="0" smtClean="0">
                <a:solidFill>
                  <a:srgbClr val="002060"/>
                </a:solidFill>
                <a:latin typeface="Arial Narrow" pitchFamily="34" charset="0"/>
              </a:rPr>
              <a:t/>
            </a:r>
            <a:br>
              <a:rPr lang="tr-TR" altLang="tr-TR" b="1" dirty="0" smtClean="0">
                <a:solidFill>
                  <a:srgbClr val="002060"/>
                </a:solidFill>
                <a:latin typeface="Arial Narrow" pitchFamily="34" charset="0"/>
              </a:rPr>
            </a:br>
            <a:r>
              <a:rPr lang="tr-TR" altLang="tr-TR" dirty="0" smtClean="0">
                <a:solidFill>
                  <a:srgbClr val="002060"/>
                </a:solidFill>
                <a:latin typeface="Arial Narrow" pitchFamily="34" charset="0"/>
              </a:rPr>
              <a:t>1- </a:t>
            </a:r>
            <a:r>
              <a:rPr lang="tr-TR" altLang="tr-TR" dirty="0" err="1" smtClean="0">
                <a:solidFill>
                  <a:srgbClr val="002060"/>
                </a:solidFill>
                <a:latin typeface="Arial Narrow" pitchFamily="34" charset="0"/>
              </a:rPr>
              <a:t>Darü’l</a:t>
            </a:r>
            <a:r>
              <a:rPr lang="tr-TR" altLang="tr-TR" dirty="0" smtClean="0">
                <a:solidFill>
                  <a:srgbClr val="002060"/>
                </a:solidFill>
                <a:latin typeface="Arial Narrow" pitchFamily="34" charset="0"/>
              </a:rPr>
              <a:t> -</a:t>
            </a:r>
            <a:r>
              <a:rPr lang="tr-TR" altLang="tr-TR" dirty="0" err="1" smtClean="0">
                <a:solidFill>
                  <a:srgbClr val="002060"/>
                </a:solidFill>
                <a:latin typeface="Arial Narrow" pitchFamily="34" charset="0"/>
              </a:rPr>
              <a:t>fünün</a:t>
            </a:r>
            <a:r>
              <a:rPr lang="tr-TR" altLang="tr-TR" dirty="0" smtClean="0">
                <a:solidFill>
                  <a:srgbClr val="002060"/>
                </a:solidFill>
                <a:latin typeface="Arial Narrow" pitchFamily="34" charset="0"/>
              </a:rPr>
              <a:t/>
            </a:r>
            <a:br>
              <a:rPr lang="tr-TR" altLang="tr-TR" dirty="0" smtClean="0">
                <a:solidFill>
                  <a:srgbClr val="002060"/>
                </a:solidFill>
                <a:latin typeface="Arial Narrow" pitchFamily="34" charset="0"/>
              </a:rPr>
            </a:br>
            <a:r>
              <a:rPr lang="tr-TR" altLang="tr-TR" dirty="0" smtClean="0">
                <a:solidFill>
                  <a:srgbClr val="002060"/>
                </a:solidFill>
                <a:latin typeface="Arial Narrow" pitchFamily="34" charset="0"/>
              </a:rPr>
              <a:t/>
            </a:r>
            <a:br>
              <a:rPr lang="tr-TR" altLang="tr-TR" dirty="0" smtClean="0">
                <a:solidFill>
                  <a:srgbClr val="002060"/>
                </a:solidFill>
                <a:latin typeface="Arial Narrow" pitchFamily="34" charset="0"/>
              </a:rPr>
            </a:br>
            <a:r>
              <a:rPr lang="tr-TR" altLang="tr-TR" dirty="0" smtClean="0">
                <a:solidFill>
                  <a:srgbClr val="002060"/>
                </a:solidFill>
                <a:latin typeface="Arial Narrow" pitchFamily="34" charset="0"/>
              </a:rPr>
              <a:t>2- </a:t>
            </a:r>
            <a:r>
              <a:rPr lang="tr-TR" altLang="tr-TR" dirty="0" err="1" smtClean="0">
                <a:solidFill>
                  <a:srgbClr val="002060"/>
                </a:solidFill>
                <a:latin typeface="Arial Narrow" pitchFamily="34" charset="0"/>
              </a:rPr>
              <a:t>Resm</a:t>
            </a:r>
            <a:r>
              <a:rPr lang="tr-TR" altLang="tr-TR" dirty="0" smtClean="0">
                <a:solidFill>
                  <a:srgbClr val="002060"/>
                </a:solidFill>
                <a:latin typeface="Arial Narrow" pitchFamily="34" charset="0"/>
              </a:rPr>
              <a:t>-i geçit</a:t>
            </a:r>
            <a:br>
              <a:rPr lang="tr-TR" altLang="tr-TR" dirty="0" smtClean="0">
                <a:solidFill>
                  <a:srgbClr val="002060"/>
                </a:solidFill>
                <a:latin typeface="Arial Narrow" pitchFamily="34" charset="0"/>
              </a:rPr>
            </a:br>
            <a:r>
              <a:rPr lang="tr-TR" altLang="tr-TR" dirty="0" smtClean="0">
                <a:solidFill>
                  <a:srgbClr val="002060"/>
                </a:solidFill>
                <a:latin typeface="Arial Narrow" pitchFamily="34" charset="0"/>
              </a:rPr>
              <a:t/>
            </a:r>
            <a:br>
              <a:rPr lang="tr-TR" altLang="tr-TR" dirty="0" smtClean="0">
                <a:solidFill>
                  <a:srgbClr val="002060"/>
                </a:solidFill>
                <a:latin typeface="Arial Narrow" pitchFamily="34" charset="0"/>
              </a:rPr>
            </a:br>
            <a:r>
              <a:rPr lang="tr-TR" altLang="tr-TR" dirty="0" smtClean="0">
                <a:solidFill>
                  <a:srgbClr val="002060"/>
                </a:solidFill>
                <a:latin typeface="Arial Narrow" pitchFamily="34" charset="0"/>
              </a:rPr>
              <a:t>3-Cemiyet-i Akvam</a:t>
            </a:r>
            <a:br>
              <a:rPr lang="tr-TR" altLang="tr-TR" dirty="0" smtClean="0">
                <a:solidFill>
                  <a:srgbClr val="002060"/>
                </a:solidFill>
                <a:latin typeface="Arial Narrow" pitchFamily="34" charset="0"/>
              </a:rPr>
            </a:br>
            <a:r>
              <a:rPr lang="tr-TR" altLang="tr-TR" dirty="0" smtClean="0">
                <a:solidFill>
                  <a:srgbClr val="002060"/>
                </a:solidFill>
                <a:latin typeface="Arial Narrow" pitchFamily="34" charset="0"/>
              </a:rPr>
              <a:t/>
            </a:r>
            <a:br>
              <a:rPr lang="tr-TR" altLang="tr-TR" dirty="0" smtClean="0">
                <a:solidFill>
                  <a:srgbClr val="002060"/>
                </a:solidFill>
                <a:latin typeface="Arial Narrow" pitchFamily="34" charset="0"/>
              </a:rPr>
            </a:br>
            <a:r>
              <a:rPr lang="tr-TR" altLang="tr-TR" b="1" dirty="0" smtClean="0">
                <a:solidFill>
                  <a:srgbClr val="002060"/>
                </a:solidFill>
                <a:latin typeface="Arial Narrow" pitchFamily="34" charset="0"/>
              </a:rPr>
              <a:t>» </a:t>
            </a:r>
            <a:r>
              <a:rPr lang="tr-TR" altLang="tr-TR" dirty="0" smtClean="0">
                <a:solidFill>
                  <a:srgbClr val="002060"/>
                </a:solidFill>
                <a:latin typeface="Arial Narrow" pitchFamily="34" charset="0"/>
              </a:rPr>
              <a:t>Adres yazarken semt ile şehir arasına konur</a:t>
            </a:r>
            <a:r>
              <a:rPr lang="tr-TR" altLang="tr-TR" b="1" dirty="0" smtClean="0">
                <a:solidFill>
                  <a:srgbClr val="002060"/>
                </a:solidFill>
                <a:latin typeface="Arial Narrow" pitchFamily="34" charset="0"/>
              </a:rPr>
              <a:t>.</a:t>
            </a:r>
            <a:br>
              <a:rPr lang="tr-TR" altLang="tr-TR" b="1" dirty="0" smtClean="0">
                <a:solidFill>
                  <a:srgbClr val="002060"/>
                </a:solidFill>
                <a:latin typeface="Arial Narrow" pitchFamily="34" charset="0"/>
              </a:rPr>
            </a:br>
            <a:r>
              <a:rPr lang="tr-TR" altLang="tr-TR" b="1" dirty="0" smtClean="0">
                <a:solidFill>
                  <a:srgbClr val="002060"/>
                </a:solidFill>
                <a:latin typeface="Arial Narrow" pitchFamily="34" charset="0"/>
              </a:rPr>
              <a:t/>
            </a:r>
            <a:br>
              <a:rPr lang="tr-TR" altLang="tr-TR" b="1" dirty="0" smtClean="0">
                <a:solidFill>
                  <a:srgbClr val="002060"/>
                </a:solidFill>
                <a:latin typeface="Arial Narrow" pitchFamily="34" charset="0"/>
              </a:rPr>
            </a:br>
            <a:r>
              <a:rPr lang="tr-TR" altLang="tr-TR" b="1" dirty="0" smtClean="0">
                <a:solidFill>
                  <a:srgbClr val="002060"/>
                </a:solidFill>
                <a:latin typeface="Arial Narrow" pitchFamily="34" charset="0"/>
              </a:rPr>
              <a:t>Örnek:</a:t>
            </a:r>
            <a:br>
              <a:rPr lang="tr-TR" altLang="tr-TR" b="1" dirty="0" smtClean="0">
                <a:solidFill>
                  <a:srgbClr val="002060"/>
                </a:solidFill>
                <a:latin typeface="Arial Narrow" pitchFamily="34" charset="0"/>
              </a:rPr>
            </a:br>
            <a:r>
              <a:rPr lang="tr-TR" altLang="tr-TR" b="1" dirty="0" smtClean="0">
                <a:solidFill>
                  <a:srgbClr val="002060"/>
                </a:solidFill>
                <a:latin typeface="Arial Narrow" pitchFamily="34" charset="0"/>
              </a:rPr>
              <a:t>» </a:t>
            </a:r>
            <a:r>
              <a:rPr lang="tr-TR" altLang="tr-TR" dirty="0" smtClean="0">
                <a:solidFill>
                  <a:srgbClr val="002060"/>
                </a:solidFill>
                <a:latin typeface="Arial Narrow" pitchFamily="34" charset="0"/>
              </a:rPr>
              <a:t>Kurtuluş-ANKARA</a:t>
            </a:r>
            <a:endParaRPr lang="tr-TR" dirty="0">
              <a:solidFill>
                <a:srgbClr val="002060"/>
              </a:solidFill>
              <a:latin typeface="Arial Narrow" pitchFamily="34" charset="0"/>
            </a:endParaRPr>
          </a:p>
        </p:txBody>
      </p:sp>
      <p:sp>
        <p:nvSpPr>
          <p:cNvPr id="3" name="2 Dikdörtgen"/>
          <p:cNvSpPr/>
          <p:nvPr/>
        </p:nvSpPr>
        <p:spPr>
          <a:xfrm>
            <a:off x="251520" y="404664"/>
            <a:ext cx="389850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sz="4800" b="1" dirty="0" smtClean="0">
                <a:solidFill>
                  <a:srgbClr val="002060"/>
                </a:solidFill>
              </a:rPr>
              <a:t>-</a:t>
            </a:r>
            <a:endParaRPr lang="tr-TR" sz="4800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ransition>
    <p:zoom dir="in"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dörtgen"/>
          <p:cNvSpPr/>
          <p:nvPr/>
        </p:nvSpPr>
        <p:spPr>
          <a:xfrm>
            <a:off x="827584" y="487025"/>
            <a:ext cx="8316416" cy="63709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altLang="tr-TR" dirty="0" smtClean="0">
                <a:solidFill>
                  <a:srgbClr val="002060"/>
                </a:solidFill>
                <a:latin typeface="Arial Narrow" pitchFamily="34" charset="0"/>
              </a:rPr>
              <a:t>Kelimeler arasında “-den...-a, ve, ile, ila ve arasında” anlamlarını vermek üzere kullanılır.</a:t>
            </a:r>
            <a:br>
              <a:rPr lang="tr-TR" altLang="tr-TR" dirty="0" smtClean="0">
                <a:solidFill>
                  <a:srgbClr val="002060"/>
                </a:solidFill>
                <a:latin typeface="Arial Narrow" pitchFamily="34" charset="0"/>
              </a:rPr>
            </a:br>
            <a:r>
              <a:rPr lang="tr-TR" altLang="tr-TR" b="1" dirty="0" smtClean="0">
                <a:solidFill>
                  <a:srgbClr val="002060"/>
                </a:solidFill>
                <a:latin typeface="Arial Narrow" pitchFamily="34" charset="0"/>
              </a:rPr>
              <a:t>Örnekler:</a:t>
            </a:r>
            <a:br>
              <a:rPr lang="tr-TR" altLang="tr-TR" b="1" dirty="0" smtClean="0">
                <a:solidFill>
                  <a:srgbClr val="002060"/>
                </a:solidFill>
                <a:latin typeface="Arial Narrow" pitchFamily="34" charset="0"/>
              </a:rPr>
            </a:br>
            <a:r>
              <a:rPr lang="tr-TR" altLang="tr-TR" b="1" dirty="0" smtClean="0">
                <a:solidFill>
                  <a:srgbClr val="002060"/>
                </a:solidFill>
                <a:latin typeface="Arial Narrow" pitchFamily="34" charset="0"/>
              </a:rPr>
              <a:t/>
            </a:r>
            <a:br>
              <a:rPr lang="tr-TR" altLang="tr-TR" b="1" dirty="0" smtClean="0">
                <a:solidFill>
                  <a:srgbClr val="002060"/>
                </a:solidFill>
                <a:latin typeface="Arial Narrow" pitchFamily="34" charset="0"/>
              </a:rPr>
            </a:br>
            <a:r>
              <a:rPr lang="tr-TR" altLang="tr-TR" dirty="0" smtClean="0">
                <a:solidFill>
                  <a:srgbClr val="002060"/>
                </a:solidFill>
                <a:latin typeface="Arial Narrow" pitchFamily="34" charset="0"/>
              </a:rPr>
              <a:t>1- Türkçe - Fransızca sözlük</a:t>
            </a:r>
            <a:br>
              <a:rPr lang="tr-TR" altLang="tr-TR" dirty="0" smtClean="0">
                <a:solidFill>
                  <a:srgbClr val="002060"/>
                </a:solidFill>
                <a:latin typeface="Arial Narrow" pitchFamily="34" charset="0"/>
              </a:rPr>
            </a:br>
            <a:r>
              <a:rPr lang="tr-TR" altLang="tr-TR" dirty="0" smtClean="0">
                <a:solidFill>
                  <a:srgbClr val="002060"/>
                </a:solidFill>
                <a:latin typeface="Arial Narrow" pitchFamily="34" charset="0"/>
              </a:rPr>
              <a:t/>
            </a:r>
            <a:br>
              <a:rPr lang="tr-TR" altLang="tr-TR" dirty="0" smtClean="0">
                <a:solidFill>
                  <a:srgbClr val="002060"/>
                </a:solidFill>
                <a:latin typeface="Arial Narrow" pitchFamily="34" charset="0"/>
              </a:rPr>
            </a:br>
            <a:r>
              <a:rPr lang="tr-TR" altLang="tr-TR" dirty="0" smtClean="0">
                <a:solidFill>
                  <a:srgbClr val="002060"/>
                </a:solidFill>
                <a:latin typeface="Arial Narrow" pitchFamily="34" charset="0"/>
              </a:rPr>
              <a:t>2- Aydın  -İzmir yolu</a:t>
            </a:r>
            <a:br>
              <a:rPr lang="tr-TR" altLang="tr-TR" dirty="0" smtClean="0">
                <a:solidFill>
                  <a:srgbClr val="002060"/>
                </a:solidFill>
                <a:latin typeface="Arial Narrow" pitchFamily="34" charset="0"/>
              </a:rPr>
            </a:br>
            <a:r>
              <a:rPr lang="tr-TR" altLang="tr-TR" dirty="0" smtClean="0">
                <a:solidFill>
                  <a:srgbClr val="002060"/>
                </a:solidFill>
                <a:latin typeface="Arial Narrow" pitchFamily="34" charset="0"/>
              </a:rPr>
              <a:t/>
            </a:r>
            <a:br>
              <a:rPr lang="tr-TR" altLang="tr-TR" dirty="0" smtClean="0">
                <a:solidFill>
                  <a:srgbClr val="002060"/>
                </a:solidFill>
                <a:latin typeface="Arial Narrow" pitchFamily="34" charset="0"/>
              </a:rPr>
            </a:br>
            <a:r>
              <a:rPr lang="tr-TR" altLang="tr-TR" dirty="0" smtClean="0">
                <a:solidFill>
                  <a:srgbClr val="002060"/>
                </a:solidFill>
                <a:latin typeface="Arial Narrow" pitchFamily="34" charset="0"/>
              </a:rPr>
              <a:t>3- Türk - Alman ilişkileri</a:t>
            </a:r>
            <a:br>
              <a:rPr lang="tr-TR" altLang="tr-TR" dirty="0" smtClean="0">
                <a:solidFill>
                  <a:srgbClr val="002060"/>
                </a:solidFill>
                <a:latin typeface="Arial Narrow" pitchFamily="34" charset="0"/>
              </a:rPr>
            </a:br>
            <a:r>
              <a:rPr lang="tr-TR" altLang="tr-TR" dirty="0" smtClean="0">
                <a:solidFill>
                  <a:srgbClr val="002060"/>
                </a:solidFill>
                <a:latin typeface="Arial Narrow" pitchFamily="34" charset="0"/>
              </a:rPr>
              <a:t/>
            </a:r>
            <a:br>
              <a:rPr lang="tr-TR" altLang="tr-TR" dirty="0" smtClean="0">
                <a:solidFill>
                  <a:srgbClr val="002060"/>
                </a:solidFill>
                <a:latin typeface="Arial Narrow" pitchFamily="34" charset="0"/>
              </a:rPr>
            </a:br>
            <a:r>
              <a:rPr lang="tr-TR" altLang="tr-TR" b="1" dirty="0" smtClean="0">
                <a:solidFill>
                  <a:srgbClr val="002060"/>
                </a:solidFill>
                <a:latin typeface="Arial Narrow" pitchFamily="34" charset="0"/>
              </a:rPr>
              <a:t>»</a:t>
            </a:r>
            <a:r>
              <a:rPr lang="tr-TR" altLang="tr-TR" dirty="0" smtClean="0">
                <a:solidFill>
                  <a:srgbClr val="002060"/>
                </a:solidFill>
                <a:latin typeface="Arial Narrow" pitchFamily="34" charset="0"/>
              </a:rPr>
              <a:t> Bazı terim ve kuruluş adlarında kelimeler arasına konur.</a:t>
            </a:r>
            <a:br>
              <a:rPr lang="tr-TR" altLang="tr-TR" dirty="0" smtClean="0">
                <a:solidFill>
                  <a:srgbClr val="002060"/>
                </a:solidFill>
                <a:latin typeface="Arial Narrow" pitchFamily="34" charset="0"/>
              </a:rPr>
            </a:br>
            <a:r>
              <a:rPr lang="tr-TR" altLang="tr-TR" dirty="0" smtClean="0">
                <a:solidFill>
                  <a:srgbClr val="002060"/>
                </a:solidFill>
                <a:latin typeface="Arial Narrow" pitchFamily="34" charset="0"/>
              </a:rPr>
              <a:t/>
            </a:r>
            <a:br>
              <a:rPr lang="tr-TR" altLang="tr-TR" dirty="0" smtClean="0">
                <a:solidFill>
                  <a:srgbClr val="002060"/>
                </a:solidFill>
                <a:latin typeface="Arial Narrow" pitchFamily="34" charset="0"/>
              </a:rPr>
            </a:br>
            <a:r>
              <a:rPr lang="tr-TR" altLang="tr-TR" b="1" dirty="0" smtClean="0">
                <a:solidFill>
                  <a:srgbClr val="002060"/>
                </a:solidFill>
                <a:latin typeface="Arial Narrow" pitchFamily="34" charset="0"/>
              </a:rPr>
              <a:t>Örnekler:</a:t>
            </a:r>
            <a:br>
              <a:rPr lang="tr-TR" altLang="tr-TR" b="1" dirty="0" smtClean="0">
                <a:solidFill>
                  <a:srgbClr val="002060"/>
                </a:solidFill>
                <a:latin typeface="Arial Narrow" pitchFamily="34" charset="0"/>
              </a:rPr>
            </a:br>
            <a:endParaRPr lang="tr-TR" altLang="tr-TR" b="1" dirty="0" smtClean="0">
              <a:solidFill>
                <a:srgbClr val="002060"/>
              </a:solidFill>
              <a:latin typeface="Arial Narrow" pitchFamily="34" charset="0"/>
            </a:endParaRPr>
          </a:p>
          <a:p>
            <a:r>
              <a:rPr lang="tr-TR" altLang="tr-TR" dirty="0" smtClean="0">
                <a:solidFill>
                  <a:srgbClr val="002060"/>
                </a:solidFill>
                <a:latin typeface="Arial Narrow" pitchFamily="34" charset="0"/>
              </a:rPr>
              <a:t>1- Dil ve Tarih - Coğrafya Fakültesi</a:t>
            </a:r>
            <a:br>
              <a:rPr lang="tr-TR" altLang="tr-TR" dirty="0" smtClean="0">
                <a:solidFill>
                  <a:srgbClr val="002060"/>
                </a:solidFill>
                <a:latin typeface="Arial Narrow" pitchFamily="34" charset="0"/>
              </a:rPr>
            </a:br>
            <a:r>
              <a:rPr lang="tr-TR" altLang="tr-TR" dirty="0" smtClean="0">
                <a:solidFill>
                  <a:srgbClr val="002060"/>
                </a:solidFill>
                <a:latin typeface="Arial Narrow" pitchFamily="34" charset="0"/>
              </a:rPr>
              <a:t/>
            </a:r>
            <a:br>
              <a:rPr lang="tr-TR" altLang="tr-TR" dirty="0" smtClean="0">
                <a:solidFill>
                  <a:srgbClr val="002060"/>
                </a:solidFill>
                <a:latin typeface="Arial Narrow" pitchFamily="34" charset="0"/>
              </a:rPr>
            </a:br>
            <a:r>
              <a:rPr lang="tr-TR" altLang="tr-TR" dirty="0" smtClean="0">
                <a:solidFill>
                  <a:srgbClr val="002060"/>
                </a:solidFill>
                <a:latin typeface="Arial Narrow" pitchFamily="34" charset="0"/>
              </a:rPr>
              <a:t>2- Zarf-fiil </a:t>
            </a:r>
            <a:endParaRPr lang="tr-TR" dirty="0">
              <a:solidFill>
                <a:srgbClr val="002060"/>
              </a:solidFill>
              <a:latin typeface="Arial Narrow" pitchFamily="34" charset="0"/>
            </a:endParaRPr>
          </a:p>
        </p:txBody>
      </p:sp>
      <p:sp>
        <p:nvSpPr>
          <p:cNvPr id="3" name="2 Dikdörtgen"/>
          <p:cNvSpPr/>
          <p:nvPr/>
        </p:nvSpPr>
        <p:spPr>
          <a:xfrm>
            <a:off x="539552" y="260648"/>
            <a:ext cx="389850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sz="4800" b="1" dirty="0" smtClean="0">
                <a:solidFill>
                  <a:srgbClr val="002060"/>
                </a:solidFill>
              </a:rPr>
              <a:t>-</a:t>
            </a:r>
            <a:endParaRPr lang="tr-TR" sz="4800" b="1" dirty="0">
              <a:solidFill>
                <a:srgbClr val="002060"/>
              </a:solidFill>
            </a:endParaRPr>
          </a:p>
        </p:txBody>
      </p:sp>
      <p:pic>
        <p:nvPicPr>
          <p:cNvPr id="5" name="Picture 2" descr="C:\Users\User\Desktop\uhr015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12360" y="5314950"/>
            <a:ext cx="1170037" cy="1543050"/>
          </a:xfrm>
          <a:prstGeom prst="rect">
            <a:avLst/>
          </a:prstGeom>
          <a:noFill/>
        </p:spPr>
      </p:pic>
    </p:spTree>
  </p:cSld>
  <p:clrMapOvr>
    <a:masterClrMapping/>
  </p:clrMapOvr>
  <p:transition>
    <p:cover dir="r"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etin kutusu"/>
          <p:cNvSpPr txBox="1"/>
          <p:nvPr/>
        </p:nvSpPr>
        <p:spPr>
          <a:xfrm>
            <a:off x="1907704" y="188640"/>
            <a:ext cx="5112568" cy="83099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r>
              <a:rPr lang="tr-TR" sz="48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Berlin Sans FB" pitchFamily="34" charset="0"/>
              </a:rPr>
              <a:t>__ UZUN ÇİZGİ __</a:t>
            </a:r>
            <a:endParaRPr lang="tr-TR" sz="4800" b="1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latin typeface="Berlin Sans FB" pitchFamily="34" charset="0"/>
            </a:endParaRPr>
          </a:p>
        </p:txBody>
      </p:sp>
      <p:sp>
        <p:nvSpPr>
          <p:cNvPr id="3" name="2 Dikdörtgen"/>
          <p:cNvSpPr/>
          <p:nvPr/>
        </p:nvSpPr>
        <p:spPr>
          <a:xfrm>
            <a:off x="683568" y="1340768"/>
            <a:ext cx="8172400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altLang="tr-TR" dirty="0" smtClean="0">
                <a:solidFill>
                  <a:srgbClr val="002060"/>
                </a:solidFill>
                <a:latin typeface="Arial Narrow" pitchFamily="34" charset="0"/>
              </a:rPr>
              <a:t>Yazıda satır başına alınan konuşmaları göstermek için kullanılır.Buna konuşma çizgisi de denir.</a:t>
            </a:r>
          </a:p>
          <a:p>
            <a:r>
              <a:rPr lang="tr-TR" altLang="tr-TR" b="1" u="sng" dirty="0" smtClean="0">
                <a:solidFill>
                  <a:srgbClr val="002060"/>
                </a:solidFill>
                <a:latin typeface="Arial Narrow" pitchFamily="34" charset="0"/>
              </a:rPr>
              <a:t/>
            </a:r>
            <a:br>
              <a:rPr lang="tr-TR" altLang="tr-TR" b="1" u="sng" dirty="0" smtClean="0">
                <a:solidFill>
                  <a:srgbClr val="002060"/>
                </a:solidFill>
                <a:latin typeface="Arial Narrow" pitchFamily="34" charset="0"/>
              </a:rPr>
            </a:br>
            <a:r>
              <a:rPr lang="tr-TR" altLang="tr-TR" b="1" u="sng" dirty="0" smtClean="0">
                <a:solidFill>
                  <a:srgbClr val="002060"/>
                </a:solidFill>
                <a:latin typeface="Arial Narrow" pitchFamily="34" charset="0"/>
              </a:rPr>
              <a:t>Uyarı;</a:t>
            </a:r>
          </a:p>
          <a:p>
            <a:r>
              <a:rPr lang="tr-TR" altLang="tr-TR" u="sng" dirty="0" smtClean="0">
                <a:solidFill>
                  <a:srgbClr val="002060"/>
                </a:solidFill>
                <a:latin typeface="Arial Narrow" pitchFamily="34" charset="0"/>
              </a:rPr>
              <a:t/>
            </a:r>
            <a:br>
              <a:rPr lang="tr-TR" altLang="tr-TR" u="sng" dirty="0" smtClean="0">
                <a:solidFill>
                  <a:srgbClr val="002060"/>
                </a:solidFill>
                <a:latin typeface="Arial Narrow" pitchFamily="34" charset="0"/>
              </a:rPr>
            </a:br>
            <a:r>
              <a:rPr lang="tr-TR" altLang="tr-TR" u="sng" dirty="0" smtClean="0">
                <a:solidFill>
                  <a:srgbClr val="002060"/>
                </a:solidFill>
                <a:latin typeface="Arial Narrow" pitchFamily="34" charset="0"/>
              </a:rPr>
              <a:t>Konuşmalar tırnak içine verildiği zaman uzun çizgi kullanılmaz.</a:t>
            </a:r>
          </a:p>
          <a:p>
            <a:endParaRPr lang="tr-TR" altLang="tr-TR" b="1" u="sng" dirty="0" smtClean="0">
              <a:solidFill>
                <a:srgbClr val="002060"/>
              </a:solidFill>
              <a:latin typeface="Arial Narrow" pitchFamily="34" charset="0"/>
            </a:endParaRPr>
          </a:p>
          <a:p>
            <a:r>
              <a:rPr lang="tr-TR" altLang="tr-TR" b="1" u="sng" dirty="0" smtClean="0">
                <a:solidFill>
                  <a:srgbClr val="002060"/>
                </a:solidFill>
                <a:latin typeface="Arial Narrow" pitchFamily="34" charset="0"/>
              </a:rPr>
              <a:t>Örnek:</a:t>
            </a:r>
            <a:br>
              <a:rPr lang="tr-TR" altLang="tr-TR" b="1" u="sng" dirty="0" smtClean="0">
                <a:solidFill>
                  <a:srgbClr val="002060"/>
                </a:solidFill>
                <a:latin typeface="Arial Narrow" pitchFamily="34" charset="0"/>
              </a:rPr>
            </a:br>
            <a:endParaRPr lang="tr-TR" altLang="tr-TR" b="1" u="sng" dirty="0" smtClean="0">
              <a:solidFill>
                <a:srgbClr val="002060"/>
              </a:solidFill>
              <a:latin typeface="Arial Narrow" pitchFamily="34" charset="0"/>
            </a:endParaRPr>
          </a:p>
          <a:p>
            <a:r>
              <a:rPr lang="tr-TR" altLang="tr-TR" dirty="0" smtClean="0">
                <a:solidFill>
                  <a:srgbClr val="002060"/>
                </a:solidFill>
                <a:latin typeface="Arial Narrow" pitchFamily="34" charset="0"/>
              </a:rPr>
              <a:t> »  __ Eski şehri gezdin mi?</a:t>
            </a:r>
          </a:p>
          <a:p>
            <a:r>
              <a:rPr lang="tr-TR" altLang="tr-TR" dirty="0" smtClean="0">
                <a:solidFill>
                  <a:srgbClr val="002060"/>
                </a:solidFill>
                <a:latin typeface="Arial Narrow" pitchFamily="34" charset="0"/>
              </a:rPr>
              <a:t> »  __ </a:t>
            </a:r>
            <a:r>
              <a:rPr lang="tr-TR" altLang="tr-TR" dirty="0" err="1" smtClean="0">
                <a:solidFill>
                  <a:srgbClr val="002060"/>
                </a:solidFill>
                <a:latin typeface="Arial Narrow" pitchFamily="34" charset="0"/>
              </a:rPr>
              <a:t>Rothshild’in</a:t>
            </a:r>
            <a:r>
              <a:rPr lang="tr-TR" altLang="tr-TR" dirty="0" smtClean="0">
                <a:solidFill>
                  <a:srgbClr val="002060"/>
                </a:solidFill>
                <a:latin typeface="Arial Narrow" pitchFamily="34" charset="0"/>
              </a:rPr>
              <a:t> evine gittin mi?</a:t>
            </a:r>
            <a:endParaRPr lang="tr-TR" altLang="tr-TR" b="1" u="sng" dirty="0">
              <a:solidFill>
                <a:srgbClr val="002060"/>
              </a:solidFill>
              <a:latin typeface="Arial Narrow" pitchFamily="34" charset="0"/>
            </a:endParaRPr>
          </a:p>
        </p:txBody>
      </p:sp>
      <p:sp>
        <p:nvSpPr>
          <p:cNvPr id="4" name="3 Metin kutusu"/>
          <p:cNvSpPr txBox="1"/>
          <p:nvPr/>
        </p:nvSpPr>
        <p:spPr>
          <a:xfrm>
            <a:off x="0" y="764704"/>
            <a:ext cx="8640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4800" b="1" dirty="0" smtClean="0">
                <a:solidFill>
                  <a:srgbClr val="002060"/>
                </a:solidFill>
              </a:rPr>
              <a:t>__</a:t>
            </a:r>
            <a:endParaRPr lang="tr-TR" sz="4800" b="1" dirty="0">
              <a:solidFill>
                <a:srgbClr val="002060"/>
              </a:solidFill>
            </a:endParaRPr>
          </a:p>
        </p:txBody>
      </p:sp>
      <p:pic>
        <p:nvPicPr>
          <p:cNvPr id="6" name="Picture 2" descr="C:\Users\User\Desktop\e8nZC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76056" y="3429000"/>
            <a:ext cx="3476625" cy="3429000"/>
          </a:xfrm>
          <a:prstGeom prst="rect">
            <a:avLst/>
          </a:prstGeom>
          <a:noFill/>
        </p:spPr>
      </p:pic>
    </p:spTree>
  </p:cSld>
  <p:clrMapOvr>
    <a:masterClrMapping/>
  </p:clrMapOvr>
  <p:transition>
    <p:pull dir="ru"/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dörtgen"/>
          <p:cNvSpPr/>
          <p:nvPr/>
        </p:nvSpPr>
        <p:spPr>
          <a:xfrm>
            <a:off x="179512" y="1484784"/>
            <a:ext cx="1203037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altLang="tr-TR" sz="6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‘’</a:t>
            </a:r>
            <a:endParaRPr lang="tr-TR" sz="6000" dirty="0">
              <a:solidFill>
                <a:srgbClr val="002060"/>
              </a:solidFill>
            </a:endParaRPr>
          </a:p>
        </p:txBody>
      </p:sp>
      <p:sp>
        <p:nvSpPr>
          <p:cNvPr id="3" name="2 Metin kutusu"/>
          <p:cNvSpPr txBox="1"/>
          <p:nvPr/>
        </p:nvSpPr>
        <p:spPr>
          <a:xfrm>
            <a:off x="1403648" y="188640"/>
            <a:ext cx="6624736" cy="83099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r>
              <a:rPr lang="tr-TR" sz="48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Berlin Sans FB" pitchFamily="34" charset="0"/>
              </a:rPr>
              <a:t>~ TIRNAK İSARETİ ~ </a:t>
            </a:r>
            <a:endParaRPr lang="tr-TR" sz="4800" b="1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latin typeface="Berlin Sans FB" pitchFamily="34" charset="0"/>
            </a:endParaRPr>
          </a:p>
        </p:txBody>
      </p:sp>
      <p:sp>
        <p:nvSpPr>
          <p:cNvPr id="4" name="3 Dikdörtgen"/>
          <p:cNvSpPr/>
          <p:nvPr/>
        </p:nvSpPr>
        <p:spPr>
          <a:xfrm>
            <a:off x="4644008" y="548680"/>
            <a:ext cx="144016" cy="584775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r>
              <a:rPr lang="tr-TR" sz="32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Berlin Sans FB" pitchFamily="34" charset="0"/>
              </a:rPr>
              <a:t>.</a:t>
            </a:r>
            <a:endParaRPr lang="tr-TR" sz="3200" b="1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latin typeface="Berlin Sans FB" pitchFamily="34" charset="0"/>
            </a:endParaRPr>
          </a:p>
        </p:txBody>
      </p:sp>
      <p:sp>
        <p:nvSpPr>
          <p:cNvPr id="5" name="4 Dikdörtgen"/>
          <p:cNvSpPr/>
          <p:nvPr/>
        </p:nvSpPr>
        <p:spPr>
          <a:xfrm>
            <a:off x="755576" y="1628800"/>
            <a:ext cx="8388424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altLang="tr-TR" dirty="0" smtClean="0">
                <a:solidFill>
                  <a:srgbClr val="002060"/>
                </a:solidFill>
                <a:latin typeface="Arial Narrow" pitchFamily="34" charset="0"/>
              </a:rPr>
              <a:t>Başka bir kimseden ve ya yazıdan olduğu gibi aktarılan sözler tırnak içine alınır.</a:t>
            </a:r>
          </a:p>
          <a:p>
            <a:r>
              <a:rPr lang="tr-TR" altLang="tr-TR" b="1" dirty="0" smtClean="0">
                <a:solidFill>
                  <a:srgbClr val="002060"/>
                </a:solidFill>
                <a:latin typeface="Arial Narrow" pitchFamily="34" charset="0"/>
              </a:rPr>
              <a:t/>
            </a:r>
            <a:br>
              <a:rPr lang="tr-TR" altLang="tr-TR" b="1" dirty="0" smtClean="0">
                <a:solidFill>
                  <a:srgbClr val="002060"/>
                </a:solidFill>
                <a:latin typeface="Arial Narrow" pitchFamily="34" charset="0"/>
              </a:rPr>
            </a:br>
            <a:r>
              <a:rPr lang="tr-TR" altLang="tr-TR" b="1" dirty="0" smtClean="0">
                <a:solidFill>
                  <a:srgbClr val="002060"/>
                </a:solidFill>
                <a:latin typeface="Arial Narrow" pitchFamily="34" charset="0"/>
              </a:rPr>
              <a:t>Örnek;</a:t>
            </a:r>
          </a:p>
          <a:p>
            <a:r>
              <a:rPr lang="tr-TR" altLang="tr-TR" b="1" dirty="0" smtClean="0">
                <a:solidFill>
                  <a:srgbClr val="002060"/>
                </a:solidFill>
                <a:latin typeface="Arial Narrow" pitchFamily="34" charset="0"/>
              </a:rPr>
              <a:t/>
            </a:r>
            <a:br>
              <a:rPr lang="tr-TR" altLang="tr-TR" b="1" dirty="0" smtClean="0">
                <a:solidFill>
                  <a:srgbClr val="002060"/>
                </a:solidFill>
                <a:latin typeface="Arial Narrow" pitchFamily="34" charset="0"/>
              </a:rPr>
            </a:br>
            <a:r>
              <a:rPr lang="tr-TR" altLang="tr-TR" b="1" dirty="0" smtClean="0">
                <a:solidFill>
                  <a:srgbClr val="002060"/>
                </a:solidFill>
                <a:latin typeface="Arial Narrow" pitchFamily="34" charset="0"/>
              </a:rPr>
              <a:t>»</a:t>
            </a:r>
            <a:r>
              <a:rPr lang="tr-TR" altLang="tr-TR" dirty="0" smtClean="0">
                <a:solidFill>
                  <a:srgbClr val="002060"/>
                </a:solidFill>
                <a:latin typeface="Arial Narrow" pitchFamily="34" charset="0"/>
              </a:rPr>
              <a:t> Dil ve Tarih - Coğrafya Fakültesinin ön cephesinde Atatürk’ün “ Hayatta en hakiki mürşit ilimdir” vecizesi yer almaktadır.</a:t>
            </a:r>
          </a:p>
          <a:p>
            <a:r>
              <a:rPr lang="tr-TR" altLang="tr-TR" b="1" u="sng" dirty="0" smtClean="0">
                <a:solidFill>
                  <a:srgbClr val="002060"/>
                </a:solidFill>
                <a:latin typeface="Arial Narrow" pitchFamily="34" charset="0"/>
              </a:rPr>
              <a:t/>
            </a:r>
            <a:br>
              <a:rPr lang="tr-TR" altLang="tr-TR" b="1" u="sng" dirty="0" smtClean="0">
                <a:solidFill>
                  <a:srgbClr val="002060"/>
                </a:solidFill>
                <a:latin typeface="Arial Narrow" pitchFamily="34" charset="0"/>
              </a:rPr>
            </a:br>
            <a:r>
              <a:rPr lang="tr-TR" altLang="tr-TR" b="1" u="sng" dirty="0" smtClean="0">
                <a:solidFill>
                  <a:srgbClr val="002060"/>
                </a:solidFill>
                <a:latin typeface="Arial Narrow" pitchFamily="34" charset="0"/>
              </a:rPr>
              <a:t>Uyarı:</a:t>
            </a:r>
            <a:r>
              <a:rPr lang="tr-TR" altLang="tr-TR" b="1" dirty="0" smtClean="0">
                <a:solidFill>
                  <a:srgbClr val="002060"/>
                </a:solidFill>
                <a:latin typeface="Arial Narrow" pitchFamily="34" charset="0"/>
              </a:rPr>
              <a:t> </a:t>
            </a:r>
            <a:r>
              <a:rPr lang="tr-TR" altLang="tr-TR" u="sng" dirty="0" smtClean="0">
                <a:solidFill>
                  <a:srgbClr val="002060"/>
                </a:solidFill>
                <a:latin typeface="Arial Narrow" pitchFamily="34" charset="0"/>
              </a:rPr>
              <a:t>Aynen alınmayan söz ve yazılar tırnak içinde gösterilemez.</a:t>
            </a:r>
            <a:endParaRPr lang="tr-TR" altLang="tr-TR" b="1" dirty="0">
              <a:solidFill>
                <a:srgbClr val="002060"/>
              </a:solidFill>
              <a:latin typeface="Arial Narrow" pitchFamily="34" charset="0"/>
            </a:endParaRPr>
          </a:p>
        </p:txBody>
      </p:sp>
    </p:spTree>
  </p:cSld>
  <p:clrMapOvr>
    <a:masterClrMapping/>
  </p:clrMapOvr>
  <p:transition>
    <p:pull dir="lu"/>
  </p:transition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dörtgen"/>
          <p:cNvSpPr/>
          <p:nvPr/>
        </p:nvSpPr>
        <p:spPr>
          <a:xfrm>
            <a:off x="683568" y="1124744"/>
            <a:ext cx="8460432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altLang="tr-TR" b="1" u="sng" dirty="0" smtClean="0">
                <a:solidFill>
                  <a:srgbClr val="002060"/>
                </a:solidFill>
                <a:latin typeface="Arial Narrow" pitchFamily="34" charset="0"/>
              </a:rPr>
              <a:t>Uyarı:</a:t>
            </a:r>
            <a:r>
              <a:rPr lang="tr-TR" altLang="tr-TR" u="sng" dirty="0" smtClean="0">
                <a:solidFill>
                  <a:srgbClr val="002060"/>
                </a:solidFill>
                <a:latin typeface="Arial Narrow" pitchFamily="34" charset="0"/>
              </a:rPr>
              <a:t/>
            </a:r>
            <a:br>
              <a:rPr lang="tr-TR" altLang="tr-TR" u="sng" dirty="0" smtClean="0">
                <a:solidFill>
                  <a:srgbClr val="002060"/>
                </a:solidFill>
                <a:latin typeface="Arial Narrow" pitchFamily="34" charset="0"/>
              </a:rPr>
            </a:br>
            <a:r>
              <a:rPr lang="tr-TR" altLang="tr-TR" u="sng" dirty="0" smtClean="0">
                <a:solidFill>
                  <a:srgbClr val="002060"/>
                </a:solidFill>
                <a:latin typeface="Arial Narrow" pitchFamily="34" charset="0"/>
              </a:rPr>
              <a:t> Tırnak içindeki alıntının sonunda bulunan işaret (nokta, soru işareti, ünlem işareti v.b. ) tırnak içinde kalır.</a:t>
            </a:r>
            <a:br>
              <a:rPr lang="tr-TR" altLang="tr-TR" u="sng" dirty="0" smtClean="0">
                <a:solidFill>
                  <a:srgbClr val="002060"/>
                </a:solidFill>
                <a:latin typeface="Arial Narrow" pitchFamily="34" charset="0"/>
              </a:rPr>
            </a:br>
            <a:r>
              <a:rPr lang="tr-TR" altLang="tr-TR" u="sng" dirty="0" smtClean="0">
                <a:solidFill>
                  <a:srgbClr val="002060"/>
                </a:solidFill>
                <a:latin typeface="Arial Narrow" pitchFamily="34" charset="0"/>
              </a:rPr>
              <a:t/>
            </a:r>
            <a:br>
              <a:rPr lang="tr-TR" altLang="tr-TR" u="sng" dirty="0" smtClean="0">
                <a:solidFill>
                  <a:srgbClr val="002060"/>
                </a:solidFill>
                <a:latin typeface="Arial Narrow" pitchFamily="34" charset="0"/>
              </a:rPr>
            </a:br>
            <a:r>
              <a:rPr lang="tr-TR" altLang="tr-TR" b="1" dirty="0" smtClean="0">
                <a:solidFill>
                  <a:srgbClr val="002060"/>
                </a:solidFill>
                <a:latin typeface="Arial Narrow" pitchFamily="34" charset="0"/>
              </a:rPr>
              <a:t>Örnek:</a:t>
            </a:r>
            <a:br>
              <a:rPr lang="tr-TR" altLang="tr-TR" b="1" dirty="0" smtClean="0">
                <a:solidFill>
                  <a:srgbClr val="002060"/>
                </a:solidFill>
                <a:latin typeface="Arial Narrow" pitchFamily="34" charset="0"/>
              </a:rPr>
            </a:br>
            <a:r>
              <a:rPr lang="tr-TR" altLang="tr-TR" b="1" dirty="0" smtClean="0">
                <a:solidFill>
                  <a:srgbClr val="002060"/>
                </a:solidFill>
                <a:latin typeface="Arial Narrow" pitchFamily="34" charset="0"/>
              </a:rPr>
              <a:t/>
            </a:r>
            <a:br>
              <a:rPr lang="tr-TR" altLang="tr-TR" b="1" dirty="0" smtClean="0">
                <a:solidFill>
                  <a:srgbClr val="002060"/>
                </a:solidFill>
                <a:latin typeface="Arial Narrow" pitchFamily="34" charset="0"/>
              </a:rPr>
            </a:br>
            <a:r>
              <a:rPr lang="tr-TR" altLang="tr-TR" dirty="0" smtClean="0">
                <a:solidFill>
                  <a:srgbClr val="002060"/>
                </a:solidFill>
                <a:latin typeface="Arial Narrow" pitchFamily="34" charset="0"/>
              </a:rPr>
              <a:t>* “Akıl yaşta değil baştadır.”atasözü yüzyılların tecrübesinden süzülüp gelen bir gerçeği ifade etmiyor mu?</a:t>
            </a:r>
            <a:br>
              <a:rPr lang="tr-TR" altLang="tr-TR" dirty="0" smtClean="0">
                <a:solidFill>
                  <a:srgbClr val="002060"/>
                </a:solidFill>
                <a:latin typeface="Arial Narrow" pitchFamily="34" charset="0"/>
              </a:rPr>
            </a:br>
            <a:r>
              <a:rPr lang="tr-TR" altLang="tr-TR" dirty="0" smtClean="0">
                <a:solidFill>
                  <a:srgbClr val="002060"/>
                </a:solidFill>
                <a:latin typeface="Arial Narrow" pitchFamily="34" charset="0"/>
              </a:rPr>
              <a:t/>
            </a:r>
            <a:br>
              <a:rPr lang="tr-TR" altLang="tr-TR" dirty="0" smtClean="0">
                <a:solidFill>
                  <a:srgbClr val="002060"/>
                </a:solidFill>
                <a:latin typeface="Arial Narrow" pitchFamily="34" charset="0"/>
              </a:rPr>
            </a:br>
            <a:r>
              <a:rPr lang="tr-TR" altLang="tr-TR" b="1" u="sng" dirty="0" smtClean="0">
                <a:solidFill>
                  <a:srgbClr val="002060"/>
                </a:solidFill>
                <a:latin typeface="Arial Narrow" pitchFamily="34" charset="0"/>
              </a:rPr>
              <a:t>Uyarı: </a:t>
            </a:r>
            <a:br>
              <a:rPr lang="tr-TR" altLang="tr-TR" b="1" u="sng" dirty="0" smtClean="0">
                <a:solidFill>
                  <a:srgbClr val="002060"/>
                </a:solidFill>
                <a:latin typeface="Arial Narrow" pitchFamily="34" charset="0"/>
              </a:rPr>
            </a:br>
            <a:r>
              <a:rPr lang="tr-TR" altLang="tr-TR" u="sng" dirty="0" smtClean="0">
                <a:solidFill>
                  <a:srgbClr val="002060"/>
                </a:solidFill>
                <a:latin typeface="Arial Narrow" pitchFamily="34" charset="0"/>
              </a:rPr>
              <a:t>Uzun alıntılarda her paragraf ayrı ayrı paragraf içine alınır.</a:t>
            </a:r>
            <a:endParaRPr lang="tr-TR" dirty="0">
              <a:solidFill>
                <a:srgbClr val="002060"/>
              </a:solidFill>
              <a:latin typeface="Arial Narrow" pitchFamily="34" charset="0"/>
            </a:endParaRPr>
          </a:p>
        </p:txBody>
      </p:sp>
      <p:sp>
        <p:nvSpPr>
          <p:cNvPr id="3" name="2 Dikdörtgen"/>
          <p:cNvSpPr/>
          <p:nvPr/>
        </p:nvSpPr>
        <p:spPr>
          <a:xfrm>
            <a:off x="179512" y="980728"/>
            <a:ext cx="697627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altLang="tr-TR" sz="6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‘’</a:t>
            </a:r>
            <a:endParaRPr lang="tr-TR" sz="6000" dirty="0">
              <a:solidFill>
                <a:srgbClr val="002060"/>
              </a:solidFill>
            </a:endParaRPr>
          </a:p>
        </p:txBody>
      </p:sp>
      <p:pic>
        <p:nvPicPr>
          <p:cNvPr id="15362" name="Picture 2" descr="C:\Users\User\Desktop\Yeni klasör (3)\schule00045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80312" y="5589240"/>
            <a:ext cx="1584176" cy="1268760"/>
          </a:xfrm>
          <a:prstGeom prst="rect">
            <a:avLst/>
          </a:prstGeom>
          <a:noFill/>
        </p:spPr>
      </p:pic>
    </p:spTree>
  </p:cSld>
  <p:clrMapOvr>
    <a:masterClrMapping/>
  </p:clrMapOvr>
  <p:transition>
    <p:pull dir="r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dörtgen"/>
          <p:cNvSpPr/>
          <p:nvPr/>
        </p:nvSpPr>
        <p:spPr>
          <a:xfrm>
            <a:off x="0" y="0"/>
            <a:ext cx="702027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2800" dirty="0" smtClean="0">
                <a:solidFill>
                  <a:srgbClr val="002060"/>
                </a:solidFill>
                <a:latin typeface="Arial Narrow" pitchFamily="34" charset="0"/>
              </a:rPr>
              <a:t>• </a:t>
            </a:r>
            <a:r>
              <a:rPr lang="tr-TR" altLang="tr-TR" sz="2800" dirty="0" smtClean="0">
                <a:solidFill>
                  <a:srgbClr val="002060"/>
                </a:solidFill>
                <a:latin typeface="Arial Narrow" pitchFamily="34" charset="0"/>
              </a:rPr>
              <a:t>Bir takım kısaltmaların sonuna konur</a:t>
            </a:r>
            <a:r>
              <a:rPr lang="tr-TR" altLang="tr-TR" dirty="0" smtClean="0"/>
              <a:t>.</a:t>
            </a:r>
            <a:endParaRPr lang="tr-TR" dirty="0"/>
          </a:p>
        </p:txBody>
      </p:sp>
      <p:sp>
        <p:nvSpPr>
          <p:cNvPr id="3" name="2 Dikdörtgen"/>
          <p:cNvSpPr/>
          <p:nvPr/>
        </p:nvSpPr>
        <p:spPr>
          <a:xfrm>
            <a:off x="179512" y="425470"/>
            <a:ext cx="7200800" cy="64325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altLang="tr-TR" sz="2800" b="1" dirty="0" smtClean="0">
                <a:solidFill>
                  <a:srgbClr val="002060"/>
                </a:solidFill>
                <a:latin typeface="Arial Narrow" pitchFamily="34" charset="0"/>
              </a:rPr>
              <a:t>Örnekler:</a:t>
            </a:r>
            <a:endParaRPr lang="tr-TR" altLang="tr-TR" b="1" dirty="0" smtClean="0">
              <a:solidFill>
                <a:srgbClr val="002060"/>
              </a:solidFill>
              <a:latin typeface="Arial Narrow" pitchFamily="34" charset="0"/>
            </a:endParaRPr>
          </a:p>
          <a:p>
            <a:r>
              <a:rPr lang="tr-TR" altLang="tr-TR" dirty="0" smtClean="0">
                <a:solidFill>
                  <a:srgbClr val="002060"/>
                </a:solidFill>
                <a:latin typeface="Arial Narrow" pitchFamily="34" charset="0"/>
              </a:rPr>
              <a:t>1-</a:t>
            </a:r>
            <a:r>
              <a:rPr lang="tr-TR" altLang="tr-TR" dirty="0" err="1" smtClean="0">
                <a:solidFill>
                  <a:srgbClr val="002060"/>
                </a:solidFill>
                <a:latin typeface="Arial Narrow" pitchFamily="34" charset="0"/>
              </a:rPr>
              <a:t>Alb</a:t>
            </a:r>
            <a:r>
              <a:rPr lang="tr-TR" altLang="tr-TR" dirty="0" smtClean="0">
                <a:solidFill>
                  <a:srgbClr val="002060"/>
                </a:solidFill>
                <a:latin typeface="Arial Narrow" pitchFamily="34" charset="0"/>
              </a:rPr>
              <a:t>. (Albay)</a:t>
            </a:r>
          </a:p>
          <a:p>
            <a:endParaRPr lang="tr-TR" altLang="tr-TR" dirty="0" smtClean="0">
              <a:solidFill>
                <a:srgbClr val="002060"/>
              </a:solidFill>
              <a:latin typeface="Arial Narrow" pitchFamily="34" charset="0"/>
            </a:endParaRPr>
          </a:p>
          <a:p>
            <a:r>
              <a:rPr lang="tr-TR" altLang="tr-TR" dirty="0" smtClean="0">
                <a:solidFill>
                  <a:srgbClr val="002060"/>
                </a:solidFill>
                <a:latin typeface="Arial Narrow" pitchFamily="34" charset="0"/>
              </a:rPr>
              <a:t>2- Dr.(Doktor)</a:t>
            </a:r>
          </a:p>
          <a:p>
            <a:endParaRPr lang="tr-TR" altLang="tr-TR" dirty="0" smtClean="0">
              <a:solidFill>
                <a:srgbClr val="002060"/>
              </a:solidFill>
              <a:latin typeface="Arial Narrow" pitchFamily="34" charset="0"/>
            </a:endParaRPr>
          </a:p>
          <a:p>
            <a:r>
              <a:rPr lang="tr-TR" altLang="tr-TR" dirty="0" smtClean="0">
                <a:solidFill>
                  <a:srgbClr val="002060"/>
                </a:solidFill>
                <a:latin typeface="Arial Narrow" pitchFamily="34" charset="0"/>
              </a:rPr>
              <a:t>3-</a:t>
            </a:r>
            <a:r>
              <a:rPr lang="tr-TR" altLang="tr-TR" dirty="0" err="1" smtClean="0">
                <a:solidFill>
                  <a:srgbClr val="002060"/>
                </a:solidFill>
                <a:latin typeface="Arial Narrow" pitchFamily="34" charset="0"/>
              </a:rPr>
              <a:t>Yard</a:t>
            </a:r>
            <a:r>
              <a:rPr lang="tr-TR" altLang="tr-TR" dirty="0" smtClean="0">
                <a:solidFill>
                  <a:srgbClr val="002060"/>
                </a:solidFill>
                <a:latin typeface="Arial Narrow" pitchFamily="34" charset="0"/>
              </a:rPr>
              <a:t>.Doç.(Yardımcı doçent)</a:t>
            </a:r>
          </a:p>
          <a:p>
            <a:endParaRPr lang="tr-TR" altLang="tr-TR" dirty="0" smtClean="0">
              <a:solidFill>
                <a:srgbClr val="002060"/>
              </a:solidFill>
              <a:latin typeface="Arial Narrow" pitchFamily="34" charset="0"/>
            </a:endParaRPr>
          </a:p>
          <a:p>
            <a:r>
              <a:rPr lang="tr-TR" altLang="tr-TR" dirty="0" smtClean="0">
                <a:solidFill>
                  <a:srgbClr val="002060"/>
                </a:solidFill>
                <a:latin typeface="Arial Narrow" pitchFamily="34" charset="0"/>
              </a:rPr>
              <a:t>4-Prof. (Profesör)</a:t>
            </a:r>
          </a:p>
          <a:p>
            <a:endParaRPr lang="tr-TR" altLang="tr-TR" dirty="0" smtClean="0">
              <a:solidFill>
                <a:srgbClr val="002060"/>
              </a:solidFill>
              <a:latin typeface="Arial Narrow" pitchFamily="34" charset="0"/>
            </a:endParaRPr>
          </a:p>
          <a:p>
            <a:r>
              <a:rPr lang="tr-TR" altLang="tr-TR" dirty="0" smtClean="0">
                <a:solidFill>
                  <a:srgbClr val="002060"/>
                </a:solidFill>
                <a:latin typeface="Arial Narrow" pitchFamily="34" charset="0"/>
              </a:rPr>
              <a:t>5- Alm.(Almanca)</a:t>
            </a:r>
          </a:p>
          <a:p>
            <a:r>
              <a:rPr lang="tr-TR" altLang="tr-TR" b="1" u="sng" dirty="0" smtClean="0">
                <a:solidFill>
                  <a:srgbClr val="002060"/>
                </a:solidFill>
                <a:latin typeface="Arial Narrow" pitchFamily="34" charset="0"/>
              </a:rPr>
              <a:t/>
            </a:r>
            <a:br>
              <a:rPr lang="tr-TR" altLang="tr-TR" b="1" u="sng" dirty="0" smtClean="0">
                <a:solidFill>
                  <a:srgbClr val="002060"/>
                </a:solidFill>
                <a:latin typeface="Arial Narrow" pitchFamily="34" charset="0"/>
              </a:rPr>
            </a:br>
            <a:r>
              <a:rPr lang="tr-TR" altLang="tr-TR" b="1" u="sng" dirty="0" smtClean="0">
                <a:solidFill>
                  <a:srgbClr val="002060"/>
                </a:solidFill>
                <a:latin typeface="Arial Narrow" pitchFamily="34" charset="0"/>
              </a:rPr>
              <a:t>Uyarı:</a:t>
            </a:r>
            <a:r>
              <a:rPr lang="tr-TR" altLang="tr-TR" u="sng" dirty="0" smtClean="0">
                <a:solidFill>
                  <a:srgbClr val="002060"/>
                </a:solidFill>
                <a:latin typeface="Arial Narrow" pitchFamily="34" charset="0"/>
              </a:rPr>
              <a:t> Ancak bazı kısaltmalarda nokta konulmaz. </a:t>
            </a:r>
          </a:p>
          <a:p>
            <a:r>
              <a:rPr lang="tr-TR" altLang="tr-TR" b="1" dirty="0" smtClean="0">
                <a:solidFill>
                  <a:srgbClr val="002060"/>
                </a:solidFill>
                <a:latin typeface="Arial Narrow" pitchFamily="34" charset="0"/>
              </a:rPr>
              <a:t/>
            </a:r>
            <a:br>
              <a:rPr lang="tr-TR" altLang="tr-TR" b="1" dirty="0" smtClean="0">
                <a:solidFill>
                  <a:srgbClr val="002060"/>
                </a:solidFill>
                <a:latin typeface="Arial Narrow" pitchFamily="34" charset="0"/>
              </a:rPr>
            </a:br>
            <a:r>
              <a:rPr lang="tr-TR" altLang="tr-TR" b="1" dirty="0" smtClean="0">
                <a:solidFill>
                  <a:srgbClr val="002060"/>
                </a:solidFill>
                <a:latin typeface="Arial Narrow" pitchFamily="34" charset="0"/>
              </a:rPr>
              <a:t>Örnekler:</a:t>
            </a:r>
            <a:endParaRPr lang="tr-TR" altLang="tr-TR" dirty="0" smtClean="0">
              <a:solidFill>
                <a:srgbClr val="002060"/>
              </a:solidFill>
              <a:latin typeface="Arial Narrow" pitchFamily="34" charset="0"/>
            </a:endParaRPr>
          </a:p>
          <a:p>
            <a:r>
              <a:rPr lang="tr-TR" altLang="tr-TR" dirty="0" smtClean="0">
                <a:solidFill>
                  <a:srgbClr val="002060"/>
                </a:solidFill>
                <a:latin typeface="Arial Narrow" pitchFamily="34" charset="0"/>
              </a:rPr>
              <a:t>1- TBMM (Türkiye Büyük Millet Meclisi)</a:t>
            </a:r>
          </a:p>
          <a:p>
            <a:endParaRPr lang="tr-TR" altLang="tr-TR" dirty="0" smtClean="0">
              <a:solidFill>
                <a:srgbClr val="002060"/>
              </a:solidFill>
              <a:latin typeface="Arial Narrow" pitchFamily="34" charset="0"/>
            </a:endParaRPr>
          </a:p>
          <a:p>
            <a:r>
              <a:rPr lang="tr-TR" altLang="tr-TR" dirty="0" smtClean="0">
                <a:solidFill>
                  <a:srgbClr val="002060"/>
                </a:solidFill>
                <a:latin typeface="Arial Narrow" pitchFamily="34" charset="0"/>
              </a:rPr>
              <a:t>2- TDK (Türk Dil Kurumu)</a:t>
            </a:r>
            <a:endParaRPr lang="tr-TR" altLang="tr-TR" u="sng" dirty="0">
              <a:solidFill>
                <a:srgbClr val="002060"/>
              </a:solidFill>
              <a:latin typeface="Arial Narrow" pitchFamily="34" charset="0"/>
            </a:endParaRPr>
          </a:p>
        </p:txBody>
      </p:sp>
      <p:pic>
        <p:nvPicPr>
          <p:cNvPr id="11266" name="Picture 2" descr="C:\Users\User\Desktop\9rudtk.jpg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flipH="1">
            <a:off x="5796136" y="3524250"/>
            <a:ext cx="3028950" cy="3333750"/>
          </a:xfrm>
          <a:prstGeom prst="rect">
            <a:avLst/>
          </a:prstGeom>
          <a:noFill/>
        </p:spPr>
      </p:pic>
    </p:spTree>
  </p:cSld>
  <p:clrMapOvr>
    <a:masterClrMapping/>
  </p:clrMapOvr>
  <p:transition>
    <p:pull dir="r"/>
  </p:transition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etin kutusu"/>
          <p:cNvSpPr txBox="1"/>
          <p:nvPr/>
        </p:nvSpPr>
        <p:spPr>
          <a:xfrm>
            <a:off x="2123728" y="188640"/>
            <a:ext cx="4968552" cy="83099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r>
              <a:rPr lang="tr-TR" sz="48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Berlin Sans FB" pitchFamily="34" charset="0"/>
              </a:rPr>
              <a:t>~ TEK TIRNAK ~</a:t>
            </a:r>
            <a:endParaRPr lang="tr-TR" sz="4800" b="1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latin typeface="Berlin Sans FB" pitchFamily="34" charset="0"/>
            </a:endParaRPr>
          </a:p>
        </p:txBody>
      </p:sp>
      <p:sp>
        <p:nvSpPr>
          <p:cNvPr id="3" name="2 Dikdörtgen"/>
          <p:cNvSpPr/>
          <p:nvPr/>
        </p:nvSpPr>
        <p:spPr>
          <a:xfrm>
            <a:off x="683568" y="1196752"/>
            <a:ext cx="8460432" cy="33547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altLang="tr-TR" dirty="0" smtClean="0">
                <a:solidFill>
                  <a:srgbClr val="002060"/>
                </a:solidFill>
                <a:latin typeface="Arial Narrow" pitchFamily="34" charset="0"/>
              </a:rPr>
              <a:t>Tırnak içinde verilen ve yeniden tırnağa alınması gereken bir sözü belirtmek için kullanılır.</a:t>
            </a:r>
          </a:p>
          <a:p>
            <a:r>
              <a:rPr lang="tr-TR" altLang="tr-TR" b="1" dirty="0" smtClean="0">
                <a:solidFill>
                  <a:srgbClr val="002060"/>
                </a:solidFill>
                <a:latin typeface="Arial Narrow" pitchFamily="34" charset="0"/>
              </a:rPr>
              <a:t/>
            </a:r>
            <a:br>
              <a:rPr lang="tr-TR" altLang="tr-TR" b="1" dirty="0" smtClean="0">
                <a:solidFill>
                  <a:srgbClr val="002060"/>
                </a:solidFill>
                <a:latin typeface="Arial Narrow" pitchFamily="34" charset="0"/>
              </a:rPr>
            </a:br>
            <a:r>
              <a:rPr lang="tr-TR" altLang="tr-TR" b="1" dirty="0" smtClean="0">
                <a:solidFill>
                  <a:srgbClr val="002060"/>
                </a:solidFill>
                <a:latin typeface="Arial Narrow" pitchFamily="34" charset="0"/>
              </a:rPr>
              <a:t>Örnek:</a:t>
            </a:r>
          </a:p>
          <a:p>
            <a:endParaRPr lang="tr-TR" altLang="tr-TR" dirty="0" smtClean="0">
              <a:solidFill>
                <a:srgbClr val="002060"/>
              </a:solidFill>
              <a:latin typeface="Arial Narrow" pitchFamily="34" charset="0"/>
            </a:endParaRPr>
          </a:p>
          <a:p>
            <a:r>
              <a:rPr lang="tr-TR" altLang="tr-TR" dirty="0" smtClean="0">
                <a:solidFill>
                  <a:srgbClr val="002060"/>
                </a:solidFill>
                <a:latin typeface="Arial Narrow" pitchFamily="34" charset="0"/>
              </a:rPr>
              <a:t>» Şinasi’nin ‘safi Türkçe‘ ile yazdığını söylediği şiirlerden sonra vardığı bu konuşulan dil fikri şüphesiz ki ondan gelen en büyük kazancımızdır.</a:t>
            </a:r>
            <a:br>
              <a:rPr lang="tr-TR" altLang="tr-TR" dirty="0" smtClean="0">
                <a:solidFill>
                  <a:srgbClr val="002060"/>
                </a:solidFill>
                <a:latin typeface="Arial Narrow" pitchFamily="34" charset="0"/>
              </a:rPr>
            </a:br>
            <a:endParaRPr lang="tr-TR" altLang="tr-TR" sz="4400" b="1" dirty="0">
              <a:solidFill>
                <a:srgbClr val="002060"/>
              </a:solidFill>
              <a:latin typeface="Arial Narrow" pitchFamily="34" charset="0"/>
            </a:endParaRPr>
          </a:p>
        </p:txBody>
      </p:sp>
      <p:sp>
        <p:nvSpPr>
          <p:cNvPr id="4" name="3 Dikdörtgen"/>
          <p:cNvSpPr/>
          <p:nvPr/>
        </p:nvSpPr>
        <p:spPr>
          <a:xfrm>
            <a:off x="251520" y="1196752"/>
            <a:ext cx="441146" cy="378565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altLang="tr-TR" sz="6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‘</a:t>
            </a:r>
            <a:br>
              <a:rPr lang="tr-TR" altLang="tr-TR" sz="6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</a:br>
            <a:r>
              <a:rPr lang="tr-TR" altLang="tr-TR" sz="6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/>
            </a:r>
            <a:br>
              <a:rPr lang="tr-TR" altLang="tr-TR" sz="6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</a:br>
            <a:r>
              <a:rPr lang="tr-TR" altLang="tr-TR" sz="6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/>
            </a:r>
            <a:br>
              <a:rPr lang="tr-TR" altLang="tr-TR" sz="6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</a:br>
            <a:r>
              <a:rPr lang="tr-TR" altLang="tr-TR" sz="6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’</a:t>
            </a:r>
            <a:endParaRPr lang="tr-TR" sz="6000" dirty="0">
              <a:solidFill>
                <a:srgbClr val="002060"/>
              </a:solidFill>
            </a:endParaRPr>
          </a:p>
        </p:txBody>
      </p:sp>
      <p:sp>
        <p:nvSpPr>
          <p:cNvPr id="5" name="4 Dikdörtgen"/>
          <p:cNvSpPr/>
          <p:nvPr/>
        </p:nvSpPr>
        <p:spPr>
          <a:xfrm>
            <a:off x="503040" y="4005064"/>
            <a:ext cx="864096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altLang="tr-TR" dirty="0" smtClean="0">
                <a:solidFill>
                  <a:srgbClr val="002060"/>
                </a:solidFill>
                <a:latin typeface="Arial Narrow" pitchFamily="34" charset="0"/>
              </a:rPr>
              <a:t>Dil yazılarında verilen örneğin anlamını göstermek için kullanılır.</a:t>
            </a:r>
            <a:br>
              <a:rPr lang="tr-TR" altLang="tr-TR" dirty="0" smtClean="0">
                <a:solidFill>
                  <a:srgbClr val="002060"/>
                </a:solidFill>
                <a:latin typeface="Arial Narrow" pitchFamily="34" charset="0"/>
              </a:rPr>
            </a:br>
            <a:r>
              <a:rPr lang="tr-TR" altLang="tr-TR" dirty="0" smtClean="0">
                <a:solidFill>
                  <a:srgbClr val="002060"/>
                </a:solidFill>
                <a:latin typeface="Arial Narrow" pitchFamily="34" charset="0"/>
              </a:rPr>
              <a:t/>
            </a:r>
            <a:br>
              <a:rPr lang="tr-TR" altLang="tr-TR" dirty="0" smtClean="0">
                <a:solidFill>
                  <a:srgbClr val="002060"/>
                </a:solidFill>
                <a:latin typeface="Arial Narrow" pitchFamily="34" charset="0"/>
              </a:rPr>
            </a:br>
            <a:r>
              <a:rPr lang="tr-TR" altLang="tr-TR" dirty="0" smtClean="0">
                <a:solidFill>
                  <a:srgbClr val="002060"/>
                </a:solidFill>
                <a:latin typeface="Arial Narrow" pitchFamily="34" charset="0"/>
              </a:rPr>
              <a:t/>
            </a:r>
            <a:br>
              <a:rPr lang="tr-TR" altLang="tr-TR" dirty="0" smtClean="0">
                <a:solidFill>
                  <a:srgbClr val="002060"/>
                </a:solidFill>
                <a:latin typeface="Arial Narrow" pitchFamily="34" charset="0"/>
              </a:rPr>
            </a:br>
            <a:r>
              <a:rPr lang="tr-TR" altLang="tr-TR" b="1" u="sng" dirty="0" smtClean="0">
                <a:solidFill>
                  <a:srgbClr val="002060"/>
                </a:solidFill>
                <a:latin typeface="Arial Narrow" pitchFamily="34" charset="0"/>
              </a:rPr>
              <a:t>Örnek:</a:t>
            </a:r>
            <a:r>
              <a:rPr lang="tr-TR" altLang="tr-TR" b="1" dirty="0" smtClean="0">
                <a:solidFill>
                  <a:srgbClr val="002060"/>
                </a:solidFill>
                <a:latin typeface="Arial Narrow" pitchFamily="34" charset="0"/>
              </a:rPr>
              <a:t/>
            </a:r>
            <a:br>
              <a:rPr lang="tr-TR" altLang="tr-TR" b="1" dirty="0" smtClean="0">
                <a:solidFill>
                  <a:srgbClr val="002060"/>
                </a:solidFill>
                <a:latin typeface="Arial Narrow" pitchFamily="34" charset="0"/>
              </a:rPr>
            </a:br>
            <a:r>
              <a:rPr lang="tr-TR" altLang="tr-TR" b="1" dirty="0" smtClean="0">
                <a:solidFill>
                  <a:srgbClr val="002060"/>
                </a:solidFill>
                <a:latin typeface="Arial Narrow" pitchFamily="34" charset="0"/>
              </a:rPr>
              <a:t/>
            </a:r>
            <a:br>
              <a:rPr lang="tr-TR" altLang="tr-TR" b="1" dirty="0" smtClean="0">
                <a:solidFill>
                  <a:srgbClr val="002060"/>
                </a:solidFill>
                <a:latin typeface="Arial Narrow" pitchFamily="34" charset="0"/>
              </a:rPr>
            </a:br>
            <a:r>
              <a:rPr lang="tr-TR" dirty="0" smtClean="0">
                <a:solidFill>
                  <a:srgbClr val="002060"/>
                </a:solidFill>
                <a:latin typeface="Arial Narrow" pitchFamily="34" charset="0"/>
              </a:rPr>
              <a:t>Edebiyat öğretmeni "Şiirler içinde</a:t>
            </a:r>
            <a:r>
              <a:rPr lang="tr-TR" b="1" dirty="0" smtClean="0">
                <a:solidFill>
                  <a:srgbClr val="002060"/>
                </a:solidFill>
                <a:latin typeface="Arial Narrow" pitchFamily="34" charset="0"/>
              </a:rPr>
              <a:t> '</a:t>
            </a:r>
            <a:r>
              <a:rPr lang="tr-TR" dirty="0" smtClean="0">
                <a:solidFill>
                  <a:srgbClr val="002060"/>
                </a:solidFill>
                <a:latin typeface="Arial Narrow" pitchFamily="34" charset="0"/>
              </a:rPr>
              <a:t>Han Duvarları</a:t>
            </a:r>
            <a:r>
              <a:rPr lang="tr-TR" b="1" dirty="0" smtClean="0">
                <a:solidFill>
                  <a:srgbClr val="002060"/>
                </a:solidFill>
                <a:latin typeface="Arial Narrow" pitchFamily="34" charset="0"/>
              </a:rPr>
              <a:t>' </a:t>
            </a:r>
            <a:r>
              <a:rPr lang="tr-TR" dirty="0" smtClean="0">
                <a:solidFill>
                  <a:srgbClr val="002060"/>
                </a:solidFill>
                <a:latin typeface="Arial Narrow" pitchFamily="34" charset="0"/>
              </a:rPr>
              <a:t>gibisi var mı?" dedi ve Faruk Nafiz'in bu güzel şiirini okumaya başladı. </a:t>
            </a:r>
            <a:endParaRPr lang="tr-TR" dirty="0">
              <a:solidFill>
                <a:srgbClr val="002060"/>
              </a:solidFill>
              <a:latin typeface="Arial Narrow" pitchFamily="34" charset="0"/>
            </a:endParaRPr>
          </a:p>
        </p:txBody>
      </p:sp>
    </p:spTree>
  </p:cSld>
  <p:clrMapOvr>
    <a:masterClrMapping/>
  </p:clrMapOvr>
  <p:transition>
    <p:pull dir="u"/>
  </p:transition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etin kutusu"/>
          <p:cNvSpPr txBox="1"/>
          <p:nvPr/>
        </p:nvSpPr>
        <p:spPr>
          <a:xfrm>
            <a:off x="2051720" y="188640"/>
            <a:ext cx="4896544" cy="83099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r>
              <a:rPr lang="tr-TR" sz="48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Berlin Sans FB" pitchFamily="34" charset="0"/>
              </a:rPr>
              <a:t>~ YAY AYRAÇ ~</a:t>
            </a:r>
            <a:endParaRPr lang="tr-TR" sz="4800" b="1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latin typeface="Berlin Sans FB" pitchFamily="34" charset="0"/>
            </a:endParaRPr>
          </a:p>
        </p:txBody>
      </p:sp>
      <p:sp>
        <p:nvSpPr>
          <p:cNvPr id="3" name="2 Metin kutusu"/>
          <p:cNvSpPr txBox="1"/>
          <p:nvPr/>
        </p:nvSpPr>
        <p:spPr>
          <a:xfrm>
            <a:off x="467544" y="836712"/>
            <a:ext cx="864096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4400" b="1" dirty="0" smtClean="0">
                <a:solidFill>
                  <a:srgbClr val="002060"/>
                </a:solidFill>
              </a:rPr>
              <a:t>(</a:t>
            </a:r>
          </a:p>
          <a:p>
            <a:r>
              <a:rPr lang="tr-TR" sz="4400" b="1" dirty="0" smtClean="0">
                <a:solidFill>
                  <a:srgbClr val="002060"/>
                </a:solidFill>
              </a:rPr>
              <a:t>)</a:t>
            </a:r>
            <a:endParaRPr lang="tr-TR" sz="4400" b="1" dirty="0">
              <a:solidFill>
                <a:srgbClr val="002060"/>
              </a:solidFill>
            </a:endParaRPr>
          </a:p>
        </p:txBody>
      </p:sp>
      <p:sp>
        <p:nvSpPr>
          <p:cNvPr id="4" name="3 Dikdörtgen"/>
          <p:cNvSpPr/>
          <p:nvPr/>
        </p:nvSpPr>
        <p:spPr>
          <a:xfrm>
            <a:off x="755576" y="1124744"/>
            <a:ext cx="7956376" cy="5509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altLang="tr-TR" dirty="0" smtClean="0">
                <a:solidFill>
                  <a:srgbClr val="002060"/>
                </a:solidFill>
                <a:latin typeface="Arial Narrow" pitchFamily="34" charset="0"/>
              </a:rPr>
              <a:t>Cümlenin yapısıyla doğrudan doğruya ilgili olmayan açıklamalar için kullanılır.</a:t>
            </a:r>
          </a:p>
          <a:p>
            <a:r>
              <a:rPr lang="tr-TR" altLang="tr-TR" sz="2800" b="1" u="sng" dirty="0" smtClean="0">
                <a:solidFill>
                  <a:srgbClr val="002060"/>
                </a:solidFill>
                <a:latin typeface="Arial Narrow" pitchFamily="34" charset="0"/>
              </a:rPr>
              <a:t/>
            </a:r>
            <a:br>
              <a:rPr lang="tr-TR" altLang="tr-TR" sz="2800" b="1" u="sng" dirty="0" smtClean="0">
                <a:solidFill>
                  <a:srgbClr val="002060"/>
                </a:solidFill>
                <a:latin typeface="Arial Narrow" pitchFamily="34" charset="0"/>
              </a:rPr>
            </a:br>
            <a:r>
              <a:rPr lang="tr-TR" altLang="tr-TR" sz="2800" b="1" u="sng" dirty="0" smtClean="0">
                <a:solidFill>
                  <a:srgbClr val="002060"/>
                </a:solidFill>
                <a:latin typeface="Arial Narrow" pitchFamily="34" charset="0"/>
              </a:rPr>
              <a:t>Örnek:</a:t>
            </a:r>
            <a:endParaRPr lang="tr-TR" altLang="tr-TR" sz="2800" b="1" dirty="0" smtClean="0">
              <a:solidFill>
                <a:srgbClr val="002060"/>
              </a:solidFill>
              <a:latin typeface="Arial Narrow" pitchFamily="34" charset="0"/>
            </a:endParaRPr>
          </a:p>
          <a:p>
            <a:endParaRPr lang="tr-TR" altLang="tr-TR" sz="2800" dirty="0" smtClean="0">
              <a:solidFill>
                <a:srgbClr val="002060"/>
              </a:solidFill>
              <a:latin typeface="Arial Narrow" pitchFamily="34" charset="0"/>
            </a:endParaRPr>
          </a:p>
          <a:p>
            <a:r>
              <a:rPr lang="tr-TR" altLang="tr-TR" sz="2800" dirty="0" smtClean="0">
                <a:solidFill>
                  <a:srgbClr val="002060"/>
                </a:solidFill>
                <a:latin typeface="Arial Narrow" pitchFamily="34" charset="0"/>
              </a:rPr>
              <a:t>» </a:t>
            </a:r>
            <a:r>
              <a:rPr lang="tr-TR" altLang="tr-TR" dirty="0" smtClean="0">
                <a:solidFill>
                  <a:srgbClr val="002060"/>
                </a:solidFill>
                <a:latin typeface="Arial Narrow" pitchFamily="34" charset="0"/>
              </a:rPr>
              <a:t>Anadolu kentlerini,köylerini(Köy sözünü de çekinerek yazıyorum.) gezsek bile görmek için değil,kendimizi göstermek için geziyoruz.</a:t>
            </a:r>
          </a:p>
          <a:p>
            <a:r>
              <a:rPr lang="tr-TR" altLang="tr-TR" b="1" u="sng" dirty="0" smtClean="0">
                <a:solidFill>
                  <a:srgbClr val="002060"/>
                </a:solidFill>
                <a:latin typeface="Arial Narrow" pitchFamily="34" charset="0"/>
              </a:rPr>
              <a:t/>
            </a:r>
            <a:br>
              <a:rPr lang="tr-TR" altLang="tr-TR" b="1" u="sng" dirty="0" smtClean="0">
                <a:solidFill>
                  <a:srgbClr val="002060"/>
                </a:solidFill>
                <a:latin typeface="Arial Narrow" pitchFamily="34" charset="0"/>
              </a:rPr>
            </a:br>
            <a:r>
              <a:rPr lang="tr-TR" altLang="tr-TR" b="1" u="sng" dirty="0" smtClean="0">
                <a:solidFill>
                  <a:srgbClr val="002060"/>
                </a:solidFill>
                <a:latin typeface="Arial Narrow" pitchFamily="34" charset="0"/>
              </a:rPr>
              <a:t>Uyarı: </a:t>
            </a:r>
            <a:r>
              <a:rPr lang="tr-TR" altLang="tr-TR" u="sng" dirty="0" smtClean="0">
                <a:solidFill>
                  <a:srgbClr val="002060"/>
                </a:solidFill>
                <a:latin typeface="Arial Narrow" pitchFamily="34" charset="0"/>
              </a:rPr>
              <a:t>Hakkında açıklama yapılan söze ait ek, ayraç kapandıktan sonra yazılır.</a:t>
            </a:r>
          </a:p>
          <a:p>
            <a:r>
              <a:rPr lang="tr-TR" altLang="tr-TR" b="1" u="sng" dirty="0" smtClean="0">
                <a:solidFill>
                  <a:srgbClr val="002060"/>
                </a:solidFill>
                <a:latin typeface="Arial Narrow" pitchFamily="34" charset="0"/>
              </a:rPr>
              <a:t/>
            </a:r>
            <a:br>
              <a:rPr lang="tr-TR" altLang="tr-TR" b="1" u="sng" dirty="0" smtClean="0">
                <a:solidFill>
                  <a:srgbClr val="002060"/>
                </a:solidFill>
                <a:latin typeface="Arial Narrow" pitchFamily="34" charset="0"/>
              </a:rPr>
            </a:br>
            <a:r>
              <a:rPr lang="tr-TR" altLang="tr-TR" b="1" u="sng" dirty="0" smtClean="0">
                <a:solidFill>
                  <a:srgbClr val="002060"/>
                </a:solidFill>
                <a:latin typeface="Arial Narrow" pitchFamily="34" charset="0"/>
              </a:rPr>
              <a:t>Örnek:</a:t>
            </a:r>
            <a:endParaRPr lang="tr-TR" altLang="tr-TR" dirty="0" smtClean="0">
              <a:solidFill>
                <a:srgbClr val="002060"/>
              </a:solidFill>
              <a:latin typeface="Arial Narrow" pitchFamily="34" charset="0"/>
            </a:endParaRPr>
          </a:p>
          <a:p>
            <a:r>
              <a:rPr lang="tr-TR" altLang="tr-TR" dirty="0" smtClean="0">
                <a:solidFill>
                  <a:srgbClr val="002060"/>
                </a:solidFill>
                <a:latin typeface="Arial Narrow" pitchFamily="34" charset="0"/>
              </a:rPr>
              <a:t/>
            </a:r>
            <a:br>
              <a:rPr lang="tr-TR" altLang="tr-TR" dirty="0" smtClean="0">
                <a:solidFill>
                  <a:srgbClr val="002060"/>
                </a:solidFill>
                <a:latin typeface="Arial Narrow" pitchFamily="34" charset="0"/>
              </a:rPr>
            </a:br>
            <a:r>
              <a:rPr lang="tr-TR" altLang="tr-TR" dirty="0" smtClean="0">
                <a:solidFill>
                  <a:srgbClr val="002060"/>
                </a:solidFill>
                <a:latin typeface="Arial Narrow" pitchFamily="34" charset="0"/>
              </a:rPr>
              <a:t>» Yunus Emre (1240?-1320)’</a:t>
            </a:r>
            <a:r>
              <a:rPr lang="tr-TR" altLang="tr-TR" dirty="0" err="1" smtClean="0">
                <a:solidFill>
                  <a:srgbClr val="002060"/>
                </a:solidFill>
                <a:latin typeface="Arial Narrow" pitchFamily="34" charset="0"/>
              </a:rPr>
              <a:t>nin</a:t>
            </a:r>
            <a:r>
              <a:rPr lang="tr-TR" altLang="tr-TR" dirty="0" smtClean="0">
                <a:solidFill>
                  <a:srgbClr val="002060"/>
                </a:solidFill>
                <a:latin typeface="Arial Narrow" pitchFamily="34" charset="0"/>
              </a:rPr>
              <a:t>...</a:t>
            </a:r>
            <a:endParaRPr lang="tr-TR" altLang="tr-TR" sz="2800" dirty="0">
              <a:solidFill>
                <a:srgbClr val="002060"/>
              </a:solidFill>
              <a:latin typeface="Arial Narrow" pitchFamily="34" charset="0"/>
            </a:endParaRPr>
          </a:p>
        </p:txBody>
      </p:sp>
    </p:spTree>
  </p:cSld>
  <p:clrMapOvr>
    <a:masterClrMapping/>
  </p:clrMapOvr>
  <p:transition>
    <p:pull dir="ld"/>
  </p:transition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User\Desktop\2fbd7e7886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07904" y="1556792"/>
            <a:ext cx="4362450" cy="4762500"/>
          </a:xfrm>
          <a:prstGeom prst="rect">
            <a:avLst/>
          </a:prstGeom>
          <a:noFill/>
        </p:spPr>
      </p:pic>
      <p:sp>
        <p:nvSpPr>
          <p:cNvPr id="2" name="1 Dikdörtgen"/>
          <p:cNvSpPr/>
          <p:nvPr/>
        </p:nvSpPr>
        <p:spPr>
          <a:xfrm>
            <a:off x="467544" y="260648"/>
            <a:ext cx="8676456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altLang="tr-TR" dirty="0" smtClean="0">
                <a:solidFill>
                  <a:srgbClr val="002060"/>
                </a:solidFill>
                <a:latin typeface="Arial Narrow" pitchFamily="34" charset="0"/>
              </a:rPr>
              <a:t>Tiyatro eserlerinde konuşanın hareketlerini, durumunu açıklamak ve göstermek için kullanılır.</a:t>
            </a:r>
            <a:br>
              <a:rPr lang="tr-TR" altLang="tr-TR" dirty="0" smtClean="0">
                <a:solidFill>
                  <a:srgbClr val="002060"/>
                </a:solidFill>
                <a:latin typeface="Arial Narrow" pitchFamily="34" charset="0"/>
              </a:rPr>
            </a:br>
            <a:r>
              <a:rPr lang="tr-TR" altLang="tr-TR" dirty="0" smtClean="0">
                <a:solidFill>
                  <a:srgbClr val="002060"/>
                </a:solidFill>
                <a:latin typeface="Arial Narrow" pitchFamily="34" charset="0"/>
              </a:rPr>
              <a:t/>
            </a:r>
            <a:br>
              <a:rPr lang="tr-TR" altLang="tr-TR" dirty="0" smtClean="0">
                <a:solidFill>
                  <a:srgbClr val="002060"/>
                </a:solidFill>
                <a:latin typeface="Arial Narrow" pitchFamily="34" charset="0"/>
              </a:rPr>
            </a:br>
            <a:r>
              <a:rPr lang="tr-TR" altLang="tr-TR" b="1" u="sng" dirty="0" smtClean="0">
                <a:solidFill>
                  <a:srgbClr val="002060"/>
                </a:solidFill>
                <a:latin typeface="Arial Narrow" pitchFamily="34" charset="0"/>
              </a:rPr>
              <a:t>Örnekler:</a:t>
            </a:r>
            <a:br>
              <a:rPr lang="tr-TR" altLang="tr-TR" b="1" u="sng" dirty="0" smtClean="0">
                <a:solidFill>
                  <a:srgbClr val="002060"/>
                </a:solidFill>
                <a:latin typeface="Arial Narrow" pitchFamily="34" charset="0"/>
              </a:rPr>
            </a:br>
            <a:r>
              <a:rPr lang="tr-TR" altLang="tr-TR" b="1" u="sng" dirty="0" smtClean="0">
                <a:solidFill>
                  <a:srgbClr val="002060"/>
                </a:solidFill>
                <a:latin typeface="Arial Narrow" pitchFamily="34" charset="0"/>
              </a:rPr>
              <a:t/>
            </a:r>
            <a:br>
              <a:rPr lang="tr-TR" altLang="tr-TR" b="1" u="sng" dirty="0" smtClean="0">
                <a:solidFill>
                  <a:srgbClr val="002060"/>
                </a:solidFill>
                <a:latin typeface="Arial Narrow" pitchFamily="34" charset="0"/>
              </a:rPr>
            </a:br>
            <a:r>
              <a:rPr lang="tr-TR" altLang="tr-TR" b="1" dirty="0" smtClean="0">
                <a:solidFill>
                  <a:srgbClr val="002060"/>
                </a:solidFill>
                <a:latin typeface="Arial Narrow" pitchFamily="34" charset="0"/>
              </a:rPr>
              <a:t>» </a:t>
            </a:r>
            <a:r>
              <a:rPr lang="tr-TR" altLang="tr-TR" dirty="0" smtClean="0">
                <a:solidFill>
                  <a:srgbClr val="002060"/>
                </a:solidFill>
                <a:latin typeface="Arial Narrow" pitchFamily="34" charset="0"/>
              </a:rPr>
              <a:t>İhtiyar- (Topallayarak öğretmenin yanına yaklaşır.) Ne oluyor hocam? Lütfen bana da anlattın.</a:t>
            </a:r>
            <a:br>
              <a:rPr lang="tr-TR" altLang="tr-TR" dirty="0" smtClean="0">
                <a:solidFill>
                  <a:srgbClr val="002060"/>
                </a:solidFill>
                <a:latin typeface="Arial Narrow" pitchFamily="34" charset="0"/>
              </a:rPr>
            </a:br>
            <a:r>
              <a:rPr lang="tr-TR" altLang="tr-TR" dirty="0" smtClean="0">
                <a:solidFill>
                  <a:srgbClr val="002060"/>
                </a:solidFill>
                <a:latin typeface="Arial Narrow" pitchFamily="34" charset="0"/>
              </a:rPr>
              <a:t/>
            </a:r>
            <a:br>
              <a:rPr lang="tr-TR" altLang="tr-TR" dirty="0" smtClean="0">
                <a:solidFill>
                  <a:srgbClr val="002060"/>
                </a:solidFill>
                <a:latin typeface="Arial Narrow" pitchFamily="34" charset="0"/>
              </a:rPr>
            </a:br>
            <a:r>
              <a:rPr lang="tr-TR" altLang="tr-TR" dirty="0" smtClean="0">
                <a:solidFill>
                  <a:srgbClr val="002060"/>
                </a:solidFill>
                <a:latin typeface="Arial Narrow" pitchFamily="34" charset="0"/>
              </a:rPr>
              <a:t>» Öğretmen-(Kaşları çatılmış bir şekilde ) Ne olacak,serseriler okulun camlarını kırmış.</a:t>
            </a:r>
            <a:br>
              <a:rPr lang="tr-TR" altLang="tr-TR" dirty="0" smtClean="0">
                <a:solidFill>
                  <a:srgbClr val="002060"/>
                </a:solidFill>
                <a:latin typeface="Arial Narrow" pitchFamily="34" charset="0"/>
              </a:rPr>
            </a:br>
            <a:r>
              <a:rPr lang="tr-TR" altLang="tr-TR" dirty="0" smtClean="0">
                <a:solidFill>
                  <a:srgbClr val="002060"/>
                </a:solidFill>
                <a:latin typeface="Arial Narrow" pitchFamily="34" charset="0"/>
              </a:rPr>
              <a:t> </a:t>
            </a:r>
            <a:br>
              <a:rPr lang="tr-TR" altLang="tr-TR" dirty="0" smtClean="0">
                <a:solidFill>
                  <a:srgbClr val="002060"/>
                </a:solidFill>
                <a:latin typeface="Arial Narrow" pitchFamily="34" charset="0"/>
              </a:rPr>
            </a:br>
            <a:r>
              <a:rPr lang="tr-TR" altLang="tr-TR" dirty="0" smtClean="0">
                <a:solidFill>
                  <a:srgbClr val="002060"/>
                </a:solidFill>
                <a:latin typeface="Arial Narrow" pitchFamily="34" charset="0"/>
              </a:rPr>
              <a:t>» Alıntıların,başta,ortada ve sonda alınmayan kelime ve bölümlerin yerine konulan üç nokta,yay ayraç içine alınabilir.</a:t>
            </a:r>
            <a:br>
              <a:rPr lang="tr-TR" altLang="tr-TR" dirty="0" smtClean="0">
                <a:solidFill>
                  <a:srgbClr val="002060"/>
                </a:solidFill>
                <a:latin typeface="Arial Narrow" pitchFamily="34" charset="0"/>
              </a:rPr>
            </a:br>
            <a:r>
              <a:rPr lang="tr-TR" altLang="tr-TR" dirty="0" smtClean="0">
                <a:solidFill>
                  <a:srgbClr val="002060"/>
                </a:solidFill>
                <a:latin typeface="Arial Narrow" pitchFamily="34" charset="0"/>
              </a:rPr>
              <a:t/>
            </a:r>
            <a:br>
              <a:rPr lang="tr-TR" altLang="tr-TR" dirty="0" smtClean="0">
                <a:solidFill>
                  <a:srgbClr val="002060"/>
                </a:solidFill>
                <a:latin typeface="Arial Narrow" pitchFamily="34" charset="0"/>
              </a:rPr>
            </a:br>
            <a:r>
              <a:rPr lang="tr-TR" altLang="tr-TR" dirty="0" smtClean="0">
                <a:solidFill>
                  <a:srgbClr val="002060"/>
                </a:solidFill>
                <a:latin typeface="Arial Narrow" pitchFamily="34" charset="0"/>
              </a:rPr>
              <a:t>» Bir söze alay,kinaye veya küçümseme anlamı kazandırmak için kullanılan ünlem işareti yay ayraç içine alınır.</a:t>
            </a:r>
            <a:endParaRPr lang="tr-TR" dirty="0">
              <a:solidFill>
                <a:srgbClr val="002060"/>
              </a:solidFill>
              <a:latin typeface="Arial Narrow" pitchFamily="34" charset="0"/>
            </a:endParaRPr>
          </a:p>
        </p:txBody>
      </p:sp>
      <p:sp>
        <p:nvSpPr>
          <p:cNvPr id="3" name="2 Dikdörtgen"/>
          <p:cNvSpPr/>
          <p:nvPr/>
        </p:nvSpPr>
        <p:spPr>
          <a:xfrm>
            <a:off x="179512" y="-171400"/>
            <a:ext cx="4572000" cy="156966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tr-TR" sz="4800" b="1" dirty="0" smtClean="0">
                <a:solidFill>
                  <a:srgbClr val="002060"/>
                </a:solidFill>
              </a:rPr>
              <a:t>(</a:t>
            </a:r>
          </a:p>
          <a:p>
            <a:r>
              <a:rPr lang="tr-TR" sz="4800" b="1" dirty="0" smtClean="0">
                <a:solidFill>
                  <a:srgbClr val="002060"/>
                </a:solidFill>
              </a:rPr>
              <a:t>)</a:t>
            </a:r>
            <a:endParaRPr lang="tr-TR" sz="4800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ransition>
    <p:zoom dir="in"/>
  </p:transition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etin kutusu"/>
          <p:cNvSpPr txBox="1"/>
          <p:nvPr/>
        </p:nvSpPr>
        <p:spPr>
          <a:xfrm>
            <a:off x="1691680" y="188640"/>
            <a:ext cx="5832648" cy="83099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r>
              <a:rPr lang="tr-TR" sz="48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Berlin Sans FB" pitchFamily="34" charset="0"/>
              </a:rPr>
              <a:t>~ KESME İSARETİ ~</a:t>
            </a:r>
            <a:endParaRPr lang="tr-TR" sz="4800" b="1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latin typeface="Berlin Sans FB" pitchFamily="34" charset="0"/>
            </a:endParaRPr>
          </a:p>
        </p:txBody>
      </p:sp>
      <p:sp>
        <p:nvSpPr>
          <p:cNvPr id="3" name="2 Dikdörtgen"/>
          <p:cNvSpPr/>
          <p:nvPr/>
        </p:nvSpPr>
        <p:spPr>
          <a:xfrm>
            <a:off x="4572000" y="548680"/>
            <a:ext cx="144016" cy="584775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r>
              <a:rPr lang="tr-TR" sz="32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Berlin Sans FB" pitchFamily="34" charset="0"/>
              </a:rPr>
              <a:t>.</a:t>
            </a:r>
            <a:endParaRPr lang="tr-TR" sz="3200" b="1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latin typeface="Berlin Sans FB" pitchFamily="34" charset="0"/>
            </a:endParaRPr>
          </a:p>
        </p:txBody>
      </p:sp>
      <p:sp>
        <p:nvSpPr>
          <p:cNvPr id="4" name="3 Dikdörtgen"/>
          <p:cNvSpPr/>
          <p:nvPr/>
        </p:nvSpPr>
        <p:spPr>
          <a:xfrm>
            <a:off x="467544" y="1166843"/>
            <a:ext cx="8676456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altLang="tr-TR" dirty="0" smtClean="0">
                <a:solidFill>
                  <a:srgbClr val="002060"/>
                </a:solidFill>
                <a:latin typeface="Arial Narrow" pitchFamily="34" charset="0"/>
              </a:rPr>
              <a:t>Özel isimlere getirilen iyelik,hal gibi çekim eklerini ayırmak için kullanılır</a:t>
            </a:r>
            <a:endParaRPr lang="tr-TR" altLang="tr-TR" b="1" dirty="0" smtClean="0">
              <a:solidFill>
                <a:srgbClr val="002060"/>
              </a:solidFill>
              <a:latin typeface="Arial Narrow" pitchFamily="34" charset="0"/>
            </a:endParaRPr>
          </a:p>
          <a:p>
            <a:r>
              <a:rPr lang="tr-TR" altLang="tr-TR" b="1" u="sng" dirty="0" smtClean="0">
                <a:solidFill>
                  <a:srgbClr val="002060"/>
                </a:solidFill>
                <a:latin typeface="Arial Narrow" pitchFamily="34" charset="0"/>
              </a:rPr>
              <a:t/>
            </a:r>
            <a:br>
              <a:rPr lang="tr-TR" altLang="tr-TR" b="1" u="sng" dirty="0" smtClean="0">
                <a:solidFill>
                  <a:srgbClr val="002060"/>
                </a:solidFill>
                <a:latin typeface="Arial Narrow" pitchFamily="34" charset="0"/>
              </a:rPr>
            </a:br>
            <a:r>
              <a:rPr lang="tr-TR" altLang="tr-TR" b="1" u="sng" dirty="0" smtClean="0">
                <a:solidFill>
                  <a:srgbClr val="002060"/>
                </a:solidFill>
                <a:latin typeface="Arial Narrow" pitchFamily="34" charset="0"/>
              </a:rPr>
              <a:t>Örnekler:</a:t>
            </a:r>
            <a:endParaRPr lang="tr-TR" altLang="tr-TR" b="1" dirty="0" smtClean="0">
              <a:solidFill>
                <a:srgbClr val="002060"/>
              </a:solidFill>
              <a:latin typeface="Arial Narrow" pitchFamily="34" charset="0"/>
            </a:endParaRPr>
          </a:p>
          <a:p>
            <a:r>
              <a:rPr lang="tr-TR" altLang="tr-TR" dirty="0" smtClean="0">
                <a:solidFill>
                  <a:srgbClr val="002060"/>
                </a:solidFill>
                <a:latin typeface="Arial Narrow" pitchFamily="34" charset="0"/>
              </a:rPr>
              <a:t/>
            </a:r>
            <a:br>
              <a:rPr lang="tr-TR" altLang="tr-TR" dirty="0" smtClean="0">
                <a:solidFill>
                  <a:srgbClr val="002060"/>
                </a:solidFill>
                <a:latin typeface="Arial Narrow" pitchFamily="34" charset="0"/>
              </a:rPr>
            </a:br>
            <a:r>
              <a:rPr lang="tr-TR" altLang="tr-TR" dirty="0" smtClean="0">
                <a:solidFill>
                  <a:srgbClr val="002060"/>
                </a:solidFill>
                <a:latin typeface="Arial Narrow" pitchFamily="34" charset="0"/>
              </a:rPr>
              <a:t>1- Gülşen’i okula giderken gördüm.</a:t>
            </a:r>
          </a:p>
          <a:p>
            <a:endParaRPr lang="tr-TR" altLang="tr-TR" dirty="0" smtClean="0">
              <a:solidFill>
                <a:srgbClr val="002060"/>
              </a:solidFill>
              <a:latin typeface="Arial Narrow" pitchFamily="34" charset="0"/>
            </a:endParaRPr>
          </a:p>
          <a:p>
            <a:r>
              <a:rPr lang="tr-TR" altLang="tr-TR" dirty="0" smtClean="0">
                <a:solidFill>
                  <a:srgbClr val="002060"/>
                </a:solidFill>
                <a:latin typeface="Arial Narrow" pitchFamily="34" charset="0"/>
              </a:rPr>
              <a:t>2-Türkiye’m,benim canım memleketim!</a:t>
            </a:r>
          </a:p>
          <a:p>
            <a:endParaRPr lang="tr-TR" altLang="tr-TR" dirty="0" smtClean="0">
              <a:solidFill>
                <a:srgbClr val="002060"/>
              </a:solidFill>
              <a:latin typeface="Arial Narrow" pitchFamily="34" charset="0"/>
            </a:endParaRPr>
          </a:p>
          <a:p>
            <a:r>
              <a:rPr lang="tr-TR" altLang="tr-TR" dirty="0" smtClean="0">
                <a:solidFill>
                  <a:srgbClr val="002060"/>
                </a:solidFill>
                <a:latin typeface="Arial Narrow" pitchFamily="34" charset="0"/>
              </a:rPr>
              <a:t>3-Ziya </a:t>
            </a:r>
            <a:r>
              <a:rPr lang="tr-TR" altLang="tr-TR" dirty="0" err="1" smtClean="0">
                <a:solidFill>
                  <a:srgbClr val="002060"/>
                </a:solidFill>
                <a:latin typeface="Arial Narrow" pitchFamily="34" charset="0"/>
              </a:rPr>
              <a:t>Gökalp’ten</a:t>
            </a:r>
            <a:r>
              <a:rPr lang="tr-TR" altLang="tr-TR" dirty="0" smtClean="0">
                <a:solidFill>
                  <a:srgbClr val="002060"/>
                </a:solidFill>
                <a:latin typeface="Arial Narrow" pitchFamily="34" charset="0"/>
              </a:rPr>
              <a:t> Yahya Kemal’e kadar bütün yazar ve şairleri okudum.</a:t>
            </a:r>
            <a:endParaRPr lang="tr-TR" altLang="tr-TR" b="1" dirty="0">
              <a:solidFill>
                <a:srgbClr val="002060"/>
              </a:solidFill>
              <a:latin typeface="Arial Narrow" pitchFamily="34" charset="0"/>
            </a:endParaRPr>
          </a:p>
        </p:txBody>
      </p:sp>
      <p:sp>
        <p:nvSpPr>
          <p:cNvPr id="5" name="4 Dikdörtgen"/>
          <p:cNvSpPr/>
          <p:nvPr/>
        </p:nvSpPr>
        <p:spPr>
          <a:xfrm>
            <a:off x="179512" y="908720"/>
            <a:ext cx="466794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altLang="tr-TR" sz="6600" b="1" dirty="0" smtClean="0">
                <a:solidFill>
                  <a:srgbClr val="002060"/>
                </a:solidFill>
              </a:rPr>
              <a:t>‘</a:t>
            </a:r>
            <a:endParaRPr lang="tr-TR" sz="6600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ransition>
    <p:zoom dir="in"/>
  </p:transition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dörtgen"/>
          <p:cNvSpPr/>
          <p:nvPr/>
        </p:nvSpPr>
        <p:spPr>
          <a:xfrm>
            <a:off x="539552" y="260648"/>
            <a:ext cx="7686600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altLang="tr-TR" dirty="0" smtClean="0">
                <a:solidFill>
                  <a:srgbClr val="002060"/>
                </a:solidFill>
                <a:latin typeface="Arial Narrow" pitchFamily="34" charset="0"/>
              </a:rPr>
              <a:t>Kısaltmalara getirilen ekleri ayırmak için konur.</a:t>
            </a:r>
            <a:br>
              <a:rPr lang="tr-TR" altLang="tr-TR" dirty="0" smtClean="0">
                <a:solidFill>
                  <a:srgbClr val="002060"/>
                </a:solidFill>
                <a:latin typeface="Arial Narrow" pitchFamily="34" charset="0"/>
              </a:rPr>
            </a:br>
            <a:r>
              <a:rPr lang="tr-TR" altLang="tr-TR" dirty="0" smtClean="0">
                <a:solidFill>
                  <a:srgbClr val="002060"/>
                </a:solidFill>
                <a:latin typeface="Arial Narrow" pitchFamily="34" charset="0"/>
              </a:rPr>
              <a:t/>
            </a:r>
            <a:br>
              <a:rPr lang="tr-TR" altLang="tr-TR" dirty="0" smtClean="0">
                <a:solidFill>
                  <a:srgbClr val="002060"/>
                </a:solidFill>
                <a:latin typeface="Arial Narrow" pitchFamily="34" charset="0"/>
              </a:rPr>
            </a:br>
            <a:r>
              <a:rPr lang="tr-TR" altLang="tr-TR" b="1" u="sng" dirty="0" smtClean="0">
                <a:solidFill>
                  <a:srgbClr val="002060"/>
                </a:solidFill>
                <a:latin typeface="Arial Narrow" pitchFamily="34" charset="0"/>
              </a:rPr>
              <a:t>Örnekler:</a:t>
            </a:r>
            <a:r>
              <a:rPr lang="tr-TR" altLang="tr-TR" dirty="0" smtClean="0">
                <a:solidFill>
                  <a:srgbClr val="002060"/>
                </a:solidFill>
                <a:latin typeface="Arial Narrow" pitchFamily="34" charset="0"/>
              </a:rPr>
              <a:t/>
            </a:r>
            <a:br>
              <a:rPr lang="tr-TR" altLang="tr-TR" dirty="0" smtClean="0">
                <a:solidFill>
                  <a:srgbClr val="002060"/>
                </a:solidFill>
                <a:latin typeface="Arial Narrow" pitchFamily="34" charset="0"/>
              </a:rPr>
            </a:br>
            <a:r>
              <a:rPr lang="tr-TR" altLang="tr-TR" dirty="0" smtClean="0">
                <a:solidFill>
                  <a:srgbClr val="002060"/>
                </a:solidFill>
                <a:latin typeface="Arial Narrow" pitchFamily="34" charset="0"/>
              </a:rPr>
              <a:t/>
            </a:r>
            <a:br>
              <a:rPr lang="tr-TR" altLang="tr-TR" dirty="0" smtClean="0">
                <a:solidFill>
                  <a:srgbClr val="002060"/>
                </a:solidFill>
                <a:latin typeface="Arial Narrow" pitchFamily="34" charset="0"/>
              </a:rPr>
            </a:br>
            <a:r>
              <a:rPr lang="tr-TR" altLang="tr-TR" dirty="0" smtClean="0">
                <a:solidFill>
                  <a:srgbClr val="002060"/>
                </a:solidFill>
                <a:latin typeface="Arial Narrow" pitchFamily="34" charset="0"/>
              </a:rPr>
              <a:t>1- ABD’de kasırga hayatı felce uğradı.</a:t>
            </a:r>
            <a:br>
              <a:rPr lang="tr-TR" altLang="tr-TR" dirty="0" smtClean="0">
                <a:solidFill>
                  <a:srgbClr val="002060"/>
                </a:solidFill>
                <a:latin typeface="Arial Narrow" pitchFamily="34" charset="0"/>
              </a:rPr>
            </a:br>
            <a:r>
              <a:rPr lang="tr-TR" altLang="tr-TR" dirty="0" smtClean="0">
                <a:solidFill>
                  <a:srgbClr val="002060"/>
                </a:solidFill>
                <a:latin typeface="Arial Narrow" pitchFamily="34" charset="0"/>
              </a:rPr>
              <a:t/>
            </a:r>
            <a:br>
              <a:rPr lang="tr-TR" altLang="tr-TR" dirty="0" smtClean="0">
                <a:solidFill>
                  <a:srgbClr val="002060"/>
                </a:solidFill>
                <a:latin typeface="Arial Narrow" pitchFamily="34" charset="0"/>
              </a:rPr>
            </a:br>
            <a:r>
              <a:rPr lang="tr-TR" altLang="tr-TR" dirty="0" smtClean="0">
                <a:solidFill>
                  <a:srgbClr val="002060"/>
                </a:solidFill>
                <a:latin typeface="Arial Narrow" pitchFamily="34" charset="0"/>
              </a:rPr>
              <a:t>2- THY’nin hizmetleri herkesçe takdim ediliyor. </a:t>
            </a:r>
            <a:br>
              <a:rPr lang="tr-TR" altLang="tr-TR" dirty="0" smtClean="0">
                <a:solidFill>
                  <a:srgbClr val="002060"/>
                </a:solidFill>
                <a:latin typeface="Arial Narrow" pitchFamily="34" charset="0"/>
              </a:rPr>
            </a:br>
            <a:r>
              <a:rPr lang="tr-TR" altLang="tr-TR" dirty="0" smtClean="0">
                <a:solidFill>
                  <a:srgbClr val="002060"/>
                </a:solidFill>
                <a:latin typeface="Arial Narrow" pitchFamily="34" charset="0"/>
              </a:rPr>
              <a:t/>
            </a:r>
            <a:br>
              <a:rPr lang="tr-TR" altLang="tr-TR" dirty="0" smtClean="0">
                <a:solidFill>
                  <a:srgbClr val="002060"/>
                </a:solidFill>
                <a:latin typeface="Arial Narrow" pitchFamily="34" charset="0"/>
              </a:rPr>
            </a:br>
            <a:r>
              <a:rPr lang="tr-TR" altLang="tr-TR" dirty="0" smtClean="0">
                <a:solidFill>
                  <a:srgbClr val="002060"/>
                </a:solidFill>
                <a:latin typeface="Arial Narrow" pitchFamily="34" charset="0"/>
              </a:rPr>
              <a:t>3- Sayılara getirilen ekleri ayırmak için konur.</a:t>
            </a:r>
            <a:br>
              <a:rPr lang="tr-TR" altLang="tr-TR" dirty="0" smtClean="0">
                <a:solidFill>
                  <a:srgbClr val="002060"/>
                </a:solidFill>
                <a:latin typeface="Arial Narrow" pitchFamily="34" charset="0"/>
              </a:rPr>
            </a:br>
            <a:r>
              <a:rPr lang="tr-TR" altLang="tr-TR" dirty="0" smtClean="0">
                <a:solidFill>
                  <a:srgbClr val="002060"/>
                </a:solidFill>
                <a:latin typeface="Arial Narrow" pitchFamily="34" charset="0"/>
              </a:rPr>
              <a:t/>
            </a:r>
            <a:br>
              <a:rPr lang="tr-TR" altLang="tr-TR" dirty="0" smtClean="0">
                <a:solidFill>
                  <a:srgbClr val="002060"/>
                </a:solidFill>
                <a:latin typeface="Arial Narrow" pitchFamily="34" charset="0"/>
              </a:rPr>
            </a:br>
            <a:r>
              <a:rPr lang="tr-TR" altLang="tr-TR" b="1" u="sng" dirty="0" smtClean="0">
                <a:solidFill>
                  <a:srgbClr val="002060"/>
                </a:solidFill>
                <a:latin typeface="Arial Narrow" pitchFamily="34" charset="0"/>
              </a:rPr>
              <a:t>Örnekler:</a:t>
            </a:r>
            <a:br>
              <a:rPr lang="tr-TR" altLang="tr-TR" b="1" u="sng" dirty="0" smtClean="0">
                <a:solidFill>
                  <a:srgbClr val="002060"/>
                </a:solidFill>
                <a:latin typeface="Arial Narrow" pitchFamily="34" charset="0"/>
              </a:rPr>
            </a:br>
            <a:r>
              <a:rPr lang="tr-TR" altLang="tr-TR" dirty="0" smtClean="0">
                <a:solidFill>
                  <a:srgbClr val="002060"/>
                </a:solidFill>
                <a:latin typeface="Arial Narrow" pitchFamily="34" charset="0"/>
              </a:rPr>
              <a:t>1- İsterseniz </a:t>
            </a:r>
            <a:r>
              <a:rPr lang="tr-TR" altLang="tr-TR" u="sng" dirty="0" smtClean="0">
                <a:solidFill>
                  <a:srgbClr val="002060"/>
                </a:solidFill>
                <a:latin typeface="Arial Narrow" pitchFamily="34" charset="0"/>
              </a:rPr>
              <a:t>8’inci</a:t>
            </a:r>
            <a:r>
              <a:rPr lang="tr-TR" altLang="tr-TR" dirty="0" smtClean="0">
                <a:solidFill>
                  <a:srgbClr val="002060"/>
                </a:solidFill>
                <a:latin typeface="Arial Narrow" pitchFamily="34" charset="0"/>
              </a:rPr>
              <a:t> kata çıkalım</a:t>
            </a:r>
            <a:br>
              <a:rPr lang="tr-TR" altLang="tr-TR" dirty="0" smtClean="0">
                <a:solidFill>
                  <a:srgbClr val="002060"/>
                </a:solidFill>
                <a:latin typeface="Arial Narrow" pitchFamily="34" charset="0"/>
              </a:rPr>
            </a:br>
            <a:r>
              <a:rPr lang="tr-TR" altLang="tr-TR" dirty="0" smtClean="0">
                <a:solidFill>
                  <a:srgbClr val="002060"/>
                </a:solidFill>
                <a:latin typeface="Arial Narrow" pitchFamily="34" charset="0"/>
              </a:rPr>
              <a:t/>
            </a:r>
            <a:br>
              <a:rPr lang="tr-TR" altLang="tr-TR" dirty="0" smtClean="0">
                <a:solidFill>
                  <a:srgbClr val="002060"/>
                </a:solidFill>
                <a:latin typeface="Arial Narrow" pitchFamily="34" charset="0"/>
              </a:rPr>
            </a:br>
            <a:r>
              <a:rPr lang="tr-TR" altLang="tr-TR" dirty="0" smtClean="0">
                <a:solidFill>
                  <a:srgbClr val="002060"/>
                </a:solidFill>
                <a:latin typeface="Arial Narrow" pitchFamily="34" charset="0"/>
              </a:rPr>
              <a:t>2- </a:t>
            </a:r>
            <a:r>
              <a:rPr lang="tr-TR" altLang="tr-TR" dirty="0" err="1" smtClean="0">
                <a:solidFill>
                  <a:srgbClr val="002060"/>
                </a:solidFill>
                <a:latin typeface="Arial Narrow" pitchFamily="34" charset="0"/>
              </a:rPr>
              <a:t>Seyfullah</a:t>
            </a:r>
            <a:r>
              <a:rPr lang="tr-TR" altLang="tr-TR" dirty="0" smtClean="0">
                <a:solidFill>
                  <a:srgbClr val="002060"/>
                </a:solidFill>
                <a:latin typeface="Arial Narrow" pitchFamily="34" charset="0"/>
              </a:rPr>
              <a:t> Aras 1997’de doğdu</a:t>
            </a:r>
            <a:br>
              <a:rPr lang="tr-TR" altLang="tr-TR" dirty="0" smtClean="0">
                <a:solidFill>
                  <a:srgbClr val="002060"/>
                </a:solidFill>
                <a:latin typeface="Arial Narrow" pitchFamily="34" charset="0"/>
              </a:rPr>
            </a:br>
            <a:r>
              <a:rPr lang="tr-TR" altLang="tr-TR" dirty="0" smtClean="0">
                <a:solidFill>
                  <a:srgbClr val="002060"/>
                </a:solidFill>
                <a:latin typeface="Arial Narrow" pitchFamily="34" charset="0"/>
              </a:rPr>
              <a:t/>
            </a:r>
            <a:br>
              <a:rPr lang="tr-TR" altLang="tr-TR" dirty="0" smtClean="0">
                <a:solidFill>
                  <a:srgbClr val="002060"/>
                </a:solidFill>
                <a:latin typeface="Arial Narrow" pitchFamily="34" charset="0"/>
              </a:rPr>
            </a:br>
            <a:r>
              <a:rPr lang="tr-TR" altLang="tr-TR" dirty="0" smtClean="0">
                <a:solidFill>
                  <a:srgbClr val="002060"/>
                </a:solidFill>
                <a:latin typeface="Arial Narrow" pitchFamily="34" charset="0"/>
              </a:rPr>
              <a:t>3- Saat 21:30’da Harem’de olmalısın.</a:t>
            </a:r>
            <a:endParaRPr lang="tr-TR" dirty="0">
              <a:solidFill>
                <a:srgbClr val="002060"/>
              </a:solidFill>
              <a:latin typeface="Arial Narrow" pitchFamily="34" charset="0"/>
            </a:endParaRPr>
          </a:p>
        </p:txBody>
      </p:sp>
      <p:sp>
        <p:nvSpPr>
          <p:cNvPr id="3" name="2 Dikdörtgen"/>
          <p:cNvSpPr/>
          <p:nvPr/>
        </p:nvSpPr>
        <p:spPr>
          <a:xfrm>
            <a:off x="179512" y="0"/>
            <a:ext cx="466794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altLang="tr-TR" sz="6600" b="1" dirty="0" smtClean="0">
                <a:solidFill>
                  <a:srgbClr val="002060"/>
                </a:solidFill>
              </a:rPr>
              <a:t>‘</a:t>
            </a:r>
            <a:endParaRPr lang="tr-TR" sz="6600" b="1" dirty="0">
              <a:solidFill>
                <a:srgbClr val="002060"/>
              </a:solidFill>
            </a:endParaRPr>
          </a:p>
        </p:txBody>
      </p:sp>
      <p:pic>
        <p:nvPicPr>
          <p:cNvPr id="2050" name="Picture 2" descr="C:\Users\User\Desktop\article_64da7aac8f7367b5499cad3fce9ab68e_ilkokul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24128" y="3255712"/>
            <a:ext cx="3131840" cy="3602288"/>
          </a:xfrm>
          <a:prstGeom prst="rect">
            <a:avLst/>
          </a:prstGeom>
          <a:noFill/>
        </p:spPr>
      </p:pic>
    </p:spTree>
  </p:cSld>
  <p:clrMapOvr>
    <a:masterClrMapping/>
  </p:clrMapOvr>
  <p:transition>
    <p:pull dir="lu"/>
  </p:transition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dörtgen"/>
          <p:cNvSpPr/>
          <p:nvPr/>
        </p:nvSpPr>
        <p:spPr>
          <a:xfrm>
            <a:off x="467544" y="620688"/>
            <a:ext cx="8676456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altLang="tr-TR" dirty="0" smtClean="0">
                <a:solidFill>
                  <a:srgbClr val="002060"/>
                </a:solidFill>
                <a:latin typeface="Arial Narrow" pitchFamily="34" charset="0"/>
              </a:rPr>
              <a:t>Özel adlar için yay ayraç ( parantez) içinde bir açıklama yapıldığı takdirde kesme işareti yay ayraçtan sonra konur.</a:t>
            </a:r>
            <a:br>
              <a:rPr lang="tr-TR" altLang="tr-TR" dirty="0" smtClean="0">
                <a:solidFill>
                  <a:srgbClr val="002060"/>
                </a:solidFill>
                <a:latin typeface="Arial Narrow" pitchFamily="34" charset="0"/>
              </a:rPr>
            </a:br>
            <a:r>
              <a:rPr lang="tr-TR" altLang="tr-TR" dirty="0" smtClean="0">
                <a:solidFill>
                  <a:srgbClr val="002060"/>
                </a:solidFill>
                <a:latin typeface="Arial Narrow" pitchFamily="34" charset="0"/>
              </a:rPr>
              <a:t/>
            </a:r>
            <a:br>
              <a:rPr lang="tr-TR" altLang="tr-TR" dirty="0" smtClean="0">
                <a:solidFill>
                  <a:srgbClr val="002060"/>
                </a:solidFill>
                <a:latin typeface="Arial Narrow" pitchFamily="34" charset="0"/>
              </a:rPr>
            </a:br>
            <a:r>
              <a:rPr lang="tr-TR" altLang="tr-TR" b="1" u="sng" dirty="0" smtClean="0">
                <a:solidFill>
                  <a:srgbClr val="002060"/>
                </a:solidFill>
                <a:latin typeface="Arial Narrow" pitchFamily="34" charset="0"/>
              </a:rPr>
              <a:t>Örnek:</a:t>
            </a:r>
            <a:r>
              <a:rPr lang="tr-TR" altLang="tr-TR" b="1" dirty="0" smtClean="0">
                <a:solidFill>
                  <a:srgbClr val="002060"/>
                </a:solidFill>
                <a:latin typeface="Arial Narrow" pitchFamily="34" charset="0"/>
              </a:rPr>
              <a:t/>
            </a:r>
            <a:br>
              <a:rPr lang="tr-TR" altLang="tr-TR" b="1" dirty="0" smtClean="0">
                <a:solidFill>
                  <a:srgbClr val="002060"/>
                </a:solidFill>
                <a:latin typeface="Arial Narrow" pitchFamily="34" charset="0"/>
              </a:rPr>
            </a:br>
            <a:r>
              <a:rPr lang="tr-TR" altLang="tr-TR" b="1" dirty="0" smtClean="0">
                <a:solidFill>
                  <a:srgbClr val="002060"/>
                </a:solidFill>
                <a:latin typeface="Arial Narrow" pitchFamily="34" charset="0"/>
              </a:rPr>
              <a:t>» </a:t>
            </a:r>
            <a:r>
              <a:rPr lang="tr-TR" altLang="tr-TR" dirty="0" smtClean="0">
                <a:solidFill>
                  <a:srgbClr val="002060"/>
                </a:solidFill>
                <a:latin typeface="Arial Narrow" pitchFamily="34" charset="0"/>
              </a:rPr>
              <a:t>Yakup Kadri(Karaosmanoğlu) ‘</a:t>
            </a:r>
            <a:r>
              <a:rPr lang="tr-TR" altLang="tr-TR" dirty="0" err="1" smtClean="0">
                <a:solidFill>
                  <a:srgbClr val="002060"/>
                </a:solidFill>
                <a:latin typeface="Arial Narrow" pitchFamily="34" charset="0"/>
              </a:rPr>
              <a:t>nin</a:t>
            </a:r>
            <a:r>
              <a:rPr lang="tr-TR" altLang="tr-TR" dirty="0" smtClean="0">
                <a:solidFill>
                  <a:srgbClr val="002060"/>
                </a:solidFill>
                <a:latin typeface="Arial Narrow" pitchFamily="34" charset="0"/>
              </a:rPr>
              <a:t> romanlarını zevkle okudum. </a:t>
            </a:r>
            <a:br>
              <a:rPr lang="tr-TR" altLang="tr-TR" dirty="0" smtClean="0">
                <a:solidFill>
                  <a:srgbClr val="002060"/>
                </a:solidFill>
                <a:latin typeface="Arial Narrow" pitchFamily="34" charset="0"/>
              </a:rPr>
            </a:br>
            <a:r>
              <a:rPr lang="tr-TR" altLang="tr-TR" dirty="0" smtClean="0">
                <a:solidFill>
                  <a:srgbClr val="002060"/>
                </a:solidFill>
                <a:latin typeface="Arial Narrow" pitchFamily="34" charset="0"/>
              </a:rPr>
              <a:t/>
            </a:r>
            <a:br>
              <a:rPr lang="tr-TR" altLang="tr-TR" dirty="0" smtClean="0">
                <a:solidFill>
                  <a:srgbClr val="002060"/>
                </a:solidFill>
                <a:latin typeface="Arial Narrow" pitchFamily="34" charset="0"/>
              </a:rPr>
            </a:br>
            <a:r>
              <a:rPr lang="tr-TR" altLang="tr-TR" b="1" u="sng" dirty="0" smtClean="0">
                <a:solidFill>
                  <a:srgbClr val="002060"/>
                </a:solidFill>
                <a:latin typeface="Arial Narrow" pitchFamily="34" charset="0"/>
              </a:rPr>
              <a:t>Uyarı: </a:t>
            </a:r>
            <a:r>
              <a:rPr lang="tr-TR" altLang="tr-TR" u="sng" dirty="0" smtClean="0">
                <a:solidFill>
                  <a:srgbClr val="002060"/>
                </a:solidFill>
                <a:latin typeface="Arial Narrow" pitchFamily="34" charset="0"/>
              </a:rPr>
              <a:t>Özel adlardan türetilmiş sözcüklerde ekler, kesme işaretiyle ayrılmaz.</a:t>
            </a:r>
            <a:br>
              <a:rPr lang="tr-TR" altLang="tr-TR" u="sng" dirty="0" smtClean="0">
                <a:solidFill>
                  <a:srgbClr val="002060"/>
                </a:solidFill>
                <a:latin typeface="Arial Narrow" pitchFamily="34" charset="0"/>
              </a:rPr>
            </a:br>
            <a:r>
              <a:rPr lang="tr-TR" altLang="tr-TR" u="sng" dirty="0" smtClean="0">
                <a:solidFill>
                  <a:srgbClr val="002060"/>
                </a:solidFill>
                <a:latin typeface="Arial Narrow" pitchFamily="34" charset="0"/>
              </a:rPr>
              <a:t/>
            </a:r>
            <a:br>
              <a:rPr lang="tr-TR" altLang="tr-TR" u="sng" dirty="0" smtClean="0">
                <a:solidFill>
                  <a:srgbClr val="002060"/>
                </a:solidFill>
                <a:latin typeface="Arial Narrow" pitchFamily="34" charset="0"/>
              </a:rPr>
            </a:br>
            <a:r>
              <a:rPr lang="tr-TR" altLang="tr-TR" b="1" u="sng" dirty="0" smtClean="0">
                <a:solidFill>
                  <a:srgbClr val="002060"/>
                </a:solidFill>
                <a:latin typeface="Arial Narrow" pitchFamily="34" charset="0"/>
              </a:rPr>
              <a:t>Örnek:</a:t>
            </a:r>
            <a:r>
              <a:rPr lang="tr-TR" altLang="tr-TR" b="1" dirty="0" smtClean="0">
                <a:solidFill>
                  <a:srgbClr val="002060"/>
                </a:solidFill>
                <a:latin typeface="Arial Narrow" pitchFamily="34" charset="0"/>
              </a:rPr>
              <a:t/>
            </a:r>
            <a:br>
              <a:rPr lang="tr-TR" altLang="tr-TR" b="1" dirty="0" smtClean="0">
                <a:solidFill>
                  <a:srgbClr val="002060"/>
                </a:solidFill>
                <a:latin typeface="Arial Narrow" pitchFamily="34" charset="0"/>
              </a:rPr>
            </a:br>
            <a:r>
              <a:rPr lang="tr-TR" altLang="tr-TR" dirty="0" smtClean="0">
                <a:solidFill>
                  <a:srgbClr val="002060"/>
                </a:solidFill>
                <a:latin typeface="Arial Narrow" pitchFamily="34" charset="0"/>
              </a:rPr>
              <a:t>» Az önce</a:t>
            </a:r>
            <a:r>
              <a:rPr lang="tr-TR" altLang="tr-TR" b="1" dirty="0" smtClean="0">
                <a:solidFill>
                  <a:srgbClr val="002060"/>
                </a:solidFill>
                <a:latin typeface="Arial Narrow" pitchFamily="34" charset="0"/>
              </a:rPr>
              <a:t> Konyalı </a:t>
            </a:r>
            <a:r>
              <a:rPr lang="tr-TR" altLang="tr-TR" dirty="0" smtClean="0">
                <a:solidFill>
                  <a:srgbClr val="002060"/>
                </a:solidFill>
                <a:latin typeface="Arial Narrow" pitchFamily="34" charset="0"/>
              </a:rPr>
              <a:t>bir dostumla buluştum.</a:t>
            </a:r>
            <a:br>
              <a:rPr lang="tr-TR" altLang="tr-TR" dirty="0" smtClean="0">
                <a:solidFill>
                  <a:srgbClr val="002060"/>
                </a:solidFill>
                <a:latin typeface="Arial Narrow" pitchFamily="34" charset="0"/>
              </a:rPr>
            </a:br>
            <a:r>
              <a:rPr lang="tr-TR" altLang="tr-TR" dirty="0" smtClean="0">
                <a:solidFill>
                  <a:srgbClr val="002060"/>
                </a:solidFill>
                <a:latin typeface="Arial Narrow" pitchFamily="34" charset="0"/>
              </a:rPr>
              <a:t/>
            </a:r>
            <a:br>
              <a:rPr lang="tr-TR" altLang="tr-TR" dirty="0" smtClean="0">
                <a:solidFill>
                  <a:srgbClr val="002060"/>
                </a:solidFill>
                <a:latin typeface="Arial Narrow" pitchFamily="34" charset="0"/>
              </a:rPr>
            </a:br>
            <a:r>
              <a:rPr lang="tr-TR" altLang="tr-TR" b="1" u="sng" dirty="0" smtClean="0">
                <a:solidFill>
                  <a:srgbClr val="002060"/>
                </a:solidFill>
                <a:latin typeface="Arial Narrow" pitchFamily="34" charset="0"/>
              </a:rPr>
              <a:t>Uyarı: </a:t>
            </a:r>
            <a:br>
              <a:rPr lang="tr-TR" altLang="tr-TR" b="1" u="sng" dirty="0" smtClean="0">
                <a:solidFill>
                  <a:srgbClr val="002060"/>
                </a:solidFill>
                <a:latin typeface="Arial Narrow" pitchFamily="34" charset="0"/>
              </a:rPr>
            </a:br>
            <a:r>
              <a:rPr lang="tr-TR" altLang="tr-TR" u="sng" dirty="0" smtClean="0">
                <a:solidFill>
                  <a:srgbClr val="002060"/>
                </a:solidFill>
                <a:latin typeface="Arial Narrow" pitchFamily="34" charset="0"/>
              </a:rPr>
              <a:t>Özel İsimlere eklenip “ aile, </a:t>
            </a:r>
            <a:r>
              <a:rPr lang="tr-TR" altLang="tr-TR" u="sng" dirty="0" err="1" smtClean="0">
                <a:solidFill>
                  <a:srgbClr val="002060"/>
                </a:solidFill>
                <a:latin typeface="Arial Narrow" pitchFamily="34" charset="0"/>
              </a:rPr>
              <a:t>gil</a:t>
            </a:r>
            <a:r>
              <a:rPr lang="tr-TR" altLang="tr-TR" u="sng" dirty="0" smtClean="0">
                <a:solidFill>
                  <a:srgbClr val="002060"/>
                </a:solidFill>
                <a:latin typeface="Arial Narrow" pitchFamily="34" charset="0"/>
              </a:rPr>
              <a:t>” anlamını veren - </a:t>
            </a:r>
            <a:r>
              <a:rPr lang="tr-TR" altLang="tr-TR" u="sng" dirty="0" err="1" smtClean="0">
                <a:solidFill>
                  <a:srgbClr val="002060"/>
                </a:solidFill>
                <a:latin typeface="Arial Narrow" pitchFamily="34" charset="0"/>
              </a:rPr>
              <a:t>ler</a:t>
            </a:r>
            <a:r>
              <a:rPr lang="tr-TR" altLang="tr-TR" u="sng" dirty="0" smtClean="0">
                <a:solidFill>
                  <a:srgbClr val="002060"/>
                </a:solidFill>
                <a:latin typeface="Arial Narrow" pitchFamily="34" charset="0"/>
              </a:rPr>
              <a:t> ekleri, kesme işareti ile ayrılmaz. Fakat “benzerler’’ anlamı verenler ve diğerleri ayrılır.</a:t>
            </a:r>
            <a:r>
              <a:rPr lang="tr-TR" altLang="tr-TR" dirty="0" smtClean="0">
                <a:solidFill>
                  <a:srgbClr val="002060"/>
                </a:solidFill>
                <a:latin typeface="Arial Narrow" pitchFamily="34" charset="0"/>
              </a:rPr>
              <a:t/>
            </a:r>
            <a:br>
              <a:rPr lang="tr-TR" altLang="tr-TR" dirty="0" smtClean="0">
                <a:solidFill>
                  <a:srgbClr val="002060"/>
                </a:solidFill>
                <a:latin typeface="Arial Narrow" pitchFamily="34" charset="0"/>
              </a:rPr>
            </a:br>
            <a:endParaRPr lang="tr-TR" dirty="0">
              <a:solidFill>
                <a:srgbClr val="002060"/>
              </a:solidFill>
              <a:latin typeface="Arial Narrow" pitchFamily="34" charset="0"/>
            </a:endParaRPr>
          </a:p>
        </p:txBody>
      </p:sp>
      <p:sp>
        <p:nvSpPr>
          <p:cNvPr id="3" name="2 Dikdörtgen"/>
          <p:cNvSpPr/>
          <p:nvPr/>
        </p:nvSpPr>
        <p:spPr>
          <a:xfrm>
            <a:off x="179512" y="404664"/>
            <a:ext cx="466794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altLang="tr-TR" sz="6600" b="1" dirty="0" smtClean="0">
                <a:solidFill>
                  <a:srgbClr val="002060"/>
                </a:solidFill>
              </a:rPr>
              <a:t>‘</a:t>
            </a:r>
            <a:endParaRPr lang="tr-TR" sz="6600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ransition>
    <p:zoom dir="in"/>
  </p:transition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etin kutusu"/>
          <p:cNvSpPr txBox="1"/>
          <p:nvPr/>
        </p:nvSpPr>
        <p:spPr>
          <a:xfrm>
            <a:off x="1115616" y="188640"/>
            <a:ext cx="7848872" cy="83099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r>
              <a:rPr lang="tr-TR" sz="48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Berlin Sans FB" pitchFamily="34" charset="0"/>
              </a:rPr>
              <a:t>~ DÜZELTME İSARETİ ~ </a:t>
            </a:r>
            <a:endParaRPr lang="tr-TR" sz="4800" b="1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latin typeface="Berlin Sans FB" pitchFamily="34" charset="0"/>
            </a:endParaRPr>
          </a:p>
        </p:txBody>
      </p:sp>
      <p:sp>
        <p:nvSpPr>
          <p:cNvPr id="3" name="2 Dikdörtgen"/>
          <p:cNvSpPr/>
          <p:nvPr/>
        </p:nvSpPr>
        <p:spPr>
          <a:xfrm>
            <a:off x="5148064" y="620688"/>
            <a:ext cx="309700" cy="523220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r>
              <a:rPr lang="tr-TR" sz="28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Berlin Sans FB" pitchFamily="34" charset="0"/>
              </a:rPr>
              <a:t>.</a:t>
            </a:r>
            <a:endParaRPr lang="tr-TR" sz="2800" b="1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latin typeface="Berlin Sans FB" pitchFamily="34" charset="0"/>
            </a:endParaRPr>
          </a:p>
        </p:txBody>
      </p:sp>
      <p:sp>
        <p:nvSpPr>
          <p:cNvPr id="4" name="3 Dikdörtgen"/>
          <p:cNvSpPr/>
          <p:nvPr/>
        </p:nvSpPr>
        <p:spPr>
          <a:xfrm>
            <a:off x="827584" y="980728"/>
            <a:ext cx="6390456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altLang="tr-TR" dirty="0" smtClean="0">
                <a:solidFill>
                  <a:srgbClr val="002060"/>
                </a:solidFill>
                <a:latin typeface="Arial Narrow" pitchFamily="34" charset="0"/>
              </a:rPr>
              <a:t>Yazılışları bir, anlamları ve okunuşları ayrı olan kelimeleri ayırt etmek için konur.</a:t>
            </a:r>
          </a:p>
          <a:p>
            <a:r>
              <a:rPr lang="tr-TR" altLang="tr-TR" u="sng" dirty="0" smtClean="0">
                <a:solidFill>
                  <a:srgbClr val="002060"/>
                </a:solidFill>
                <a:latin typeface="Arial Narrow" pitchFamily="34" charset="0"/>
              </a:rPr>
              <a:t/>
            </a:r>
            <a:br>
              <a:rPr lang="tr-TR" altLang="tr-TR" u="sng" dirty="0" smtClean="0">
                <a:solidFill>
                  <a:srgbClr val="002060"/>
                </a:solidFill>
                <a:latin typeface="Arial Narrow" pitchFamily="34" charset="0"/>
              </a:rPr>
            </a:br>
            <a:r>
              <a:rPr lang="tr-TR" altLang="tr-TR" dirty="0" smtClean="0">
                <a:solidFill>
                  <a:srgbClr val="002060"/>
                </a:solidFill>
                <a:latin typeface="Arial Narrow" pitchFamily="34" charset="0"/>
              </a:rPr>
              <a:t>Örnekler:</a:t>
            </a:r>
          </a:p>
          <a:p>
            <a:r>
              <a:rPr lang="tr-TR" altLang="tr-TR" dirty="0" smtClean="0">
                <a:solidFill>
                  <a:srgbClr val="002060"/>
                </a:solidFill>
                <a:latin typeface="Arial Narrow" pitchFamily="34" charset="0"/>
              </a:rPr>
              <a:t/>
            </a:r>
            <a:br>
              <a:rPr lang="tr-TR" altLang="tr-TR" dirty="0" smtClean="0">
                <a:solidFill>
                  <a:srgbClr val="002060"/>
                </a:solidFill>
                <a:latin typeface="Arial Narrow" pitchFamily="34" charset="0"/>
              </a:rPr>
            </a:br>
            <a:r>
              <a:rPr lang="tr-TR" altLang="tr-TR" dirty="0" smtClean="0">
                <a:solidFill>
                  <a:srgbClr val="002060"/>
                </a:solidFill>
                <a:latin typeface="Arial Narrow" pitchFamily="34" charset="0"/>
              </a:rPr>
              <a:t>1- âlem (bayrak),</a:t>
            </a:r>
          </a:p>
          <a:p>
            <a:endParaRPr lang="tr-TR" altLang="tr-TR" dirty="0" smtClean="0">
              <a:solidFill>
                <a:srgbClr val="002060"/>
              </a:solidFill>
              <a:latin typeface="Arial Narrow" pitchFamily="34" charset="0"/>
            </a:endParaRPr>
          </a:p>
          <a:p>
            <a:r>
              <a:rPr lang="tr-TR" altLang="tr-TR" dirty="0" smtClean="0">
                <a:solidFill>
                  <a:srgbClr val="002060"/>
                </a:solidFill>
                <a:latin typeface="Arial Narrow" pitchFamily="34" charset="0"/>
              </a:rPr>
              <a:t>2- hâlâ (babanın kız kardeşi)</a:t>
            </a:r>
            <a:endParaRPr lang="tr-TR" altLang="tr-TR" dirty="0">
              <a:solidFill>
                <a:srgbClr val="002060"/>
              </a:solidFill>
              <a:latin typeface="Arial Narrow" pitchFamily="34" charset="0"/>
            </a:endParaRPr>
          </a:p>
        </p:txBody>
      </p:sp>
      <p:sp>
        <p:nvSpPr>
          <p:cNvPr id="5" name="4 Metin kutusu"/>
          <p:cNvSpPr txBox="1"/>
          <p:nvPr/>
        </p:nvSpPr>
        <p:spPr>
          <a:xfrm>
            <a:off x="323528" y="764704"/>
            <a:ext cx="50405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6000" b="1" i="1" dirty="0" smtClean="0">
                <a:solidFill>
                  <a:srgbClr val="002060"/>
                </a:solidFill>
              </a:rPr>
              <a:t>^</a:t>
            </a:r>
            <a:endParaRPr lang="tr-TR" sz="6000" b="1" i="1" dirty="0">
              <a:solidFill>
                <a:srgbClr val="002060"/>
              </a:solidFill>
            </a:endParaRPr>
          </a:p>
        </p:txBody>
      </p:sp>
      <p:sp>
        <p:nvSpPr>
          <p:cNvPr id="6" name="5 Dikdörtgen"/>
          <p:cNvSpPr/>
          <p:nvPr/>
        </p:nvSpPr>
        <p:spPr>
          <a:xfrm>
            <a:off x="539552" y="4180344"/>
            <a:ext cx="8604448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altLang="tr-TR" dirty="0" smtClean="0">
                <a:solidFill>
                  <a:srgbClr val="002060"/>
                </a:solidFill>
                <a:latin typeface="Arial Narrow" pitchFamily="34" charset="0"/>
              </a:rPr>
              <a:t>Arapça ve </a:t>
            </a:r>
            <a:r>
              <a:rPr lang="tr-TR" altLang="tr-TR" dirty="0" err="1" smtClean="0">
                <a:solidFill>
                  <a:srgbClr val="002060"/>
                </a:solidFill>
                <a:latin typeface="Arial Narrow" pitchFamily="34" charset="0"/>
              </a:rPr>
              <a:t>Farsça’dan</a:t>
            </a:r>
            <a:r>
              <a:rPr lang="tr-TR" altLang="tr-TR" dirty="0" smtClean="0">
                <a:solidFill>
                  <a:srgbClr val="002060"/>
                </a:solidFill>
                <a:latin typeface="Arial Narrow" pitchFamily="34" charset="0"/>
              </a:rPr>
              <a:t> dilimize geçen birtakım kelime ve eklerde ‘’g,k,I’’ ünsüzlerinin ince okunduğunu göstermek için,bu ünsüzlerden sonra gelen ‘’a’’ve ‘’u’’ sesleri üzerine konur. </a:t>
            </a:r>
            <a:br>
              <a:rPr lang="tr-TR" altLang="tr-TR" dirty="0" smtClean="0">
                <a:solidFill>
                  <a:srgbClr val="002060"/>
                </a:solidFill>
                <a:latin typeface="Arial Narrow" pitchFamily="34" charset="0"/>
              </a:rPr>
            </a:br>
            <a:r>
              <a:rPr lang="tr-TR" altLang="tr-TR" dirty="0" smtClean="0">
                <a:solidFill>
                  <a:srgbClr val="002060"/>
                </a:solidFill>
                <a:latin typeface="Arial Narrow" pitchFamily="34" charset="0"/>
              </a:rPr>
              <a:t/>
            </a:r>
            <a:br>
              <a:rPr lang="tr-TR" altLang="tr-TR" dirty="0" smtClean="0">
                <a:solidFill>
                  <a:srgbClr val="002060"/>
                </a:solidFill>
                <a:latin typeface="Arial Narrow" pitchFamily="34" charset="0"/>
              </a:rPr>
            </a:br>
            <a:r>
              <a:rPr lang="tr-TR" altLang="tr-TR" dirty="0" smtClean="0">
                <a:solidFill>
                  <a:srgbClr val="002060"/>
                </a:solidFill>
                <a:latin typeface="Arial Narrow" pitchFamily="34" charset="0"/>
              </a:rPr>
              <a:t>Örnek:</a:t>
            </a:r>
            <a:br>
              <a:rPr lang="tr-TR" altLang="tr-TR" dirty="0" smtClean="0">
                <a:solidFill>
                  <a:srgbClr val="002060"/>
                </a:solidFill>
                <a:latin typeface="Arial Narrow" pitchFamily="34" charset="0"/>
              </a:rPr>
            </a:br>
            <a:r>
              <a:rPr lang="tr-TR" altLang="tr-TR" dirty="0" smtClean="0">
                <a:solidFill>
                  <a:srgbClr val="002060"/>
                </a:solidFill>
                <a:latin typeface="Arial Narrow" pitchFamily="34" charset="0"/>
              </a:rPr>
              <a:t/>
            </a:r>
            <a:br>
              <a:rPr lang="tr-TR" altLang="tr-TR" dirty="0" smtClean="0">
                <a:solidFill>
                  <a:srgbClr val="002060"/>
                </a:solidFill>
                <a:latin typeface="Arial Narrow" pitchFamily="34" charset="0"/>
              </a:rPr>
            </a:br>
            <a:r>
              <a:rPr lang="tr-TR" altLang="tr-TR" dirty="0" smtClean="0">
                <a:solidFill>
                  <a:srgbClr val="002060"/>
                </a:solidFill>
                <a:latin typeface="Arial Narrow" pitchFamily="34" charset="0"/>
              </a:rPr>
              <a:t>1- dergâh, sükûn, ahlâk, evlât </a:t>
            </a:r>
            <a:br>
              <a:rPr lang="tr-TR" altLang="tr-TR" dirty="0" smtClean="0">
                <a:solidFill>
                  <a:srgbClr val="002060"/>
                </a:solidFill>
                <a:latin typeface="Arial Narrow" pitchFamily="34" charset="0"/>
              </a:rPr>
            </a:br>
            <a:endParaRPr lang="tr-TR" dirty="0">
              <a:solidFill>
                <a:srgbClr val="002060"/>
              </a:solidFill>
              <a:latin typeface="Arial Narrow" pitchFamily="34" charset="0"/>
            </a:endParaRPr>
          </a:p>
        </p:txBody>
      </p:sp>
      <p:sp>
        <p:nvSpPr>
          <p:cNvPr id="7" name="6 Dikdörtgen"/>
          <p:cNvSpPr/>
          <p:nvPr/>
        </p:nvSpPr>
        <p:spPr>
          <a:xfrm>
            <a:off x="0" y="3933056"/>
            <a:ext cx="623889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sz="6000" b="1" i="1" dirty="0" smtClean="0">
                <a:solidFill>
                  <a:srgbClr val="002060"/>
                </a:solidFill>
              </a:rPr>
              <a:t>^</a:t>
            </a:r>
            <a:endParaRPr lang="tr-TR" sz="6000" b="1" i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ransition>
    <p:split/>
  </p:transition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etin kutusu"/>
          <p:cNvSpPr txBox="1"/>
          <p:nvPr/>
        </p:nvSpPr>
        <p:spPr>
          <a:xfrm>
            <a:off x="1259632" y="1196752"/>
            <a:ext cx="626469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7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erlin Sans FB Demi" pitchFamily="34" charset="0"/>
              </a:rPr>
              <a:t>HAZIRLAYAN</a:t>
            </a:r>
            <a:endParaRPr lang="tr-TR" sz="72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Berlin Sans FB Demi" pitchFamily="34" charset="0"/>
            </a:endParaRPr>
          </a:p>
        </p:txBody>
      </p:sp>
      <p:sp>
        <p:nvSpPr>
          <p:cNvPr id="6" name="5 Metin kutusu"/>
          <p:cNvSpPr txBox="1"/>
          <p:nvPr/>
        </p:nvSpPr>
        <p:spPr>
          <a:xfrm>
            <a:off x="2915816" y="2708920"/>
            <a:ext cx="3888432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4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Büşra Nur</a:t>
            </a:r>
            <a:br>
              <a:rPr lang="tr-TR" sz="4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</a:br>
            <a:r>
              <a:rPr lang="tr-TR" sz="4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    AKKAŞ                             </a:t>
            </a:r>
            <a:br>
              <a:rPr lang="tr-TR" sz="4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</a:br>
            <a:r>
              <a:rPr lang="tr-TR" sz="4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       10/C</a:t>
            </a:r>
            <a:br>
              <a:rPr lang="tr-TR" sz="4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</a:br>
            <a:r>
              <a:rPr lang="tr-TR" sz="4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        436</a:t>
            </a:r>
            <a:endParaRPr lang="tr-TR" sz="40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</p:cSld>
  <p:clrMapOvr>
    <a:masterClrMapping/>
  </p:clrMapOvr>
  <p:transition>
    <p:blind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dörtgen"/>
          <p:cNvSpPr/>
          <p:nvPr/>
        </p:nvSpPr>
        <p:spPr>
          <a:xfrm>
            <a:off x="0" y="0"/>
            <a:ext cx="91440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3200" dirty="0" smtClean="0">
                <a:solidFill>
                  <a:srgbClr val="002060"/>
                </a:solidFill>
                <a:latin typeface="Arial Narrow" pitchFamily="34" charset="0"/>
              </a:rPr>
              <a:t>•</a:t>
            </a:r>
            <a:r>
              <a:rPr lang="tr-TR" dirty="0" smtClean="0">
                <a:solidFill>
                  <a:srgbClr val="002060"/>
                </a:solidFill>
                <a:latin typeface="Arial Narrow" pitchFamily="34" charset="0"/>
              </a:rPr>
              <a:t> </a:t>
            </a:r>
            <a:r>
              <a:rPr lang="tr-TR" altLang="tr-TR" dirty="0" smtClean="0">
                <a:solidFill>
                  <a:srgbClr val="002060"/>
                </a:solidFill>
                <a:latin typeface="Arial Narrow" pitchFamily="34" charset="0"/>
              </a:rPr>
              <a:t>Sayılardan sonra sıra bildirmek için “-</a:t>
            </a:r>
            <a:r>
              <a:rPr lang="tr-TR" altLang="tr-TR" dirty="0" err="1" smtClean="0">
                <a:solidFill>
                  <a:srgbClr val="002060"/>
                </a:solidFill>
                <a:latin typeface="Arial Narrow" pitchFamily="34" charset="0"/>
              </a:rPr>
              <a:t>ncı</a:t>
            </a:r>
            <a:r>
              <a:rPr lang="tr-TR" altLang="tr-TR" dirty="0" smtClean="0">
                <a:solidFill>
                  <a:srgbClr val="002060"/>
                </a:solidFill>
                <a:latin typeface="Arial Narrow" pitchFamily="34" charset="0"/>
              </a:rPr>
              <a:t> ,-</a:t>
            </a:r>
            <a:r>
              <a:rPr lang="tr-TR" altLang="tr-TR" dirty="0" err="1" smtClean="0">
                <a:solidFill>
                  <a:srgbClr val="002060"/>
                </a:solidFill>
                <a:latin typeface="Arial Narrow" pitchFamily="34" charset="0"/>
              </a:rPr>
              <a:t>nci</a:t>
            </a:r>
            <a:r>
              <a:rPr lang="tr-TR" altLang="tr-TR" dirty="0" smtClean="0">
                <a:solidFill>
                  <a:srgbClr val="002060"/>
                </a:solidFill>
                <a:latin typeface="Arial Narrow" pitchFamily="34" charset="0"/>
              </a:rPr>
              <a:t>” eklerinin yerine kullanılır.</a:t>
            </a:r>
            <a:endParaRPr lang="tr-TR" dirty="0">
              <a:solidFill>
                <a:srgbClr val="002060"/>
              </a:solidFill>
              <a:latin typeface="Arial Narrow" pitchFamily="34" charset="0"/>
            </a:endParaRPr>
          </a:p>
        </p:txBody>
      </p:sp>
      <p:sp>
        <p:nvSpPr>
          <p:cNvPr id="3" name="2 Dikdörtgen"/>
          <p:cNvSpPr/>
          <p:nvPr/>
        </p:nvSpPr>
        <p:spPr>
          <a:xfrm>
            <a:off x="0" y="476672"/>
            <a:ext cx="9144000" cy="67403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altLang="tr-TR" b="1" u="sng" dirty="0" smtClean="0">
                <a:solidFill>
                  <a:srgbClr val="002060"/>
                </a:solidFill>
                <a:latin typeface="Arial Narrow" pitchFamily="34" charset="0"/>
              </a:rPr>
              <a:t/>
            </a:r>
            <a:br>
              <a:rPr lang="tr-TR" altLang="tr-TR" b="1" u="sng" dirty="0" smtClean="0">
                <a:solidFill>
                  <a:srgbClr val="002060"/>
                </a:solidFill>
                <a:latin typeface="Arial Narrow" pitchFamily="34" charset="0"/>
              </a:rPr>
            </a:br>
            <a:r>
              <a:rPr lang="tr-TR" altLang="tr-TR" b="1" u="sng" dirty="0" smtClean="0">
                <a:solidFill>
                  <a:srgbClr val="002060"/>
                </a:solidFill>
                <a:latin typeface="Arial Narrow" pitchFamily="34" charset="0"/>
              </a:rPr>
              <a:t>Örnekler</a:t>
            </a:r>
            <a:r>
              <a:rPr lang="tr-TR" altLang="tr-TR" b="1" dirty="0" smtClean="0">
                <a:solidFill>
                  <a:srgbClr val="002060"/>
                </a:solidFill>
                <a:latin typeface="Arial Narrow" pitchFamily="34" charset="0"/>
              </a:rPr>
              <a:t>:</a:t>
            </a:r>
            <a:r>
              <a:rPr lang="tr-TR" altLang="tr-TR" dirty="0" smtClean="0">
                <a:solidFill>
                  <a:srgbClr val="002060"/>
                </a:solidFill>
                <a:latin typeface="Arial Narrow" pitchFamily="34" charset="0"/>
              </a:rPr>
              <a:t/>
            </a:r>
            <a:br>
              <a:rPr lang="tr-TR" altLang="tr-TR" dirty="0" smtClean="0">
                <a:solidFill>
                  <a:srgbClr val="002060"/>
                </a:solidFill>
                <a:latin typeface="Arial Narrow" pitchFamily="34" charset="0"/>
              </a:rPr>
            </a:br>
            <a:r>
              <a:rPr lang="tr-TR" altLang="tr-TR" dirty="0" smtClean="0">
                <a:solidFill>
                  <a:srgbClr val="002060"/>
                </a:solidFill>
                <a:latin typeface="Arial Narrow" pitchFamily="34" charset="0"/>
              </a:rPr>
              <a:t/>
            </a:r>
            <a:br>
              <a:rPr lang="tr-TR" altLang="tr-TR" dirty="0" smtClean="0">
                <a:solidFill>
                  <a:srgbClr val="002060"/>
                </a:solidFill>
                <a:latin typeface="Arial Narrow" pitchFamily="34" charset="0"/>
              </a:rPr>
            </a:br>
            <a:r>
              <a:rPr lang="tr-TR" altLang="tr-TR" dirty="0" smtClean="0">
                <a:solidFill>
                  <a:srgbClr val="002060"/>
                </a:solidFill>
                <a:latin typeface="Arial Narrow" pitchFamily="34" charset="0"/>
              </a:rPr>
              <a:t>1- 3.(Üçüncü)</a:t>
            </a:r>
            <a:br>
              <a:rPr lang="tr-TR" altLang="tr-TR" dirty="0" smtClean="0">
                <a:solidFill>
                  <a:srgbClr val="002060"/>
                </a:solidFill>
                <a:latin typeface="Arial Narrow" pitchFamily="34" charset="0"/>
              </a:rPr>
            </a:br>
            <a:r>
              <a:rPr lang="tr-TR" altLang="tr-TR" dirty="0" smtClean="0">
                <a:solidFill>
                  <a:srgbClr val="002060"/>
                </a:solidFill>
                <a:latin typeface="Arial Narrow" pitchFamily="34" charset="0"/>
              </a:rPr>
              <a:t/>
            </a:r>
            <a:br>
              <a:rPr lang="tr-TR" altLang="tr-TR" dirty="0" smtClean="0">
                <a:solidFill>
                  <a:srgbClr val="002060"/>
                </a:solidFill>
                <a:latin typeface="Arial Narrow" pitchFamily="34" charset="0"/>
              </a:rPr>
            </a:br>
            <a:r>
              <a:rPr lang="tr-TR" altLang="tr-TR" dirty="0" smtClean="0">
                <a:solidFill>
                  <a:srgbClr val="002060"/>
                </a:solidFill>
                <a:latin typeface="Arial Narrow" pitchFamily="34" charset="0"/>
              </a:rPr>
              <a:t>2-15.(On beşinci)</a:t>
            </a:r>
            <a:br>
              <a:rPr lang="tr-TR" altLang="tr-TR" dirty="0" smtClean="0">
                <a:solidFill>
                  <a:srgbClr val="002060"/>
                </a:solidFill>
                <a:latin typeface="Arial Narrow" pitchFamily="34" charset="0"/>
              </a:rPr>
            </a:br>
            <a:r>
              <a:rPr lang="tr-TR" altLang="tr-TR" dirty="0" smtClean="0">
                <a:solidFill>
                  <a:srgbClr val="002060"/>
                </a:solidFill>
                <a:latin typeface="Arial Narrow" pitchFamily="34" charset="0"/>
              </a:rPr>
              <a:t/>
            </a:r>
            <a:br>
              <a:rPr lang="tr-TR" altLang="tr-TR" dirty="0" smtClean="0">
                <a:solidFill>
                  <a:srgbClr val="002060"/>
                </a:solidFill>
                <a:latin typeface="Arial Narrow" pitchFamily="34" charset="0"/>
              </a:rPr>
            </a:br>
            <a:r>
              <a:rPr lang="tr-TR" altLang="tr-TR" dirty="0" smtClean="0">
                <a:solidFill>
                  <a:srgbClr val="002060"/>
                </a:solidFill>
                <a:latin typeface="Arial Narrow" pitchFamily="34" charset="0"/>
              </a:rPr>
              <a:t>3-IV.(Dördüncü)</a:t>
            </a:r>
            <a:br>
              <a:rPr lang="tr-TR" altLang="tr-TR" dirty="0" smtClean="0">
                <a:solidFill>
                  <a:srgbClr val="002060"/>
                </a:solidFill>
                <a:latin typeface="Arial Narrow" pitchFamily="34" charset="0"/>
              </a:rPr>
            </a:br>
            <a:r>
              <a:rPr lang="tr-TR" altLang="tr-TR" dirty="0" smtClean="0">
                <a:solidFill>
                  <a:srgbClr val="002060"/>
                </a:solidFill>
                <a:latin typeface="Arial Narrow" pitchFamily="34" charset="0"/>
              </a:rPr>
              <a:t/>
            </a:r>
            <a:br>
              <a:rPr lang="tr-TR" altLang="tr-TR" dirty="0" smtClean="0">
                <a:solidFill>
                  <a:srgbClr val="002060"/>
                </a:solidFill>
                <a:latin typeface="Arial Narrow" pitchFamily="34" charset="0"/>
              </a:rPr>
            </a:br>
            <a:r>
              <a:rPr lang="tr-TR" altLang="tr-TR" dirty="0" smtClean="0">
                <a:solidFill>
                  <a:srgbClr val="002060"/>
                </a:solidFill>
                <a:latin typeface="Arial Narrow" pitchFamily="34" charset="0"/>
              </a:rPr>
              <a:t>4-II.Mehmet (İkinci Mehmet)</a:t>
            </a:r>
            <a:br>
              <a:rPr lang="tr-TR" altLang="tr-TR" dirty="0" smtClean="0">
                <a:solidFill>
                  <a:srgbClr val="002060"/>
                </a:solidFill>
                <a:latin typeface="Arial Narrow" pitchFamily="34" charset="0"/>
              </a:rPr>
            </a:br>
            <a:r>
              <a:rPr lang="tr-TR" altLang="tr-TR" dirty="0" smtClean="0">
                <a:solidFill>
                  <a:srgbClr val="002060"/>
                </a:solidFill>
                <a:latin typeface="Arial Narrow" pitchFamily="34" charset="0"/>
              </a:rPr>
              <a:t/>
            </a:r>
            <a:br>
              <a:rPr lang="tr-TR" altLang="tr-TR" dirty="0" smtClean="0">
                <a:solidFill>
                  <a:srgbClr val="002060"/>
                </a:solidFill>
                <a:latin typeface="Arial Narrow" pitchFamily="34" charset="0"/>
              </a:rPr>
            </a:br>
            <a:r>
              <a:rPr lang="tr-TR" altLang="tr-TR" dirty="0" smtClean="0">
                <a:solidFill>
                  <a:srgbClr val="002060"/>
                </a:solidFill>
                <a:latin typeface="Arial Narrow" pitchFamily="34" charset="0"/>
              </a:rPr>
              <a:t>5-2.Cadde (İkinci Cadde)</a:t>
            </a:r>
            <a:br>
              <a:rPr lang="tr-TR" altLang="tr-TR" dirty="0" smtClean="0">
                <a:solidFill>
                  <a:srgbClr val="002060"/>
                </a:solidFill>
                <a:latin typeface="Arial Narrow" pitchFamily="34" charset="0"/>
              </a:rPr>
            </a:br>
            <a:r>
              <a:rPr lang="tr-TR" altLang="tr-TR" dirty="0" smtClean="0">
                <a:solidFill>
                  <a:srgbClr val="002060"/>
                </a:solidFill>
                <a:latin typeface="Arial Narrow" pitchFamily="34" charset="0"/>
              </a:rPr>
              <a:t/>
            </a:r>
            <a:br>
              <a:rPr lang="tr-TR" altLang="tr-TR" dirty="0" smtClean="0">
                <a:solidFill>
                  <a:srgbClr val="002060"/>
                </a:solidFill>
                <a:latin typeface="Arial Narrow" pitchFamily="34" charset="0"/>
              </a:rPr>
            </a:br>
            <a:r>
              <a:rPr lang="tr-TR" altLang="tr-TR" b="1" u="sng" dirty="0" smtClean="0">
                <a:solidFill>
                  <a:srgbClr val="002060"/>
                </a:solidFill>
                <a:latin typeface="Arial Narrow" pitchFamily="34" charset="0"/>
              </a:rPr>
              <a:t>Uyarı:</a:t>
            </a:r>
            <a:br>
              <a:rPr lang="tr-TR" altLang="tr-TR" b="1" u="sng" dirty="0" smtClean="0">
                <a:solidFill>
                  <a:srgbClr val="002060"/>
                </a:solidFill>
                <a:latin typeface="Arial Narrow" pitchFamily="34" charset="0"/>
              </a:rPr>
            </a:br>
            <a:r>
              <a:rPr lang="tr-TR" altLang="tr-TR" u="sng" dirty="0" smtClean="0">
                <a:solidFill>
                  <a:srgbClr val="002060"/>
                </a:solidFill>
                <a:latin typeface="Arial Narrow" pitchFamily="34" charset="0"/>
              </a:rPr>
              <a:t/>
            </a:r>
            <a:br>
              <a:rPr lang="tr-TR" altLang="tr-TR" u="sng" dirty="0" smtClean="0">
                <a:solidFill>
                  <a:srgbClr val="002060"/>
                </a:solidFill>
                <a:latin typeface="Arial Narrow" pitchFamily="34" charset="0"/>
              </a:rPr>
            </a:br>
            <a:r>
              <a:rPr lang="tr-TR" altLang="tr-TR" u="sng" dirty="0" smtClean="0">
                <a:solidFill>
                  <a:srgbClr val="002060"/>
                </a:solidFill>
                <a:latin typeface="Arial Narrow" pitchFamily="34" charset="0"/>
              </a:rPr>
              <a:t>Cadde ve sokak numaralarında nokta mutlaka kullanılmalıdır.Nokta kullanılmadığı takdirde yukarıdaki örneklerden 2(iki) adet cadde anlaşılır. </a:t>
            </a:r>
            <a:r>
              <a:rPr lang="tr-TR" altLang="tr-TR" dirty="0" smtClean="0">
                <a:solidFill>
                  <a:srgbClr val="002060"/>
                </a:solidFill>
              </a:rPr>
              <a:t/>
            </a:r>
            <a:br>
              <a:rPr lang="tr-TR" altLang="tr-TR" dirty="0" smtClean="0">
                <a:solidFill>
                  <a:srgbClr val="002060"/>
                </a:solidFill>
              </a:rPr>
            </a:br>
            <a:endParaRPr lang="tr-TR" dirty="0">
              <a:solidFill>
                <a:srgbClr val="002060"/>
              </a:solidFill>
            </a:endParaRPr>
          </a:p>
        </p:txBody>
      </p:sp>
      <p:pic>
        <p:nvPicPr>
          <p:cNvPr id="5" name="Picture 3" descr="C:\Users\User\Desktop\jo2plus2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56176" y="3284984"/>
            <a:ext cx="2592288" cy="2664296"/>
          </a:xfrm>
          <a:prstGeom prst="rect">
            <a:avLst/>
          </a:prstGeom>
          <a:noFill/>
        </p:spPr>
      </p:pic>
    </p:spTree>
  </p:cSld>
  <p:clrMapOvr>
    <a:masterClrMapping/>
  </p:clrMapOvr>
  <p:transition>
    <p:wheel spokes="2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dörtgen"/>
          <p:cNvSpPr/>
          <p:nvPr/>
        </p:nvSpPr>
        <p:spPr>
          <a:xfrm>
            <a:off x="0" y="1"/>
            <a:ext cx="9144000" cy="72327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3200" dirty="0" smtClean="0">
                <a:solidFill>
                  <a:srgbClr val="002060"/>
                </a:solidFill>
                <a:latin typeface="Arial Narrow" pitchFamily="34" charset="0"/>
              </a:rPr>
              <a:t>•</a:t>
            </a:r>
            <a:r>
              <a:rPr lang="tr-TR" dirty="0" smtClean="0">
                <a:solidFill>
                  <a:srgbClr val="002060"/>
                </a:solidFill>
                <a:latin typeface="Arial Narrow" pitchFamily="34" charset="0"/>
              </a:rPr>
              <a:t> </a:t>
            </a:r>
            <a:r>
              <a:rPr lang="tr-TR" altLang="tr-TR" dirty="0" smtClean="0">
                <a:solidFill>
                  <a:srgbClr val="002060"/>
                </a:solidFill>
                <a:latin typeface="Arial Narrow" pitchFamily="34" charset="0"/>
              </a:rPr>
              <a:t>Tarihlerin yazılışında gün ay ve yılı gösteren sayıları birbirinden ayırmak için konur.</a:t>
            </a:r>
            <a:br>
              <a:rPr lang="tr-TR" altLang="tr-TR" dirty="0" smtClean="0">
                <a:solidFill>
                  <a:srgbClr val="002060"/>
                </a:solidFill>
                <a:latin typeface="Arial Narrow" pitchFamily="34" charset="0"/>
              </a:rPr>
            </a:br>
            <a:r>
              <a:rPr lang="tr-TR" altLang="tr-TR" dirty="0" smtClean="0">
                <a:solidFill>
                  <a:srgbClr val="002060"/>
                </a:solidFill>
                <a:latin typeface="Arial Narrow" pitchFamily="34" charset="0"/>
              </a:rPr>
              <a:t/>
            </a:r>
            <a:br>
              <a:rPr lang="tr-TR" altLang="tr-TR" dirty="0" smtClean="0">
                <a:solidFill>
                  <a:srgbClr val="002060"/>
                </a:solidFill>
                <a:latin typeface="Arial Narrow" pitchFamily="34" charset="0"/>
              </a:rPr>
            </a:br>
            <a:r>
              <a:rPr lang="tr-TR" altLang="tr-TR" b="1" dirty="0" smtClean="0">
                <a:solidFill>
                  <a:srgbClr val="002060"/>
                </a:solidFill>
                <a:latin typeface="Arial Narrow" pitchFamily="34" charset="0"/>
              </a:rPr>
              <a:t>Örnekler:</a:t>
            </a:r>
            <a:r>
              <a:rPr lang="tr-TR" altLang="tr-TR" dirty="0" smtClean="0">
                <a:solidFill>
                  <a:srgbClr val="002060"/>
                </a:solidFill>
                <a:latin typeface="Arial Narrow" pitchFamily="34" charset="0"/>
              </a:rPr>
              <a:t/>
            </a:r>
            <a:br>
              <a:rPr lang="tr-TR" altLang="tr-TR" dirty="0" smtClean="0">
                <a:solidFill>
                  <a:srgbClr val="002060"/>
                </a:solidFill>
                <a:latin typeface="Arial Narrow" pitchFamily="34" charset="0"/>
              </a:rPr>
            </a:br>
            <a:r>
              <a:rPr lang="tr-TR" altLang="tr-TR" dirty="0" smtClean="0">
                <a:solidFill>
                  <a:srgbClr val="002060"/>
                </a:solidFill>
                <a:latin typeface="Arial Narrow" pitchFamily="34" charset="0"/>
              </a:rPr>
              <a:t> 1- 29. 5. 1453 </a:t>
            </a:r>
            <a:br>
              <a:rPr lang="tr-TR" altLang="tr-TR" dirty="0" smtClean="0">
                <a:solidFill>
                  <a:srgbClr val="002060"/>
                </a:solidFill>
                <a:latin typeface="Arial Narrow" pitchFamily="34" charset="0"/>
              </a:rPr>
            </a:br>
            <a:r>
              <a:rPr lang="tr-TR" altLang="tr-TR" dirty="0" smtClean="0">
                <a:solidFill>
                  <a:srgbClr val="002060"/>
                </a:solidFill>
                <a:latin typeface="Arial Narrow" pitchFamily="34" charset="0"/>
              </a:rPr>
              <a:t/>
            </a:r>
            <a:br>
              <a:rPr lang="tr-TR" altLang="tr-TR" dirty="0" smtClean="0">
                <a:solidFill>
                  <a:srgbClr val="002060"/>
                </a:solidFill>
                <a:latin typeface="Arial Narrow" pitchFamily="34" charset="0"/>
              </a:rPr>
            </a:br>
            <a:r>
              <a:rPr lang="tr-TR" altLang="tr-TR" dirty="0" smtClean="0">
                <a:solidFill>
                  <a:srgbClr val="002060"/>
                </a:solidFill>
                <a:latin typeface="Arial Narrow" pitchFamily="34" charset="0"/>
              </a:rPr>
              <a:t> 2- 03. 02. 1988</a:t>
            </a:r>
            <a:br>
              <a:rPr lang="tr-TR" altLang="tr-TR" dirty="0" smtClean="0">
                <a:solidFill>
                  <a:srgbClr val="002060"/>
                </a:solidFill>
                <a:latin typeface="Arial Narrow" pitchFamily="34" charset="0"/>
              </a:rPr>
            </a:br>
            <a:r>
              <a:rPr lang="tr-TR" altLang="tr-TR" dirty="0" smtClean="0">
                <a:solidFill>
                  <a:srgbClr val="002060"/>
                </a:solidFill>
                <a:latin typeface="Arial Narrow" pitchFamily="34" charset="0"/>
              </a:rPr>
              <a:t/>
            </a:r>
            <a:br>
              <a:rPr lang="tr-TR" altLang="tr-TR" dirty="0" smtClean="0">
                <a:solidFill>
                  <a:srgbClr val="002060"/>
                </a:solidFill>
                <a:latin typeface="Arial Narrow" pitchFamily="34" charset="0"/>
              </a:rPr>
            </a:br>
            <a:r>
              <a:rPr lang="tr-TR" altLang="tr-TR" b="1" u="sng" dirty="0" smtClean="0">
                <a:solidFill>
                  <a:srgbClr val="002060"/>
                </a:solidFill>
                <a:latin typeface="Arial Narrow" pitchFamily="34" charset="0"/>
              </a:rPr>
              <a:t>UYARI:</a:t>
            </a:r>
            <a:r>
              <a:rPr lang="tr-TR" altLang="tr-TR" u="sng" dirty="0" smtClean="0">
                <a:solidFill>
                  <a:srgbClr val="002060"/>
                </a:solidFill>
                <a:latin typeface="Arial Narrow" pitchFamily="34" charset="0"/>
              </a:rPr>
              <a:t/>
            </a:r>
            <a:br>
              <a:rPr lang="tr-TR" altLang="tr-TR" u="sng" dirty="0" smtClean="0">
                <a:solidFill>
                  <a:srgbClr val="002060"/>
                </a:solidFill>
                <a:latin typeface="Arial Narrow" pitchFamily="34" charset="0"/>
              </a:rPr>
            </a:br>
            <a:r>
              <a:rPr lang="tr-TR" altLang="tr-TR" u="sng" dirty="0" smtClean="0">
                <a:solidFill>
                  <a:srgbClr val="002060"/>
                </a:solidFill>
                <a:latin typeface="Arial Narrow" pitchFamily="34" charset="0"/>
              </a:rPr>
              <a:t/>
            </a:r>
            <a:br>
              <a:rPr lang="tr-TR" altLang="tr-TR" u="sng" dirty="0" smtClean="0">
                <a:solidFill>
                  <a:srgbClr val="002060"/>
                </a:solidFill>
                <a:latin typeface="Arial Narrow" pitchFamily="34" charset="0"/>
              </a:rPr>
            </a:br>
            <a:r>
              <a:rPr lang="tr-TR" altLang="tr-TR" u="sng" dirty="0" smtClean="0">
                <a:solidFill>
                  <a:srgbClr val="002060"/>
                </a:solidFill>
                <a:latin typeface="Arial Narrow" pitchFamily="34" charset="0"/>
              </a:rPr>
              <a:t>Tarihlerde ay adları yazı ile de yazılabilir. Bu durumda ay adlarından önce ve sonra nokta kullanılmaz.</a:t>
            </a:r>
            <a:br>
              <a:rPr lang="tr-TR" altLang="tr-TR" u="sng" dirty="0" smtClean="0">
                <a:solidFill>
                  <a:srgbClr val="002060"/>
                </a:solidFill>
                <a:latin typeface="Arial Narrow" pitchFamily="34" charset="0"/>
              </a:rPr>
            </a:br>
            <a:r>
              <a:rPr lang="tr-TR" altLang="tr-TR" u="sng" dirty="0" smtClean="0">
                <a:solidFill>
                  <a:srgbClr val="002060"/>
                </a:solidFill>
                <a:latin typeface="Arial Narrow" pitchFamily="34" charset="0"/>
              </a:rPr>
              <a:t/>
            </a:r>
            <a:br>
              <a:rPr lang="tr-TR" altLang="tr-TR" u="sng" dirty="0" smtClean="0">
                <a:solidFill>
                  <a:srgbClr val="002060"/>
                </a:solidFill>
                <a:latin typeface="Arial Narrow" pitchFamily="34" charset="0"/>
              </a:rPr>
            </a:br>
            <a:r>
              <a:rPr lang="tr-TR" altLang="tr-TR" dirty="0" smtClean="0">
                <a:solidFill>
                  <a:srgbClr val="002060"/>
                </a:solidFill>
                <a:latin typeface="Arial Narrow" pitchFamily="34" charset="0"/>
              </a:rPr>
              <a:t>Örnekler;</a:t>
            </a:r>
            <a:br>
              <a:rPr lang="tr-TR" altLang="tr-TR" dirty="0" smtClean="0">
                <a:solidFill>
                  <a:srgbClr val="002060"/>
                </a:solidFill>
                <a:latin typeface="Arial Narrow" pitchFamily="34" charset="0"/>
              </a:rPr>
            </a:br>
            <a:r>
              <a:rPr lang="tr-TR" altLang="tr-TR" dirty="0" smtClean="0">
                <a:solidFill>
                  <a:srgbClr val="002060"/>
                </a:solidFill>
                <a:latin typeface="Arial Narrow" pitchFamily="34" charset="0"/>
              </a:rPr>
              <a:t/>
            </a:r>
            <a:br>
              <a:rPr lang="tr-TR" altLang="tr-TR" dirty="0" smtClean="0">
                <a:solidFill>
                  <a:srgbClr val="002060"/>
                </a:solidFill>
                <a:latin typeface="Arial Narrow" pitchFamily="34" charset="0"/>
              </a:rPr>
            </a:br>
            <a:r>
              <a:rPr lang="tr-TR" altLang="tr-TR" dirty="0" smtClean="0">
                <a:solidFill>
                  <a:srgbClr val="002060"/>
                </a:solidFill>
                <a:latin typeface="Arial Narrow" pitchFamily="34" charset="0"/>
              </a:rPr>
              <a:t>1- 29 Mayıs 1453</a:t>
            </a:r>
            <a:br>
              <a:rPr lang="tr-TR" altLang="tr-TR" dirty="0" smtClean="0">
                <a:solidFill>
                  <a:srgbClr val="002060"/>
                </a:solidFill>
                <a:latin typeface="Arial Narrow" pitchFamily="34" charset="0"/>
              </a:rPr>
            </a:br>
            <a:r>
              <a:rPr lang="tr-TR" altLang="tr-TR" dirty="0" smtClean="0">
                <a:solidFill>
                  <a:srgbClr val="002060"/>
                </a:solidFill>
                <a:latin typeface="Arial Narrow" pitchFamily="34" charset="0"/>
              </a:rPr>
              <a:t/>
            </a:r>
            <a:br>
              <a:rPr lang="tr-TR" altLang="tr-TR" dirty="0" smtClean="0">
                <a:solidFill>
                  <a:srgbClr val="002060"/>
                </a:solidFill>
                <a:latin typeface="Arial Narrow" pitchFamily="34" charset="0"/>
              </a:rPr>
            </a:br>
            <a:r>
              <a:rPr lang="tr-TR" altLang="tr-TR" dirty="0" smtClean="0">
                <a:solidFill>
                  <a:srgbClr val="002060"/>
                </a:solidFill>
                <a:latin typeface="Arial Narrow" pitchFamily="34" charset="0"/>
              </a:rPr>
              <a:t>2- 3 Şubat 1988</a:t>
            </a:r>
            <a:r>
              <a:rPr lang="tr-TR" altLang="tr-TR" u="sng" dirty="0" smtClean="0">
                <a:solidFill>
                  <a:srgbClr val="002060"/>
                </a:solidFill>
                <a:latin typeface="Arial Narrow" pitchFamily="34" charset="0"/>
              </a:rPr>
              <a:t>  </a:t>
            </a:r>
            <a:r>
              <a:rPr lang="tr-TR" altLang="tr-TR" dirty="0" smtClean="0">
                <a:solidFill>
                  <a:srgbClr val="002060"/>
                </a:solidFill>
                <a:latin typeface="Arial Narrow" pitchFamily="34" charset="0"/>
              </a:rPr>
              <a:t/>
            </a:r>
            <a:br>
              <a:rPr lang="tr-TR" altLang="tr-TR" dirty="0" smtClean="0">
                <a:solidFill>
                  <a:srgbClr val="002060"/>
                </a:solidFill>
                <a:latin typeface="Arial Narrow" pitchFamily="34" charset="0"/>
              </a:rPr>
            </a:br>
            <a:endParaRPr lang="tr-TR" dirty="0">
              <a:solidFill>
                <a:srgbClr val="002060"/>
              </a:solidFill>
              <a:latin typeface="Arial Narrow" pitchFamily="34" charset="0"/>
            </a:endParaRPr>
          </a:p>
        </p:txBody>
      </p:sp>
      <p:pic>
        <p:nvPicPr>
          <p:cNvPr id="4" name="Picture 2" descr="C:\Users\User\Desktop\Yeni klasör (3)\cerkezkoyrehber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80112" y="4654699"/>
            <a:ext cx="2542271" cy="2203301"/>
          </a:xfrm>
          <a:prstGeom prst="rect">
            <a:avLst/>
          </a:prstGeom>
          <a:noFill/>
        </p:spPr>
      </p:pic>
    </p:spTree>
  </p:cSld>
  <p:clrMapOvr>
    <a:masterClrMapping/>
  </p:clrMapOvr>
  <p:transition>
    <p:strips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dörtgen"/>
          <p:cNvSpPr/>
          <p:nvPr/>
        </p:nvSpPr>
        <p:spPr>
          <a:xfrm>
            <a:off x="0" y="0"/>
            <a:ext cx="91440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altLang="tr-TR" dirty="0" smtClean="0">
                <a:solidFill>
                  <a:srgbClr val="002060"/>
                </a:solidFill>
                <a:latin typeface="Arial Narrow" pitchFamily="34" charset="0"/>
              </a:rPr>
              <a:t>» Bir yazının maddelerini gösteren rakam veya harflerden sonra okunur.</a:t>
            </a:r>
            <a:r>
              <a:rPr lang="tr-TR" altLang="tr-TR" dirty="0" smtClean="0"/>
              <a:t/>
            </a:r>
            <a:br>
              <a:rPr lang="tr-TR" altLang="tr-TR" dirty="0" smtClean="0"/>
            </a:br>
            <a:endParaRPr lang="tr-TR" dirty="0"/>
          </a:p>
        </p:txBody>
      </p:sp>
      <p:sp>
        <p:nvSpPr>
          <p:cNvPr id="3" name="2 Dikdörtgen"/>
          <p:cNvSpPr/>
          <p:nvPr/>
        </p:nvSpPr>
        <p:spPr>
          <a:xfrm>
            <a:off x="0" y="692696"/>
            <a:ext cx="9144000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altLang="tr-TR" b="1" dirty="0" smtClean="0">
                <a:solidFill>
                  <a:srgbClr val="002060"/>
                </a:solidFill>
                <a:latin typeface="Arial Narrow" pitchFamily="34" charset="0"/>
              </a:rPr>
              <a:t>Örnekler:</a:t>
            </a:r>
            <a:br>
              <a:rPr lang="tr-TR" altLang="tr-TR" b="1" dirty="0" smtClean="0">
                <a:solidFill>
                  <a:srgbClr val="002060"/>
                </a:solidFill>
                <a:latin typeface="Arial Narrow" pitchFamily="34" charset="0"/>
              </a:rPr>
            </a:br>
            <a:r>
              <a:rPr lang="tr-TR" altLang="tr-TR" dirty="0" smtClean="0">
                <a:solidFill>
                  <a:srgbClr val="002060"/>
                </a:solidFill>
                <a:latin typeface="Arial Narrow" pitchFamily="34" charset="0"/>
              </a:rPr>
              <a:t/>
            </a:r>
            <a:br>
              <a:rPr lang="tr-TR" altLang="tr-TR" dirty="0" smtClean="0">
                <a:solidFill>
                  <a:srgbClr val="002060"/>
                </a:solidFill>
                <a:latin typeface="Arial Narrow" pitchFamily="34" charset="0"/>
              </a:rPr>
            </a:br>
            <a:r>
              <a:rPr lang="tr-TR" altLang="tr-TR" dirty="0" smtClean="0">
                <a:solidFill>
                  <a:srgbClr val="002060"/>
                </a:solidFill>
                <a:latin typeface="Arial Narrow" pitchFamily="34" charset="0"/>
              </a:rPr>
              <a:t>1- I.  1.</a:t>
            </a:r>
            <a:br>
              <a:rPr lang="tr-TR" altLang="tr-TR" dirty="0" smtClean="0">
                <a:solidFill>
                  <a:srgbClr val="002060"/>
                </a:solidFill>
                <a:latin typeface="Arial Narrow" pitchFamily="34" charset="0"/>
              </a:rPr>
            </a:br>
            <a:r>
              <a:rPr lang="tr-TR" altLang="tr-TR" dirty="0" smtClean="0">
                <a:solidFill>
                  <a:srgbClr val="002060"/>
                </a:solidFill>
                <a:latin typeface="Arial Narrow" pitchFamily="34" charset="0"/>
              </a:rPr>
              <a:t> </a:t>
            </a:r>
            <a:br>
              <a:rPr lang="tr-TR" altLang="tr-TR" dirty="0" smtClean="0">
                <a:solidFill>
                  <a:srgbClr val="002060"/>
                </a:solidFill>
                <a:latin typeface="Arial Narrow" pitchFamily="34" charset="0"/>
              </a:rPr>
            </a:br>
            <a:r>
              <a:rPr lang="tr-TR" altLang="tr-TR" dirty="0" smtClean="0">
                <a:solidFill>
                  <a:srgbClr val="002060"/>
                </a:solidFill>
                <a:latin typeface="Arial Narrow" pitchFamily="34" charset="0"/>
              </a:rPr>
              <a:t>2- II.  2.</a:t>
            </a:r>
            <a:br>
              <a:rPr lang="tr-TR" altLang="tr-TR" dirty="0" smtClean="0">
                <a:solidFill>
                  <a:srgbClr val="002060"/>
                </a:solidFill>
                <a:latin typeface="Arial Narrow" pitchFamily="34" charset="0"/>
              </a:rPr>
            </a:br>
            <a:r>
              <a:rPr lang="tr-TR" altLang="tr-TR" dirty="0" smtClean="0">
                <a:solidFill>
                  <a:srgbClr val="002060"/>
                </a:solidFill>
                <a:latin typeface="Arial Narrow" pitchFamily="34" charset="0"/>
              </a:rPr>
              <a:t/>
            </a:r>
            <a:br>
              <a:rPr lang="tr-TR" altLang="tr-TR" dirty="0" smtClean="0">
                <a:solidFill>
                  <a:srgbClr val="002060"/>
                </a:solidFill>
                <a:latin typeface="Arial Narrow" pitchFamily="34" charset="0"/>
              </a:rPr>
            </a:br>
            <a:r>
              <a:rPr lang="tr-TR" altLang="tr-TR" dirty="0" smtClean="0">
                <a:solidFill>
                  <a:srgbClr val="002060"/>
                </a:solidFill>
                <a:latin typeface="Arial Narrow" pitchFamily="34" charset="0"/>
              </a:rPr>
              <a:t>3- B.  b.</a:t>
            </a:r>
            <a:br>
              <a:rPr lang="tr-TR" altLang="tr-TR" dirty="0" smtClean="0">
                <a:solidFill>
                  <a:srgbClr val="002060"/>
                </a:solidFill>
                <a:latin typeface="Arial Narrow" pitchFamily="34" charset="0"/>
              </a:rPr>
            </a:br>
            <a:r>
              <a:rPr lang="tr-TR" altLang="tr-TR" dirty="0" smtClean="0">
                <a:solidFill>
                  <a:srgbClr val="002060"/>
                </a:solidFill>
                <a:latin typeface="Arial Narrow" pitchFamily="34" charset="0"/>
              </a:rPr>
              <a:t/>
            </a:r>
            <a:br>
              <a:rPr lang="tr-TR" altLang="tr-TR" dirty="0" smtClean="0">
                <a:solidFill>
                  <a:srgbClr val="002060"/>
                </a:solidFill>
                <a:latin typeface="Arial Narrow" pitchFamily="34" charset="0"/>
              </a:rPr>
            </a:br>
            <a:r>
              <a:rPr lang="tr-TR" altLang="tr-TR" b="1" dirty="0" smtClean="0">
                <a:solidFill>
                  <a:srgbClr val="002060"/>
                </a:solidFill>
                <a:latin typeface="Arial Narrow" pitchFamily="34" charset="0"/>
              </a:rPr>
              <a:t>» </a:t>
            </a:r>
            <a:r>
              <a:rPr lang="tr-TR" altLang="tr-TR" dirty="0" smtClean="0">
                <a:solidFill>
                  <a:srgbClr val="002060"/>
                </a:solidFill>
                <a:latin typeface="Arial Narrow" pitchFamily="34" charset="0"/>
              </a:rPr>
              <a:t>Saat ve dakika gösteren sayıları birbirinden ayırmak için konur.</a:t>
            </a:r>
            <a:br>
              <a:rPr lang="tr-TR" altLang="tr-TR" dirty="0" smtClean="0">
                <a:solidFill>
                  <a:srgbClr val="002060"/>
                </a:solidFill>
                <a:latin typeface="Arial Narrow" pitchFamily="34" charset="0"/>
              </a:rPr>
            </a:br>
            <a:r>
              <a:rPr lang="tr-TR" altLang="tr-TR" dirty="0" smtClean="0">
                <a:solidFill>
                  <a:srgbClr val="002060"/>
                </a:solidFill>
                <a:latin typeface="Arial Narrow" pitchFamily="34" charset="0"/>
              </a:rPr>
              <a:t/>
            </a:r>
            <a:br>
              <a:rPr lang="tr-TR" altLang="tr-TR" dirty="0" smtClean="0">
                <a:solidFill>
                  <a:srgbClr val="002060"/>
                </a:solidFill>
                <a:latin typeface="Arial Narrow" pitchFamily="34" charset="0"/>
              </a:rPr>
            </a:br>
            <a:r>
              <a:rPr lang="tr-TR" altLang="tr-TR" b="1" dirty="0" smtClean="0">
                <a:solidFill>
                  <a:srgbClr val="002060"/>
                </a:solidFill>
                <a:latin typeface="Arial Narrow" pitchFamily="34" charset="0"/>
              </a:rPr>
              <a:t>Örnekler:</a:t>
            </a:r>
            <a:br>
              <a:rPr lang="tr-TR" altLang="tr-TR" b="1" dirty="0" smtClean="0">
                <a:solidFill>
                  <a:srgbClr val="002060"/>
                </a:solidFill>
                <a:latin typeface="Arial Narrow" pitchFamily="34" charset="0"/>
              </a:rPr>
            </a:br>
            <a:r>
              <a:rPr lang="tr-TR" altLang="tr-TR" b="1" dirty="0" smtClean="0">
                <a:solidFill>
                  <a:srgbClr val="002060"/>
                </a:solidFill>
                <a:latin typeface="Arial Narrow" pitchFamily="34" charset="0"/>
              </a:rPr>
              <a:t/>
            </a:r>
            <a:br>
              <a:rPr lang="tr-TR" altLang="tr-TR" b="1" dirty="0" smtClean="0">
                <a:solidFill>
                  <a:srgbClr val="002060"/>
                </a:solidFill>
                <a:latin typeface="Arial Narrow" pitchFamily="34" charset="0"/>
              </a:rPr>
            </a:br>
            <a:r>
              <a:rPr lang="tr-TR" altLang="tr-TR" dirty="0" smtClean="0">
                <a:solidFill>
                  <a:srgbClr val="002060"/>
                </a:solidFill>
                <a:latin typeface="Arial Narrow" pitchFamily="34" charset="0"/>
              </a:rPr>
              <a:t>1</a:t>
            </a:r>
            <a:r>
              <a:rPr lang="tr-TR" altLang="tr-TR" b="1" dirty="0" smtClean="0">
                <a:solidFill>
                  <a:srgbClr val="002060"/>
                </a:solidFill>
                <a:latin typeface="Arial Narrow" pitchFamily="34" charset="0"/>
              </a:rPr>
              <a:t>-</a:t>
            </a:r>
            <a:r>
              <a:rPr lang="tr-TR" altLang="tr-TR" dirty="0" smtClean="0">
                <a:solidFill>
                  <a:srgbClr val="002060"/>
                </a:solidFill>
                <a:latin typeface="Arial Narrow" pitchFamily="34" charset="0"/>
              </a:rPr>
              <a:t>Tren 09:15’te kalktı. </a:t>
            </a:r>
            <a:br>
              <a:rPr lang="tr-TR" altLang="tr-TR" dirty="0" smtClean="0">
                <a:solidFill>
                  <a:srgbClr val="002060"/>
                </a:solidFill>
                <a:latin typeface="Arial Narrow" pitchFamily="34" charset="0"/>
              </a:rPr>
            </a:br>
            <a:r>
              <a:rPr lang="tr-TR" altLang="tr-TR" dirty="0" smtClean="0">
                <a:solidFill>
                  <a:srgbClr val="002060"/>
                </a:solidFill>
                <a:latin typeface="Arial Narrow" pitchFamily="34" charset="0"/>
              </a:rPr>
              <a:t/>
            </a:r>
            <a:br>
              <a:rPr lang="tr-TR" altLang="tr-TR" dirty="0" smtClean="0">
                <a:solidFill>
                  <a:srgbClr val="002060"/>
                </a:solidFill>
                <a:latin typeface="Arial Narrow" pitchFamily="34" charset="0"/>
              </a:rPr>
            </a:br>
            <a:r>
              <a:rPr lang="tr-TR" altLang="tr-TR" dirty="0" smtClean="0">
                <a:solidFill>
                  <a:srgbClr val="002060"/>
                </a:solidFill>
                <a:latin typeface="Arial Narrow" pitchFamily="34" charset="0"/>
              </a:rPr>
              <a:t>2-Tören 17:30’da, hükümet daireleri kapandıktan yarım saat sonra başlayacaktır. </a:t>
            </a:r>
            <a:br>
              <a:rPr lang="tr-TR" altLang="tr-TR" dirty="0" smtClean="0">
                <a:solidFill>
                  <a:srgbClr val="002060"/>
                </a:solidFill>
                <a:latin typeface="Arial Narrow" pitchFamily="34" charset="0"/>
              </a:rPr>
            </a:br>
            <a:r>
              <a:rPr lang="tr-TR" altLang="tr-TR" dirty="0" smtClean="0">
                <a:solidFill>
                  <a:srgbClr val="002060"/>
                </a:solidFill>
                <a:latin typeface="Arial Narrow" pitchFamily="34" charset="0"/>
              </a:rPr>
              <a:t>                                                             </a:t>
            </a:r>
            <a:endParaRPr lang="tr-TR" dirty="0">
              <a:solidFill>
                <a:srgbClr val="002060"/>
              </a:solidFill>
              <a:latin typeface="Arial Narrow" pitchFamily="34" charset="0"/>
            </a:endParaRPr>
          </a:p>
        </p:txBody>
      </p:sp>
      <p:pic>
        <p:nvPicPr>
          <p:cNvPr id="5" name="Picture 2" descr="C:\Users\User\Desktop\schule00050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52120" y="1196752"/>
            <a:ext cx="2160240" cy="2680298"/>
          </a:xfrm>
          <a:prstGeom prst="rect">
            <a:avLst/>
          </a:prstGeom>
          <a:noFill/>
        </p:spPr>
      </p:pic>
    </p:spTree>
  </p:cSld>
  <p:clrMapOvr>
    <a:masterClrMapping/>
  </p:clrMapOvr>
  <p:transition>
    <p:split orient="vert" dir="in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dörtgen"/>
          <p:cNvSpPr/>
          <p:nvPr/>
        </p:nvSpPr>
        <p:spPr>
          <a:xfrm>
            <a:off x="0" y="764704"/>
            <a:ext cx="9144000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2800" dirty="0" smtClean="0">
                <a:solidFill>
                  <a:srgbClr val="002060"/>
                </a:solidFill>
                <a:latin typeface="Arial Narrow" pitchFamily="34" charset="0"/>
              </a:rPr>
              <a:t>•</a:t>
            </a:r>
            <a:r>
              <a:rPr lang="tr-TR" dirty="0" smtClean="0">
                <a:solidFill>
                  <a:srgbClr val="002060"/>
                </a:solidFill>
                <a:latin typeface="Arial Narrow" pitchFamily="34" charset="0"/>
              </a:rPr>
              <a:t> </a:t>
            </a:r>
            <a:r>
              <a:rPr lang="tr-TR" altLang="tr-TR" dirty="0" smtClean="0">
                <a:solidFill>
                  <a:srgbClr val="002060"/>
                </a:solidFill>
                <a:latin typeface="Arial Narrow" pitchFamily="34" charset="0"/>
              </a:rPr>
              <a:t>Bibliyografik künyelerin sonuna konur.</a:t>
            </a:r>
            <a:br>
              <a:rPr lang="tr-TR" altLang="tr-TR" dirty="0" smtClean="0">
                <a:solidFill>
                  <a:srgbClr val="002060"/>
                </a:solidFill>
                <a:latin typeface="Arial Narrow" pitchFamily="34" charset="0"/>
              </a:rPr>
            </a:br>
            <a:r>
              <a:rPr lang="tr-TR" altLang="tr-TR" dirty="0" smtClean="0">
                <a:solidFill>
                  <a:srgbClr val="002060"/>
                </a:solidFill>
                <a:latin typeface="Arial Narrow" pitchFamily="34" charset="0"/>
              </a:rPr>
              <a:t/>
            </a:r>
            <a:br>
              <a:rPr lang="tr-TR" altLang="tr-TR" dirty="0" smtClean="0">
                <a:solidFill>
                  <a:srgbClr val="002060"/>
                </a:solidFill>
                <a:latin typeface="Arial Narrow" pitchFamily="34" charset="0"/>
              </a:rPr>
            </a:br>
            <a:r>
              <a:rPr lang="tr-TR" altLang="tr-TR" b="1" dirty="0" smtClean="0">
                <a:solidFill>
                  <a:srgbClr val="002060"/>
                </a:solidFill>
                <a:latin typeface="Arial Narrow" pitchFamily="34" charset="0"/>
              </a:rPr>
              <a:t>Örnek:</a:t>
            </a:r>
            <a:br>
              <a:rPr lang="tr-TR" altLang="tr-TR" b="1" dirty="0" smtClean="0">
                <a:solidFill>
                  <a:srgbClr val="002060"/>
                </a:solidFill>
                <a:latin typeface="Arial Narrow" pitchFamily="34" charset="0"/>
              </a:rPr>
            </a:br>
            <a:r>
              <a:rPr lang="tr-TR" altLang="tr-TR" dirty="0" smtClean="0">
                <a:solidFill>
                  <a:srgbClr val="002060"/>
                </a:solidFill>
                <a:latin typeface="Arial Narrow" pitchFamily="34" charset="0"/>
              </a:rPr>
              <a:t> </a:t>
            </a:r>
            <a:br>
              <a:rPr lang="tr-TR" altLang="tr-TR" dirty="0" smtClean="0">
                <a:solidFill>
                  <a:srgbClr val="002060"/>
                </a:solidFill>
                <a:latin typeface="Arial Narrow" pitchFamily="34" charset="0"/>
              </a:rPr>
            </a:br>
            <a:r>
              <a:rPr lang="tr-TR" altLang="tr-TR" dirty="0" smtClean="0">
                <a:solidFill>
                  <a:srgbClr val="002060"/>
                </a:solidFill>
                <a:latin typeface="Arial Narrow" pitchFamily="34" charset="0"/>
              </a:rPr>
              <a:t>Agah Sırrı </a:t>
            </a:r>
            <a:r>
              <a:rPr lang="tr-TR" altLang="tr-TR" dirty="0" err="1" smtClean="0">
                <a:solidFill>
                  <a:srgbClr val="002060"/>
                </a:solidFill>
                <a:latin typeface="Arial Narrow" pitchFamily="34" charset="0"/>
              </a:rPr>
              <a:t>Levend</a:t>
            </a:r>
            <a:r>
              <a:rPr lang="tr-TR" altLang="tr-TR" dirty="0" smtClean="0">
                <a:solidFill>
                  <a:srgbClr val="002060"/>
                </a:solidFill>
                <a:latin typeface="Arial Narrow" pitchFamily="34" charset="0"/>
              </a:rPr>
              <a:t>, Türk Dilinde Gelişme ve Sadeleşme Evreleri, Ankara 1960</a:t>
            </a:r>
            <a:br>
              <a:rPr lang="tr-TR" altLang="tr-TR" dirty="0" smtClean="0">
                <a:solidFill>
                  <a:srgbClr val="002060"/>
                </a:solidFill>
                <a:latin typeface="Arial Narrow" pitchFamily="34" charset="0"/>
              </a:rPr>
            </a:br>
            <a:r>
              <a:rPr lang="tr-TR" altLang="tr-TR" dirty="0" smtClean="0">
                <a:solidFill>
                  <a:srgbClr val="002060"/>
                </a:solidFill>
                <a:latin typeface="Arial Narrow" pitchFamily="34" charset="0"/>
              </a:rPr>
              <a:t/>
            </a:r>
            <a:br>
              <a:rPr lang="tr-TR" altLang="tr-TR" dirty="0" smtClean="0">
                <a:solidFill>
                  <a:srgbClr val="002060"/>
                </a:solidFill>
                <a:latin typeface="Arial Narrow" pitchFamily="34" charset="0"/>
              </a:rPr>
            </a:br>
            <a:r>
              <a:rPr lang="tr-TR" altLang="tr-TR" dirty="0" smtClean="0">
                <a:solidFill>
                  <a:srgbClr val="002060"/>
                </a:solidFill>
                <a:latin typeface="Arial Narrow" pitchFamily="34" charset="0"/>
              </a:rPr>
              <a:t>Matematikte çarpı işareti yerine kullanılır.</a:t>
            </a:r>
            <a:br>
              <a:rPr lang="tr-TR" altLang="tr-TR" dirty="0" smtClean="0">
                <a:solidFill>
                  <a:srgbClr val="002060"/>
                </a:solidFill>
                <a:latin typeface="Arial Narrow" pitchFamily="34" charset="0"/>
              </a:rPr>
            </a:br>
            <a:r>
              <a:rPr lang="tr-TR" altLang="tr-TR" dirty="0" smtClean="0">
                <a:solidFill>
                  <a:srgbClr val="002060"/>
                </a:solidFill>
                <a:latin typeface="Arial Narrow" pitchFamily="34" charset="0"/>
              </a:rPr>
              <a:t/>
            </a:r>
            <a:br>
              <a:rPr lang="tr-TR" altLang="tr-TR" dirty="0" smtClean="0">
                <a:solidFill>
                  <a:srgbClr val="002060"/>
                </a:solidFill>
                <a:latin typeface="Arial Narrow" pitchFamily="34" charset="0"/>
              </a:rPr>
            </a:br>
            <a:r>
              <a:rPr lang="tr-TR" altLang="tr-TR" b="1" dirty="0" smtClean="0">
                <a:solidFill>
                  <a:srgbClr val="002060"/>
                </a:solidFill>
                <a:latin typeface="Arial Narrow" pitchFamily="34" charset="0"/>
              </a:rPr>
              <a:t>Örnekler:</a:t>
            </a:r>
            <a:br>
              <a:rPr lang="tr-TR" altLang="tr-TR" b="1" dirty="0" smtClean="0">
                <a:solidFill>
                  <a:srgbClr val="002060"/>
                </a:solidFill>
                <a:latin typeface="Arial Narrow" pitchFamily="34" charset="0"/>
              </a:rPr>
            </a:br>
            <a:r>
              <a:rPr lang="tr-TR" altLang="tr-TR" b="1" dirty="0" smtClean="0">
                <a:solidFill>
                  <a:srgbClr val="002060"/>
                </a:solidFill>
                <a:latin typeface="Arial Narrow" pitchFamily="34" charset="0"/>
              </a:rPr>
              <a:t/>
            </a:r>
            <a:br>
              <a:rPr lang="tr-TR" altLang="tr-TR" b="1" dirty="0" smtClean="0">
                <a:solidFill>
                  <a:srgbClr val="002060"/>
                </a:solidFill>
                <a:latin typeface="Arial Narrow" pitchFamily="34" charset="0"/>
              </a:rPr>
            </a:br>
            <a:r>
              <a:rPr lang="tr-TR" altLang="tr-TR" dirty="0" smtClean="0">
                <a:solidFill>
                  <a:srgbClr val="002060"/>
                </a:solidFill>
                <a:latin typeface="Arial Narrow" pitchFamily="34" charset="0"/>
              </a:rPr>
              <a:t>1-4.5=20</a:t>
            </a:r>
            <a:r>
              <a:rPr lang="tr-TR" altLang="tr-TR" b="1" dirty="0" smtClean="0">
                <a:solidFill>
                  <a:srgbClr val="002060"/>
                </a:solidFill>
                <a:latin typeface="Arial Narrow" pitchFamily="34" charset="0"/>
              </a:rPr>
              <a:t/>
            </a:r>
            <a:br>
              <a:rPr lang="tr-TR" altLang="tr-TR" b="1" dirty="0" smtClean="0">
                <a:solidFill>
                  <a:srgbClr val="002060"/>
                </a:solidFill>
                <a:latin typeface="Arial Narrow" pitchFamily="34" charset="0"/>
              </a:rPr>
            </a:br>
            <a:r>
              <a:rPr lang="tr-TR" altLang="tr-TR" b="1" dirty="0" smtClean="0">
                <a:solidFill>
                  <a:srgbClr val="002060"/>
                </a:solidFill>
                <a:latin typeface="Arial Narrow" pitchFamily="34" charset="0"/>
              </a:rPr>
              <a:t/>
            </a:r>
            <a:br>
              <a:rPr lang="tr-TR" altLang="tr-TR" b="1" dirty="0" smtClean="0">
                <a:solidFill>
                  <a:srgbClr val="002060"/>
                </a:solidFill>
                <a:latin typeface="Arial Narrow" pitchFamily="34" charset="0"/>
              </a:rPr>
            </a:br>
            <a:r>
              <a:rPr lang="tr-TR" altLang="tr-TR" dirty="0" smtClean="0">
                <a:solidFill>
                  <a:srgbClr val="002060"/>
                </a:solidFill>
                <a:latin typeface="Arial Narrow" pitchFamily="34" charset="0"/>
              </a:rPr>
              <a:t>2-6.7=42</a:t>
            </a:r>
            <a:endParaRPr lang="tr-TR" dirty="0">
              <a:solidFill>
                <a:srgbClr val="002060"/>
              </a:solidFill>
              <a:latin typeface="Arial Narrow" pitchFamily="34" charset="0"/>
            </a:endParaRPr>
          </a:p>
        </p:txBody>
      </p:sp>
      <p:pic>
        <p:nvPicPr>
          <p:cNvPr id="4" name="Picture 2" descr="C:\Users\User\Desktop\2j29oie.jpg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23928" y="2564904"/>
            <a:ext cx="3429000" cy="4572000"/>
          </a:xfrm>
          <a:prstGeom prst="rect">
            <a:avLst/>
          </a:prstGeom>
          <a:noFill/>
        </p:spPr>
      </p:pic>
    </p:spTree>
  </p:cSld>
  <p:clrMapOvr>
    <a:masterClrMapping/>
  </p:clrMapOvr>
  <p:transition>
    <p:comb dir="vert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etin kutusu"/>
          <p:cNvSpPr txBox="1"/>
          <p:nvPr/>
        </p:nvSpPr>
        <p:spPr>
          <a:xfrm>
            <a:off x="2267744" y="0"/>
            <a:ext cx="4896544" cy="83099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r>
              <a:rPr lang="tr-TR" sz="48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Berlin Sans FB" pitchFamily="34" charset="0"/>
              </a:rPr>
              <a:t>     ~ VİRGÜL ~</a:t>
            </a:r>
            <a:endParaRPr lang="tr-TR" sz="4800" b="1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latin typeface="Berlin Sans FB" pitchFamily="34" charset="0"/>
            </a:endParaRPr>
          </a:p>
        </p:txBody>
      </p:sp>
      <p:sp>
        <p:nvSpPr>
          <p:cNvPr id="3" name="2 Dikdörtgen"/>
          <p:cNvSpPr/>
          <p:nvPr/>
        </p:nvSpPr>
        <p:spPr>
          <a:xfrm>
            <a:off x="0" y="1412776"/>
            <a:ext cx="914400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altLang="tr-TR" dirty="0" smtClean="0">
                <a:solidFill>
                  <a:srgbClr val="002060"/>
                </a:solidFill>
                <a:latin typeface="Arial Narrow" pitchFamily="34" charset="0"/>
              </a:rPr>
              <a:t>Art arda gelen aynı görevde olan (özneler,nesneler,tümleçler) kelimelerin ,kelime gruplarının arasına konur.</a:t>
            </a:r>
          </a:p>
          <a:p>
            <a:r>
              <a:rPr lang="tr-TR" altLang="tr-TR" b="1" dirty="0" smtClean="0">
                <a:solidFill>
                  <a:srgbClr val="002060"/>
                </a:solidFill>
                <a:latin typeface="Arial Narrow" pitchFamily="34" charset="0"/>
              </a:rPr>
              <a:t/>
            </a:r>
            <a:br>
              <a:rPr lang="tr-TR" altLang="tr-TR" b="1" dirty="0" smtClean="0">
                <a:solidFill>
                  <a:srgbClr val="002060"/>
                </a:solidFill>
                <a:latin typeface="Arial Narrow" pitchFamily="34" charset="0"/>
              </a:rPr>
            </a:br>
            <a:r>
              <a:rPr lang="tr-TR" altLang="tr-TR" b="1" dirty="0" smtClean="0">
                <a:solidFill>
                  <a:srgbClr val="002060"/>
                </a:solidFill>
                <a:latin typeface="Arial Narrow" pitchFamily="34" charset="0"/>
              </a:rPr>
              <a:t>Örnekler:</a:t>
            </a:r>
          </a:p>
          <a:p>
            <a:r>
              <a:rPr lang="tr-TR" altLang="tr-TR" dirty="0" smtClean="0">
                <a:solidFill>
                  <a:srgbClr val="002060"/>
                </a:solidFill>
                <a:latin typeface="Arial Narrow" pitchFamily="34" charset="0"/>
              </a:rPr>
              <a:t/>
            </a:r>
            <a:br>
              <a:rPr lang="tr-TR" altLang="tr-TR" dirty="0" smtClean="0">
                <a:solidFill>
                  <a:srgbClr val="002060"/>
                </a:solidFill>
                <a:latin typeface="Arial Narrow" pitchFamily="34" charset="0"/>
              </a:rPr>
            </a:br>
            <a:r>
              <a:rPr lang="tr-TR" altLang="tr-TR" dirty="0" smtClean="0">
                <a:solidFill>
                  <a:srgbClr val="002060"/>
                </a:solidFill>
                <a:latin typeface="Arial Narrow" pitchFamily="34" charset="0"/>
              </a:rPr>
              <a:t>1-Karada,havada,denizde yurdu savunurlar.</a:t>
            </a:r>
          </a:p>
          <a:p>
            <a:endParaRPr lang="tr-TR" altLang="tr-TR" dirty="0" smtClean="0">
              <a:solidFill>
                <a:srgbClr val="002060"/>
              </a:solidFill>
              <a:latin typeface="Arial Narrow" pitchFamily="34" charset="0"/>
            </a:endParaRPr>
          </a:p>
          <a:p>
            <a:r>
              <a:rPr lang="tr-TR" altLang="tr-TR" dirty="0" smtClean="0">
                <a:solidFill>
                  <a:srgbClr val="002060"/>
                </a:solidFill>
                <a:latin typeface="Arial Narrow" pitchFamily="34" charset="0"/>
              </a:rPr>
              <a:t>2-Teyzemler,dayımlar,halamlar gelmişti.</a:t>
            </a:r>
          </a:p>
          <a:p>
            <a:endParaRPr lang="tr-TR" altLang="tr-TR" dirty="0" smtClean="0">
              <a:solidFill>
                <a:srgbClr val="002060"/>
              </a:solidFill>
              <a:latin typeface="Arial Narrow" pitchFamily="34" charset="0"/>
            </a:endParaRPr>
          </a:p>
          <a:p>
            <a:r>
              <a:rPr lang="tr-TR" altLang="tr-TR" dirty="0" smtClean="0">
                <a:solidFill>
                  <a:srgbClr val="002060"/>
                </a:solidFill>
                <a:latin typeface="Arial Narrow" pitchFamily="34" charset="0"/>
              </a:rPr>
              <a:t>3-Dağları, ovaları ve ağaçları özlüyordu.</a:t>
            </a:r>
          </a:p>
          <a:p>
            <a:r>
              <a:rPr lang="tr-TR" altLang="tr-TR" dirty="0" smtClean="0">
                <a:solidFill>
                  <a:srgbClr val="002060"/>
                </a:solidFill>
                <a:latin typeface="Arial Narrow" pitchFamily="34" charset="0"/>
              </a:rPr>
              <a:t>                                           </a:t>
            </a:r>
          </a:p>
          <a:p>
            <a:endParaRPr lang="tr-TR" altLang="tr-TR" dirty="0">
              <a:solidFill>
                <a:srgbClr val="002060"/>
              </a:solidFill>
              <a:latin typeface="Arial Narrow" pitchFamily="34" charset="0"/>
            </a:endParaRPr>
          </a:p>
        </p:txBody>
      </p:sp>
      <p:pic>
        <p:nvPicPr>
          <p:cNvPr id="10242" name="Picture 2" descr="C:\Users\User\Desktop\Yeni klasör (3)\scuola-immagine-animata-0048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12160" y="4149080"/>
            <a:ext cx="2924944" cy="2924944"/>
          </a:xfrm>
          <a:prstGeom prst="rect">
            <a:avLst/>
          </a:prstGeom>
          <a:noFill/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Gezinti">
  <a:themeElements>
    <a:clrScheme name="Özel 7">
      <a:dk1>
        <a:srgbClr val="365BB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Gezinti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Gezinti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513</TotalTime>
  <Words>777</Words>
  <Application>Microsoft Office PowerPoint</Application>
  <PresentationFormat>Ekran Gösterisi (4:3)</PresentationFormat>
  <Paragraphs>224</Paragraphs>
  <Slides>47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Slayt Başlıkları</vt:lpstr>
      </vt:variant>
      <vt:variant>
        <vt:i4>47</vt:i4>
      </vt:variant>
    </vt:vector>
  </HeadingPairs>
  <TitlesOfParts>
    <vt:vector size="48" baseType="lpstr">
      <vt:lpstr>Gezinti</vt:lpstr>
      <vt:lpstr>Slayt 1</vt:lpstr>
      <vt:lpstr>Slayt 2</vt:lpstr>
      <vt:lpstr>Slayt 3</vt:lpstr>
      <vt:lpstr>Slayt 4</vt:lpstr>
      <vt:lpstr>Slayt 5</vt:lpstr>
      <vt:lpstr>Slayt 6</vt:lpstr>
      <vt:lpstr>Slayt 7</vt:lpstr>
      <vt:lpstr>Slayt 8</vt:lpstr>
      <vt:lpstr>Slayt 9</vt:lpstr>
      <vt:lpstr>Slayt 10</vt:lpstr>
      <vt:lpstr>Slayt 11</vt:lpstr>
      <vt:lpstr>Slayt 12</vt:lpstr>
      <vt:lpstr>Slayt 13</vt:lpstr>
      <vt:lpstr>Slayt 14</vt:lpstr>
      <vt:lpstr>Slayt 15</vt:lpstr>
      <vt:lpstr>Slayt 16</vt:lpstr>
      <vt:lpstr>Slayt 17</vt:lpstr>
      <vt:lpstr>Slayt 18</vt:lpstr>
      <vt:lpstr>Slayt 19</vt:lpstr>
      <vt:lpstr>Slayt 20</vt:lpstr>
      <vt:lpstr>Slayt 21</vt:lpstr>
      <vt:lpstr>Slayt 22</vt:lpstr>
      <vt:lpstr>Slayt 23</vt:lpstr>
      <vt:lpstr>Slayt 24</vt:lpstr>
      <vt:lpstr>Slayt 25</vt:lpstr>
      <vt:lpstr>Slayt 26</vt:lpstr>
      <vt:lpstr>Slayt 27</vt:lpstr>
      <vt:lpstr>Slayt 28</vt:lpstr>
      <vt:lpstr>Slayt 29</vt:lpstr>
      <vt:lpstr>Slayt 30</vt:lpstr>
      <vt:lpstr>Slayt 31</vt:lpstr>
      <vt:lpstr>Slayt 32</vt:lpstr>
      <vt:lpstr>Slayt 33</vt:lpstr>
      <vt:lpstr>Slayt 34</vt:lpstr>
      <vt:lpstr>Slayt 35</vt:lpstr>
      <vt:lpstr>Slayt 36</vt:lpstr>
      <vt:lpstr>Slayt 37</vt:lpstr>
      <vt:lpstr>Slayt 38</vt:lpstr>
      <vt:lpstr>Slayt 39</vt:lpstr>
      <vt:lpstr>Slayt 40</vt:lpstr>
      <vt:lpstr>Slayt 41</vt:lpstr>
      <vt:lpstr>Slayt 42</vt:lpstr>
      <vt:lpstr>Slayt 43</vt:lpstr>
      <vt:lpstr>Slayt 44</vt:lpstr>
      <vt:lpstr>Slayt 45</vt:lpstr>
      <vt:lpstr>Slayt 46</vt:lpstr>
      <vt:lpstr>Slayt 47</vt:lpstr>
    </vt:vector>
  </TitlesOfParts>
  <Manager>www.turkceciler.com</Manager>
  <Company>www.turkceciler.com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www.turkceciler.com</dc:title>
  <dc:subject>www.turkceciler.com</dc:subject>
  <dc:creator>www.turkceciler.com</dc:creator>
  <cp:keywords>www.turkceciler.com</cp:keywords>
  <dc:description>www.turkceciler.com</dc:description>
  <cp:lastModifiedBy>User</cp:lastModifiedBy>
  <cp:revision>59</cp:revision>
  <dcterms:created xsi:type="dcterms:W3CDTF">2007-05-28T15:31:05Z</dcterms:created>
  <dcterms:modified xsi:type="dcterms:W3CDTF">2016-04-10T08:15:22Z</dcterms:modified>
  <cp:category>http://www.turkceciler.com</cp:category>
  <cp:contentStatus>www.turkceciler.com</cp:contentStatus>
</cp:coreProperties>
</file>