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96114E93-3B1C-49BB-9A7F-014EDC961BEC}" type="datetimeFigureOut">
              <a:rPr lang="tr-TR" smtClean="0"/>
              <a:t>14.12.2015</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89A3B29F-B472-4C53-ACD7-94ECE050BAC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6114E93-3B1C-49BB-9A7F-014EDC961BEC}" type="datetimeFigureOut">
              <a:rPr lang="tr-TR" smtClean="0"/>
              <a:t>14.12.2015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A3B29F-B472-4C53-ACD7-94ECE050BAC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114E93-3B1C-49BB-9A7F-014EDC961BEC}" type="datetimeFigureOut">
              <a:rPr lang="tr-TR" smtClean="0"/>
              <a:t>14.12.2015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A3B29F-B472-4C53-ACD7-94ECE050BAC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114E93-3B1C-49BB-9A7F-014EDC961BEC}" type="datetimeFigureOut">
              <a:rPr lang="tr-TR" smtClean="0"/>
              <a:t>14.12.2015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A3B29F-B472-4C53-ACD7-94ECE050BAC2}"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114E93-3B1C-49BB-9A7F-014EDC961BEC}" type="datetimeFigureOut">
              <a:rPr lang="tr-TR" smtClean="0"/>
              <a:t>14.12.2015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A3B29F-B472-4C53-ACD7-94ECE050BAC2}"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96114E93-3B1C-49BB-9A7F-014EDC961BEC}" type="datetimeFigureOut">
              <a:rPr lang="tr-TR" smtClean="0"/>
              <a:t>14.12.2015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A3B29F-B472-4C53-ACD7-94ECE050BAC2}"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96114E93-3B1C-49BB-9A7F-014EDC961BEC}" type="datetimeFigureOut">
              <a:rPr lang="tr-TR" smtClean="0"/>
              <a:t>14.12.2015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A3B29F-B472-4C53-ACD7-94ECE050BAC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6114E93-3B1C-49BB-9A7F-014EDC961BEC}" type="datetimeFigureOut">
              <a:rPr lang="tr-TR" smtClean="0"/>
              <a:t>14.12.2015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A3B29F-B472-4C53-ACD7-94ECE050BAC2}"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114E93-3B1C-49BB-9A7F-014EDC961BEC}" type="datetimeFigureOut">
              <a:rPr lang="tr-TR" smtClean="0"/>
              <a:t>14.12.2015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A3B29F-B472-4C53-ACD7-94ECE050BAC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114E93-3B1C-49BB-9A7F-014EDC961BEC}" type="datetimeFigureOut">
              <a:rPr lang="tr-TR" smtClean="0"/>
              <a:t>14.12.2015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A3B29F-B472-4C53-ACD7-94ECE050BAC2}"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6114E93-3B1C-49BB-9A7F-014EDC961BEC}" type="datetimeFigureOut">
              <a:rPr lang="tr-TR" smtClean="0"/>
              <a:t>14.12.2015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A3B29F-B472-4C53-ACD7-94ECE050BAC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6114E93-3B1C-49BB-9A7F-014EDC961BEC}" type="datetimeFigureOut">
              <a:rPr lang="tr-TR" smtClean="0"/>
              <a:t>14.12.2015</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9A3B29F-B472-4C53-ACD7-94ECE050BAC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1340768"/>
            <a:ext cx="6256784" cy="1728192"/>
          </a:xfrm>
        </p:spPr>
        <p:txBody>
          <a:bodyPr/>
          <a:lstStyle/>
          <a:p>
            <a:r>
              <a:rPr lang="tr-TR" dirty="0" smtClean="0"/>
              <a:t>MEVLÂNÂ CElÂLEDDÎN-İ RÛMÎ</a:t>
            </a:r>
            <a:endParaRPr lang="tr-TR" dirty="0"/>
          </a:p>
        </p:txBody>
      </p:sp>
      <p:sp>
        <p:nvSpPr>
          <p:cNvPr id="3" name="Alt Başlık 2"/>
          <p:cNvSpPr>
            <a:spLocks noGrp="1"/>
          </p:cNvSpPr>
          <p:nvPr>
            <p:ph type="subTitle" idx="1"/>
          </p:nvPr>
        </p:nvSpPr>
        <p:spPr/>
        <p:txBody>
          <a:bodyPr/>
          <a:lstStyle/>
          <a:p>
            <a:r>
              <a:rPr lang="tr-TR" dirty="0" smtClean="0"/>
              <a:t>1207-1273</a:t>
            </a:r>
            <a:endParaRPr lang="tr-TR" dirty="0"/>
          </a:p>
        </p:txBody>
      </p:sp>
    </p:spTree>
    <p:extLst>
      <p:ext uri="{BB962C8B-B14F-4D97-AF65-F5344CB8AC3E}">
        <p14:creationId xmlns:p14="http://schemas.microsoft.com/office/powerpoint/2010/main" val="295338480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SÖZLERİ</a:t>
            </a:r>
            <a:endParaRPr lang="tr-TR" dirty="0"/>
          </a:p>
        </p:txBody>
      </p:sp>
      <p:sp>
        <p:nvSpPr>
          <p:cNvPr id="3" name="İçerik Yer Tutucusu 2"/>
          <p:cNvSpPr>
            <a:spLocks noGrp="1"/>
          </p:cNvSpPr>
          <p:nvPr>
            <p:ph idx="1"/>
          </p:nvPr>
        </p:nvSpPr>
        <p:spPr/>
        <p:txBody>
          <a:bodyPr/>
          <a:lstStyle/>
          <a:p>
            <a:r>
              <a:rPr lang="tr-TR" dirty="0" smtClean="0"/>
              <a:t>Yürek  yanmadıkça göz yaşarmaz.</a:t>
            </a:r>
          </a:p>
          <a:p>
            <a:r>
              <a:rPr lang="tr-TR" dirty="0" smtClean="0"/>
              <a:t>Mum olmak kolay değildir, ışık saçmak için önce yanmak gerkir.</a:t>
            </a:r>
          </a:p>
          <a:p>
            <a:r>
              <a:rPr lang="tr-TR" dirty="0" smtClean="0"/>
              <a:t>Aşk nefsine  hakim olan yiğitlrin işidir.</a:t>
            </a:r>
          </a:p>
          <a:p>
            <a:r>
              <a:rPr lang="tr-TR" dirty="0" smtClean="0"/>
              <a:t>Kalp deniz,  dil kıyıdır. Denizde  ne varsa  kıyıya  o  vurur.</a:t>
            </a:r>
          </a:p>
          <a:p>
            <a:r>
              <a:rPr lang="tr-TR" dirty="0" smtClean="0"/>
              <a:t>Seni  bekleyişimin  bir adı yok.  Sadece  yüreğimde lâl  olmuş duamsın.</a:t>
            </a:r>
            <a:endParaRPr lang="tr-TR" dirty="0"/>
          </a:p>
        </p:txBody>
      </p:sp>
    </p:spTree>
    <p:extLst>
      <p:ext uri="{BB962C8B-B14F-4D97-AF65-F5344CB8AC3E}">
        <p14:creationId xmlns:p14="http://schemas.microsoft.com/office/powerpoint/2010/main" val="3968578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484784"/>
            <a:ext cx="6400800" cy="685800"/>
          </a:xfrm>
        </p:spPr>
        <p:txBody>
          <a:bodyPr>
            <a:normAutofit fontScale="90000"/>
          </a:bodyPr>
          <a:lstStyle/>
          <a:p>
            <a:r>
              <a:rPr lang="tr-TR" dirty="0" smtClean="0"/>
              <a:t>mevlânÂ celâlÊddîn-î rûmî</a:t>
            </a:r>
            <a:endParaRPr lang="tr-TR" dirty="0"/>
          </a:p>
        </p:txBody>
      </p:sp>
      <p:sp>
        <p:nvSpPr>
          <p:cNvPr id="3" name="İçerik Yer Tutucusu 2"/>
          <p:cNvSpPr>
            <a:spLocks noGrp="1"/>
          </p:cNvSpPr>
          <p:nvPr>
            <p:ph idx="1"/>
          </p:nvPr>
        </p:nvSpPr>
        <p:spPr/>
        <p:txBody>
          <a:bodyPr/>
          <a:lstStyle/>
          <a:p>
            <a:pPr indent="0">
              <a:buNone/>
            </a:pPr>
            <a:r>
              <a:rPr lang="tr-TR" dirty="0" smtClean="0"/>
              <a:t>Mevlânâ  Celâleddîn-î  Rumî  30 Eylül  1207  Konya’da Belh şehrinde doğmuştur. Şair  düşünce adamı ve  mutasavvıf,  Tasavvufta Mevlevî yolunun öncüsüdür. Mevlânâ  portresini ve  Mevlânâ  türbesini ilk defa yaptıran  prenses Gürcü  Hatun ile en yakın dosttur. Bilinen tek Mevlânâ  portresinin ve Mevlânâ türbelerinin ortaya çıkışı bu şekilde olmuştur.</a:t>
            </a:r>
            <a:endParaRPr lang="tr-TR" dirty="0"/>
          </a:p>
        </p:txBody>
      </p:sp>
    </p:spTree>
    <p:extLst>
      <p:ext uri="{BB962C8B-B14F-4D97-AF65-F5344CB8AC3E}">
        <p14:creationId xmlns:p14="http://schemas.microsoft.com/office/powerpoint/2010/main" val="2580325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Mevlânâ kİMDİR?</a:t>
            </a:r>
            <a:endParaRPr lang="tr-TR" dirty="0"/>
          </a:p>
        </p:txBody>
      </p:sp>
      <p:sp>
        <p:nvSpPr>
          <p:cNvPr id="3" name="İçerik Yer Tutucusu 2"/>
          <p:cNvSpPr>
            <a:spLocks noGrp="1"/>
          </p:cNvSpPr>
          <p:nvPr>
            <p:ph idx="1"/>
          </p:nvPr>
        </p:nvSpPr>
        <p:spPr/>
        <p:txBody>
          <a:bodyPr/>
          <a:lstStyle/>
          <a:p>
            <a:pPr indent="0">
              <a:buNone/>
            </a:pPr>
            <a:r>
              <a:rPr lang="tr-TR" dirty="0" smtClean="0"/>
              <a:t>Mevlânâ  30 Eylül 1207  tarihinde  Horasan’ın Belh  bölgesinde, bugün  Tacikistan sınırları içinde  kalan Vahş kasabasında doğmuştur.</a:t>
            </a:r>
          </a:p>
          <a:p>
            <a:pPr indent="0">
              <a:buNone/>
            </a:pPr>
            <a:r>
              <a:rPr lang="tr-TR" dirty="0" smtClean="0"/>
              <a:t>Annesi, Belh emiri Rükneddin’in  kızı Mümine hatun,  babaannesi Harezmşahlar  hanedanından Fars Prensesi, melîke-i  Cihan Emetullah Sultandır.Babası  «alimlerin sultânı» unvanı ile  tanınmış,  Muhammed  Bahâeddin Veled’dir. «Sultânü’l-Ulema» unvanın verilmesini kaynaklar Türk gelenekleri ile açıklamaktadır.</a:t>
            </a:r>
          </a:p>
        </p:txBody>
      </p:sp>
    </p:spTree>
    <p:extLst>
      <p:ext uri="{BB962C8B-B14F-4D97-AF65-F5344CB8AC3E}">
        <p14:creationId xmlns:p14="http://schemas.microsoft.com/office/powerpoint/2010/main" val="349021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196752"/>
            <a:ext cx="6368752" cy="837456"/>
          </a:xfrm>
        </p:spPr>
        <p:txBody>
          <a:bodyPr>
            <a:normAutofit fontScale="90000"/>
          </a:bodyPr>
          <a:lstStyle/>
          <a:p>
            <a:r>
              <a:rPr lang="tr-TR" dirty="0" smtClean="0"/>
              <a:t>BABASININ ÖLÜMÜNDEN SONRAKİ DÖNEMİ</a:t>
            </a:r>
            <a:endParaRPr lang="tr-TR" dirty="0"/>
          </a:p>
        </p:txBody>
      </p:sp>
      <p:sp>
        <p:nvSpPr>
          <p:cNvPr id="3" name="İçerik Yer Tutucusu 2"/>
          <p:cNvSpPr>
            <a:spLocks noGrp="1"/>
          </p:cNvSpPr>
          <p:nvPr>
            <p:ph idx="1"/>
          </p:nvPr>
        </p:nvSpPr>
        <p:spPr/>
        <p:txBody>
          <a:bodyPr/>
          <a:lstStyle/>
          <a:p>
            <a:pPr indent="0">
              <a:buNone/>
            </a:pPr>
            <a:r>
              <a:rPr lang="tr-TR" dirty="0" smtClean="0"/>
              <a:t>Mevlânâ, babası Bahaeddin  Veled’in  ölümünden bir yıl  sonra,  1232  yılında  Konya’ya gelen Seyyid  Burhaneddin  mânevi terbiyesi  altına  girmiş ve  dokuz  yıl   ona  hizmet  etmiştir.</a:t>
            </a:r>
            <a:endParaRPr lang="tr-TR" dirty="0"/>
          </a:p>
        </p:txBody>
      </p:sp>
    </p:spTree>
    <p:extLst>
      <p:ext uri="{BB962C8B-B14F-4D97-AF65-F5344CB8AC3E}">
        <p14:creationId xmlns:p14="http://schemas.microsoft.com/office/powerpoint/2010/main" val="1450051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İNANÇ VE ÖĞRETİLERİ</a:t>
            </a:r>
            <a:endParaRPr lang="tr-TR" dirty="0"/>
          </a:p>
        </p:txBody>
      </p:sp>
      <p:sp>
        <p:nvSpPr>
          <p:cNvPr id="3" name="İçerik Yer Tutucusu 2"/>
          <p:cNvSpPr>
            <a:spLocks noGrp="1"/>
          </p:cNvSpPr>
          <p:nvPr>
            <p:ph idx="1"/>
          </p:nvPr>
        </p:nvSpPr>
        <p:spPr/>
        <p:txBody>
          <a:bodyPr/>
          <a:lstStyle/>
          <a:p>
            <a:pPr indent="0">
              <a:buNone/>
            </a:pPr>
            <a:r>
              <a:rPr lang="tr-TR" dirty="0" smtClean="0"/>
              <a:t>Diğer  bütün  sufiler  gibi  Celâleddîn-î Rûmî’nin  temel öğretisi  TEVHİD  düşüncesi etrafında  örgülenir. Celâleddîn-î  Rûmî’nin,   rabbine olan  bağı  ele  alınarak  rabbine  duyduğu  aşk ile  ön  plana  çıkmıştır.</a:t>
            </a:r>
            <a:endParaRPr lang="tr-TR" dirty="0"/>
          </a:p>
        </p:txBody>
      </p:sp>
    </p:spTree>
    <p:extLst>
      <p:ext uri="{BB962C8B-B14F-4D97-AF65-F5344CB8AC3E}">
        <p14:creationId xmlns:p14="http://schemas.microsoft.com/office/powerpoint/2010/main" val="3784343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1196752"/>
            <a:ext cx="6296744" cy="837456"/>
          </a:xfrm>
        </p:spPr>
        <p:txBody>
          <a:bodyPr>
            <a:normAutofit/>
          </a:bodyPr>
          <a:lstStyle/>
          <a:p>
            <a:r>
              <a:rPr lang="tr-TR" dirty="0" smtClean="0"/>
              <a:t>FİHİ-MA FİH</a:t>
            </a:r>
            <a:endParaRPr lang="tr-TR" dirty="0"/>
          </a:p>
        </p:txBody>
      </p:sp>
      <p:sp>
        <p:nvSpPr>
          <p:cNvPr id="3" name="İçerik Yer Tutucusu 2"/>
          <p:cNvSpPr>
            <a:spLocks noGrp="1"/>
          </p:cNvSpPr>
          <p:nvPr>
            <p:ph idx="1"/>
          </p:nvPr>
        </p:nvSpPr>
        <p:spPr/>
        <p:txBody>
          <a:bodyPr>
            <a:normAutofit fontScale="85000" lnSpcReduction="10000"/>
          </a:bodyPr>
          <a:lstStyle/>
          <a:p>
            <a:pPr>
              <a:buFont typeface="Wingdings" pitchFamily="2" charset="2"/>
              <a:buChar char="ü"/>
            </a:pPr>
            <a:r>
              <a:rPr lang="tr-TR" dirty="0" smtClean="0"/>
              <a:t>Babasının  vasiyeti,  Selçuklu Sultanının buyruğu ve babasının  müritlerinin  ısrarlarıyla  Celâleddîn babasının yerine  geçti. Bir yıl süreyle ders, vaaz, ve  fetva  verdi.</a:t>
            </a:r>
          </a:p>
          <a:p>
            <a:pPr marL="285750" indent="-285750">
              <a:buFont typeface="Wingdings" pitchFamily="2" charset="2"/>
              <a:buChar char="ü"/>
            </a:pPr>
            <a:r>
              <a:rPr lang="tr-TR" dirty="0" smtClean="0"/>
              <a:t>Hocası Celâleddîn’in arzusunun  hilafına  Konya’yı  terkederek  Kayseri’ye  gitti  ve 1241’de orada öldü.Celâleddîn,  hocasını unutmadı.  O’nun kitaplarını  ve  ders notlarını  topladı.» Ne  varsa içindedir»  anlamına  gelen FİHİ-MA FİH  adlı  yapıtında  sık  sık  hocasından alıntılar yaptı.  Beş  yıl boyunca  medresede  fıkıh ve din   bilimi  okuttu, vaaz ve  irşatlarını sürdürdü.</a:t>
            </a:r>
            <a:endParaRPr lang="tr-TR" dirty="0"/>
          </a:p>
        </p:txBody>
      </p:sp>
    </p:spTree>
    <p:extLst>
      <p:ext uri="{BB962C8B-B14F-4D97-AF65-F5344CB8AC3E}">
        <p14:creationId xmlns:p14="http://schemas.microsoft.com/office/powerpoint/2010/main" val="1995208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1340768"/>
            <a:ext cx="6400800" cy="685800"/>
          </a:xfrm>
        </p:spPr>
        <p:txBody>
          <a:bodyPr>
            <a:normAutofit fontScale="90000"/>
          </a:bodyPr>
          <a:lstStyle/>
          <a:p>
            <a:r>
              <a:rPr lang="tr-TR" dirty="0" smtClean="0"/>
              <a:t>ŞEMS-İ TEBRİZİ’YE BAĞLANMA</a:t>
            </a:r>
            <a:endParaRPr lang="tr-TR" dirty="0"/>
          </a:p>
        </p:txBody>
      </p:sp>
      <p:sp>
        <p:nvSpPr>
          <p:cNvPr id="3" name="İçerik Yer Tutucusu 2"/>
          <p:cNvSpPr>
            <a:spLocks noGrp="1"/>
          </p:cNvSpPr>
          <p:nvPr>
            <p:ph idx="1"/>
          </p:nvPr>
        </p:nvSpPr>
        <p:spPr/>
        <p:txBody>
          <a:bodyPr/>
          <a:lstStyle/>
          <a:p>
            <a:r>
              <a:rPr lang="tr-TR" dirty="0" smtClean="0"/>
              <a:t>Mevlânâ  ve Şems-i   Tebrizi’nin   buluşmalarının olduğu yere  Merec-el  Bahreyn ( iki denizin buluştuğu  nokta)  diye adlandırılır.</a:t>
            </a:r>
          </a:p>
          <a:p>
            <a:r>
              <a:rPr lang="tr-TR" dirty="0" smtClean="0"/>
              <a:t>1444’de Şems-i  Tebrizi  ile  tanışmasıyla  Mevlânâ’nın   hayatı  değişmiş  ve  sahip  olduğu  ilmin yanında, onu  bir  gönül  adamı  yapmıştır.</a:t>
            </a:r>
          </a:p>
          <a:p>
            <a:pPr indent="0">
              <a:buNone/>
            </a:pPr>
            <a:endParaRPr lang="tr-TR" dirty="0"/>
          </a:p>
        </p:txBody>
      </p:sp>
    </p:spTree>
    <p:extLst>
      <p:ext uri="{BB962C8B-B14F-4D97-AF65-F5344CB8AC3E}">
        <p14:creationId xmlns:p14="http://schemas.microsoft.com/office/powerpoint/2010/main" val="2301725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Mevlânâ’Nın 7  öğüdü</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1)  Cömertlik  ve yardım etmede  akarsu gibi  ol.</a:t>
            </a:r>
          </a:p>
          <a:p>
            <a:r>
              <a:rPr lang="tr-TR" dirty="0" smtClean="0"/>
              <a:t>2)  Şefkat ve merhamette  güneş  gibi ol.</a:t>
            </a:r>
          </a:p>
          <a:p>
            <a:r>
              <a:rPr lang="tr-TR" dirty="0" smtClean="0"/>
              <a:t>3) Başkalarının  kusurunu   örtmede  gece  gibi ol.</a:t>
            </a:r>
          </a:p>
          <a:p>
            <a:r>
              <a:rPr lang="tr-TR" dirty="0" smtClean="0"/>
              <a:t>4) Hiddet  ve  asabiyette  ölü  gibi   ol.</a:t>
            </a:r>
          </a:p>
          <a:p>
            <a:r>
              <a:rPr lang="tr-TR" dirty="0" smtClean="0"/>
              <a:t>5)  Tevazu  ve  alçak  gönüllülükte toprak  gibi  ol.</a:t>
            </a:r>
          </a:p>
          <a:p>
            <a:r>
              <a:rPr lang="tr-TR" dirty="0" smtClean="0"/>
              <a:t>6)  Hoşgörülükte  deniz  gibi  ol.</a:t>
            </a:r>
          </a:p>
          <a:p>
            <a:r>
              <a:rPr lang="tr-TR" dirty="0" smtClean="0"/>
              <a:t>7)  Ya  olduğun  gibi  görün, ya göründüğün gibi  ol.</a:t>
            </a:r>
            <a:endParaRPr lang="tr-TR" dirty="0"/>
          </a:p>
        </p:txBody>
      </p:sp>
    </p:spTree>
    <p:extLst>
      <p:ext uri="{BB962C8B-B14F-4D97-AF65-F5344CB8AC3E}">
        <p14:creationId xmlns:p14="http://schemas.microsoft.com/office/powerpoint/2010/main" val="2655066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eserlerİ</a:t>
            </a:r>
            <a:endParaRPr lang="tr-TR" dirty="0"/>
          </a:p>
        </p:txBody>
      </p:sp>
      <p:sp>
        <p:nvSpPr>
          <p:cNvPr id="3" name="İçerik Yer Tutucusu 2"/>
          <p:cNvSpPr>
            <a:spLocks noGrp="1"/>
          </p:cNvSpPr>
          <p:nvPr>
            <p:ph idx="1"/>
          </p:nvPr>
        </p:nvSpPr>
        <p:spPr/>
        <p:txBody>
          <a:bodyPr/>
          <a:lstStyle/>
          <a:p>
            <a:r>
              <a:rPr lang="tr-TR" dirty="0" smtClean="0"/>
              <a:t>MESNEVİ</a:t>
            </a:r>
          </a:p>
          <a:p>
            <a:r>
              <a:rPr lang="tr-TR" dirty="0" smtClean="0"/>
              <a:t>BÜYÜK  DİVAN  (DİVAN-I  KEBİR)</a:t>
            </a:r>
          </a:p>
          <a:p>
            <a:r>
              <a:rPr lang="tr-TR" dirty="0" smtClean="0"/>
              <a:t>FİHİ MA  FİH (NE VARSA İÇİNDEDİR)</a:t>
            </a:r>
          </a:p>
          <a:p>
            <a:r>
              <a:rPr lang="tr-TR" dirty="0" smtClean="0"/>
              <a:t>MECALİS-İ SEB’A (MEVLÂNÂ’NIN  7  VAAZI)</a:t>
            </a:r>
          </a:p>
          <a:p>
            <a:r>
              <a:rPr lang="tr-TR" dirty="0" smtClean="0"/>
              <a:t>MEKTUBAT ( MEKTUPLAR)</a:t>
            </a:r>
            <a:endParaRPr lang="tr-TR" dirty="0"/>
          </a:p>
        </p:txBody>
      </p:sp>
    </p:spTree>
    <p:extLst>
      <p:ext uri="{BB962C8B-B14F-4D97-AF65-F5344CB8AC3E}">
        <p14:creationId xmlns:p14="http://schemas.microsoft.com/office/powerpoint/2010/main" val="2126035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82</TotalTime>
  <Words>453</Words>
  <Application>Microsoft Office PowerPoint</Application>
  <PresentationFormat>Ekran Gösterisi (4:3)</PresentationFormat>
  <Paragraphs>37</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MEVLÂNÂ CElÂLEDDÎN-İ RÛMÎ</vt:lpstr>
      <vt:lpstr>mevlânÂ celâlÊddîn-î rûmî</vt:lpstr>
      <vt:lpstr>Mevlânâ kİMDİR?</vt:lpstr>
      <vt:lpstr>BABASININ ÖLÜMÜNDEN SONRAKİ DÖNEMİ</vt:lpstr>
      <vt:lpstr>İNANÇ VE ÖĞRETİLERİ</vt:lpstr>
      <vt:lpstr>FİHİ-MA FİH</vt:lpstr>
      <vt:lpstr>ŞEMS-İ TEBRİZİ’YE BAĞLANMA</vt:lpstr>
      <vt:lpstr>Mevlânâ’Nın 7  öğüdü</vt:lpstr>
      <vt:lpstr>eserlerİ</vt:lpstr>
      <vt:lpstr>SÖZLERİ</vt:lpstr>
    </vt:vector>
  </TitlesOfParts>
  <Company>-=[By 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MEVLÂNÂ CEÂLEDDÎN-İ RÛMÎ</dc:title>
  <dc:creator>Toshiba</dc:creator>
  <cp:lastModifiedBy>Toshiba</cp:lastModifiedBy>
  <cp:revision>9</cp:revision>
  <dcterms:created xsi:type="dcterms:W3CDTF">2015-12-14T21:47:04Z</dcterms:created>
  <dcterms:modified xsi:type="dcterms:W3CDTF">2015-12-14T23:09:21Z</dcterms:modified>
</cp:coreProperties>
</file>