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/index.php?title=%C5%9Eablon:A%C5%9F%C4%B1k_edebiyat%C4%B1&amp;action=edit" TargetMode="External"/><Relationship Id="rId3" Type="http://schemas.openxmlformats.org/officeDocument/2006/relationships/hyperlink" Target="http://turkoloji.cu.edu.tr/HALK%20EDEBIYATI/38.php" TargetMode="External"/><Relationship Id="rId7" Type="http://schemas.openxmlformats.org/officeDocument/2006/relationships/hyperlink" Target="https://tr.wikipedia.org/w/index.php?title=%C5%9Eablon_tart%C4%B1%C5%9Fma:A%C5%9F%C4%B1k_edebiyat%C4%B1&amp;action=edit&amp;redlink=1" TargetMode="External"/><Relationship Id="rId2" Type="http://schemas.openxmlformats.org/officeDocument/2006/relationships/hyperlink" Target="https://tr.wikipedia.org/wiki/%C3%82%C5%9F%C4%B1k_Veyse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%C5%9Eablon:A%C5%9F%C4%B1k_edebiyat%C4%B1" TargetMode="External"/><Relationship Id="rId5" Type="http://schemas.openxmlformats.org/officeDocument/2006/relationships/hyperlink" Target="https://tr.wikipedia.org/wiki/NTVMSNBC.com" TargetMode="External"/><Relationship Id="rId4" Type="http://schemas.openxmlformats.org/officeDocument/2006/relationships/hyperlink" Target="http://www.ntvmsnbc.com/id/25550048/" TargetMode="External"/><Relationship Id="rId9" Type="http://schemas.openxmlformats.org/officeDocument/2006/relationships/hyperlink" Target="https://tr.wikipedia.org/wiki/Halk_ozan%C4%B1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1970" TargetMode="External"/><Relationship Id="rId3" Type="http://schemas.openxmlformats.org/officeDocument/2006/relationships/hyperlink" Target="https://tr.wikipedia.org/wiki/Ba%C4%9Flama" TargetMode="External"/><Relationship Id="rId7" Type="http://schemas.openxmlformats.org/officeDocument/2006/relationships/hyperlink" Target="https://tr.wikipedia.org/wiki/K%C3%B6y_Enstit%C3%BCleri" TargetMode="External"/><Relationship Id="rId12" Type="http://schemas.openxmlformats.org/officeDocument/2006/relationships/hyperlink" Target="https://tr.wikipedia.org/wiki/M%C3%BCzisye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r.wikipedia.org/wiki/Ahmet_Kutsi_Tecer" TargetMode="External"/><Relationship Id="rId11" Type="http://schemas.openxmlformats.org/officeDocument/2006/relationships/hyperlink" Target="https://tr.wikipedia.org/wiki/Esin_Af%C5%9Far" TargetMode="External"/><Relationship Id="rId5" Type="http://schemas.openxmlformats.org/officeDocument/2006/relationships/hyperlink" Target="https://tr.wikipedia.org/wiki/1933" TargetMode="External"/><Relationship Id="rId10" Type="http://schemas.openxmlformats.org/officeDocument/2006/relationships/hyperlink" Target="https://tr.wikipedia.org/wiki/Fikret_K%C4%B1z%C4%B1lok" TargetMode="External"/><Relationship Id="rId4" Type="http://schemas.openxmlformats.org/officeDocument/2006/relationships/hyperlink" Target="https://tr.wikipedia.org/wiki/T%C3%BCrk%C3%BC" TargetMode="External"/><Relationship Id="rId9" Type="http://schemas.openxmlformats.org/officeDocument/2006/relationships/hyperlink" Target="https://tr.wikipedia.org/wiki/H%C3%BCmeyr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/index.php?title=B%C3%BCt%C3%BCn_%C5%9Eiirleri&amp;action=edit&amp;redlink=1" TargetMode="External"/><Relationship Id="rId2" Type="http://schemas.openxmlformats.org/officeDocument/2006/relationships/hyperlink" Target="https://tr.wikipedia.org/w/index.php?title=Saz%C4%B1mdan_Sesler&amp;action=edit&amp;redlink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r.wikipedia.org/wiki/Devlet_Opera_ve_Balesi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r.wikipedia.org/wiki/%C3%82%C5%9F%C4%B1k_Veysel" TargetMode="External"/><Relationship Id="rId4" Type="http://schemas.openxmlformats.org/officeDocument/2006/relationships/hyperlink" Target="https://tr.wikipedia.org/w/index.php?title=Dostlar_Beni_Hat%C4%B1rlas%C4%B1n&amp;action=edit&amp;redlink=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AŞIK VEYSEL ŞATIROĞLU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HAZIRLAYAN:KÜBRA MEDİK</a:t>
            </a:r>
          </a:p>
          <a:p>
            <a:r>
              <a:rPr lang="tr-TR" dirty="0" smtClean="0"/>
              <a:t>10\C 416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UZUN  İNCE BİR YOLDAYIM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tr-TR" dirty="0" smtClean="0"/>
              <a:t>Uzun İnce Bir Yoldayım</a:t>
            </a:r>
          </a:p>
          <a:p>
            <a:r>
              <a:rPr lang="tr-TR" dirty="0" smtClean="0"/>
              <a:t>Uzun ince bir yoldayım </a:t>
            </a:r>
            <a:br>
              <a:rPr lang="tr-TR" dirty="0" smtClean="0"/>
            </a:br>
            <a:r>
              <a:rPr lang="tr-TR" dirty="0" smtClean="0"/>
              <a:t>Gidiyorum gündüz gece </a:t>
            </a:r>
            <a:br>
              <a:rPr lang="tr-TR" dirty="0" smtClean="0"/>
            </a:br>
            <a:r>
              <a:rPr lang="tr-TR" dirty="0" smtClean="0"/>
              <a:t>Bilmiyorum ne haldeyim </a:t>
            </a:r>
            <a:br>
              <a:rPr lang="tr-TR" dirty="0" smtClean="0"/>
            </a:br>
            <a:r>
              <a:rPr lang="tr-TR" dirty="0" smtClean="0"/>
              <a:t>Gidiyorum gündüz gece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Dünyaya geldiğim anda </a:t>
            </a:r>
            <a:br>
              <a:rPr lang="tr-TR" dirty="0" smtClean="0"/>
            </a:br>
            <a:r>
              <a:rPr lang="tr-TR" dirty="0" smtClean="0"/>
              <a:t>Yürüdüm aynı zamanda </a:t>
            </a:r>
            <a:br>
              <a:rPr lang="tr-TR" dirty="0" smtClean="0"/>
            </a:br>
            <a:r>
              <a:rPr lang="tr-TR" dirty="0" smtClean="0"/>
              <a:t>İki kapılı bir handa </a:t>
            </a:r>
            <a:br>
              <a:rPr lang="tr-TR" dirty="0" smtClean="0"/>
            </a:br>
            <a:r>
              <a:rPr lang="tr-TR" dirty="0" smtClean="0"/>
              <a:t>Gidiyorum gündüz gece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Uykuda dahi </a:t>
            </a:r>
            <a:r>
              <a:rPr lang="tr-TR" dirty="0" err="1" smtClean="0"/>
              <a:t>yürüyom</a:t>
            </a:r>
            <a:r>
              <a:rPr lang="tr-TR" dirty="0" smtClean="0"/>
              <a:t> </a:t>
            </a:r>
            <a:br>
              <a:rPr lang="tr-TR" dirty="0" smtClean="0"/>
            </a:br>
            <a:r>
              <a:rPr lang="tr-TR" dirty="0" smtClean="0"/>
              <a:t>Kalmaya </a:t>
            </a:r>
            <a:r>
              <a:rPr lang="tr-TR" dirty="0" err="1" smtClean="0"/>
              <a:t>sebeb</a:t>
            </a:r>
            <a:r>
              <a:rPr lang="tr-TR" dirty="0" smtClean="0"/>
              <a:t> </a:t>
            </a:r>
            <a:r>
              <a:rPr lang="tr-TR" dirty="0" err="1" smtClean="0"/>
              <a:t>arıyom</a:t>
            </a:r>
            <a:r>
              <a:rPr lang="tr-TR" dirty="0" smtClean="0"/>
              <a:t> </a:t>
            </a:r>
            <a:br>
              <a:rPr lang="tr-TR" dirty="0" smtClean="0"/>
            </a:br>
            <a:r>
              <a:rPr lang="tr-TR" dirty="0" smtClean="0"/>
              <a:t>Gidenleri hep </a:t>
            </a:r>
            <a:r>
              <a:rPr lang="tr-TR" dirty="0" err="1" smtClean="0"/>
              <a:t>görüyom</a:t>
            </a:r>
            <a:r>
              <a:rPr lang="tr-TR" dirty="0" smtClean="0"/>
              <a:t> </a:t>
            </a:r>
            <a:br>
              <a:rPr lang="tr-TR" dirty="0" smtClean="0"/>
            </a:br>
            <a:r>
              <a:rPr lang="tr-TR" dirty="0" smtClean="0"/>
              <a:t>Gidiyorum gündüz gece </a:t>
            </a:r>
            <a:br>
              <a:rPr lang="tr-TR" dirty="0" smtClean="0"/>
            </a:br>
            <a:r>
              <a:rPr lang="tr-TR" dirty="0" err="1" smtClean="0"/>
              <a:t>Kırkdokuz</a:t>
            </a:r>
            <a:r>
              <a:rPr lang="tr-TR" dirty="0" smtClean="0"/>
              <a:t> </a:t>
            </a:r>
            <a:r>
              <a:rPr lang="tr-TR" dirty="0" smtClean="0"/>
              <a:t>yıl bu yollarda </a:t>
            </a:r>
            <a:br>
              <a:rPr lang="tr-TR" dirty="0" smtClean="0"/>
            </a:br>
            <a:r>
              <a:rPr lang="tr-TR" dirty="0" smtClean="0"/>
              <a:t>Ovada dağda çöllerde </a:t>
            </a:r>
            <a:br>
              <a:rPr lang="tr-TR" dirty="0" smtClean="0"/>
            </a:br>
            <a:r>
              <a:rPr lang="tr-TR" dirty="0" smtClean="0"/>
              <a:t>Düşmüşüm gurbet ellerde </a:t>
            </a:r>
            <a:br>
              <a:rPr lang="tr-TR" dirty="0" smtClean="0"/>
            </a:br>
            <a:r>
              <a:rPr lang="tr-TR" dirty="0" smtClean="0"/>
              <a:t>Gidiyorum gündüz gece 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Şaşar Veysel işbu hale </a:t>
            </a:r>
            <a:br>
              <a:rPr lang="tr-TR" dirty="0" smtClean="0"/>
            </a:br>
            <a:r>
              <a:rPr lang="tr-TR" dirty="0" smtClean="0"/>
              <a:t>Gâh ağlaya gâhi güle </a:t>
            </a:r>
            <a:br>
              <a:rPr lang="tr-TR" dirty="0" smtClean="0"/>
            </a:br>
            <a:r>
              <a:rPr lang="tr-TR" dirty="0" smtClean="0"/>
              <a:t>Yetişmek için menzile </a:t>
            </a:r>
            <a:br>
              <a:rPr lang="tr-TR" dirty="0" smtClean="0"/>
            </a:br>
            <a:r>
              <a:rPr lang="tr-TR" dirty="0" smtClean="0"/>
              <a:t>Gidiyorum gündüz gece.</a:t>
            </a:r>
          </a:p>
          <a:p>
            <a:endParaRPr lang="tr-TR" dirty="0"/>
          </a:p>
        </p:txBody>
      </p:sp>
    </p:spTree>
  </p:cSld>
  <p:clrMapOvr>
    <a:masterClrMapping/>
  </p:clrMapOvr>
  <p:transition advClick="0" advTm="10000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hlinkClick r:id="rId2"/>
              </a:rPr>
              <a:t>https://tr.wikipedia.org/wiki/%</a:t>
            </a:r>
            <a:r>
              <a:rPr lang="tr-TR" dirty="0" smtClean="0">
                <a:hlinkClick r:id="rId2"/>
              </a:rPr>
              <a:t>C3%82%C5%9F%C4%B1k_Veysel</a:t>
            </a:r>
            <a:endParaRPr lang="tr-TR" dirty="0" smtClean="0"/>
          </a:p>
          <a:p>
            <a:r>
              <a:rPr lang="tr-TR" b="1" dirty="0" smtClean="0"/>
              <a:t>^</a:t>
            </a:r>
            <a:r>
              <a:rPr lang="tr-TR" dirty="0" smtClean="0"/>
              <a:t> </a:t>
            </a:r>
            <a:r>
              <a:rPr lang="tr-TR" b="1" i="1" baseline="30000" dirty="0" smtClean="0">
                <a:hlinkClick r:id="rId2"/>
              </a:rPr>
              <a:t>a</a:t>
            </a:r>
            <a:r>
              <a:rPr lang="tr-TR" dirty="0" smtClean="0"/>
              <a:t> </a:t>
            </a:r>
            <a:r>
              <a:rPr lang="tr-TR" b="1" i="1" baseline="30000" dirty="0" smtClean="0">
                <a:hlinkClick r:id="rId2"/>
              </a:rPr>
              <a:t>b</a:t>
            </a:r>
            <a:r>
              <a:rPr lang="tr-TR" dirty="0" smtClean="0"/>
              <a:t> </a:t>
            </a:r>
            <a:r>
              <a:rPr lang="tr-TR" b="1" i="1" baseline="30000" dirty="0" smtClean="0">
                <a:hlinkClick r:id="rId2"/>
              </a:rPr>
              <a:t>c</a:t>
            </a:r>
            <a:r>
              <a:rPr lang="tr-TR" dirty="0" smtClean="0"/>
              <a:t> </a:t>
            </a:r>
            <a:r>
              <a:rPr lang="tr-TR" b="1" i="1" baseline="30000" dirty="0" smtClean="0">
                <a:hlinkClick r:id="rId2"/>
              </a:rPr>
              <a:t>d</a:t>
            </a:r>
            <a:r>
              <a:rPr lang="tr-TR" dirty="0" smtClean="0"/>
              <a:t> Turan, Metin. </a:t>
            </a:r>
            <a:r>
              <a:rPr lang="tr-TR" dirty="0" smtClean="0">
                <a:hlinkClick r:id="rId3"/>
              </a:rPr>
              <a:t>"Âşık Veysel"</a:t>
            </a:r>
            <a:r>
              <a:rPr lang="tr-TR" dirty="0" smtClean="0"/>
              <a:t>. Çukurova Üniversitesi Türkoloji Araştırmaları Merkezi. 3 Eylül 2013 tarihinde erişildi.</a:t>
            </a:r>
          </a:p>
          <a:p>
            <a:r>
              <a:rPr lang="tr-TR" b="1" dirty="0" smtClean="0">
                <a:hlinkClick r:id="rId2"/>
              </a:rPr>
              <a:t>^</a:t>
            </a:r>
            <a:r>
              <a:rPr lang="tr-TR" dirty="0" smtClean="0"/>
              <a:t> Aşık Veysel, Deyişler (Haz: A. Kutsi </a:t>
            </a:r>
            <a:r>
              <a:rPr lang="tr-TR" dirty="0" err="1" smtClean="0"/>
              <a:t>Tecer</a:t>
            </a:r>
            <a:r>
              <a:rPr lang="tr-TR" dirty="0" smtClean="0"/>
              <a:t>), Ülkü Yayınları, Ankara 1944: s 86.</a:t>
            </a:r>
          </a:p>
          <a:p>
            <a:r>
              <a:rPr lang="tr-TR" b="1" dirty="0" smtClean="0">
                <a:hlinkClick r:id="rId2"/>
              </a:rPr>
              <a:t>^</a:t>
            </a:r>
            <a:r>
              <a:rPr lang="tr-TR" dirty="0" smtClean="0"/>
              <a:t> </a:t>
            </a:r>
            <a:r>
              <a:rPr lang="tr-TR" dirty="0" smtClean="0">
                <a:hlinkClick r:id="rId4"/>
              </a:rPr>
              <a:t>"Sahneye taşınıyor"</a:t>
            </a:r>
            <a:r>
              <a:rPr lang="tr-TR" dirty="0" smtClean="0"/>
              <a:t>. </a:t>
            </a:r>
            <a:r>
              <a:rPr lang="tr-TR" dirty="0" smtClean="0">
                <a:hlinkClick r:id="rId5" tooltip="NTVMSNBC.com"/>
              </a:rPr>
              <a:t>NTVMSNBC.com</a:t>
            </a:r>
            <a:r>
              <a:rPr lang="tr-TR" dirty="0" smtClean="0"/>
              <a:t>. 13 Kasım 2014. Erişim tarihi: 14 Kasım 2014.</a:t>
            </a:r>
          </a:p>
          <a:p>
            <a:r>
              <a:rPr lang="tr-TR" dirty="0" smtClean="0"/>
              <a:t>[</a:t>
            </a:r>
            <a:r>
              <a:rPr lang="tr-TR" dirty="0" smtClean="0">
                <a:hlinkClick r:id="rId2"/>
              </a:rPr>
              <a:t>göster</a:t>
            </a:r>
            <a:r>
              <a:rPr lang="tr-TR" dirty="0" smtClean="0"/>
              <a:t>]</a:t>
            </a:r>
            <a:r>
              <a:rPr lang="tr-TR" dirty="0" smtClean="0">
                <a:hlinkClick r:id="rId6" tooltip="Şablon:Aşık edebiyatı"/>
              </a:rPr>
              <a:t>g</a:t>
            </a:r>
            <a:endParaRPr lang="tr-TR" dirty="0" smtClean="0"/>
          </a:p>
          <a:p>
            <a:r>
              <a:rPr lang="tr-TR" dirty="0" smtClean="0"/>
              <a:t> </a:t>
            </a:r>
            <a:r>
              <a:rPr lang="tr-TR" dirty="0" smtClean="0">
                <a:hlinkClick r:id="rId7" tooltip="Şablon tartışma:Aşık edebiyatı (sayfa mevcut değil)"/>
              </a:rPr>
              <a:t>t</a:t>
            </a:r>
            <a:endParaRPr lang="tr-TR" dirty="0" smtClean="0"/>
          </a:p>
          <a:p>
            <a:r>
              <a:rPr lang="tr-TR" dirty="0" smtClean="0"/>
              <a:t> </a:t>
            </a:r>
            <a:r>
              <a:rPr lang="tr-TR" dirty="0" smtClean="0">
                <a:hlinkClick r:id="rId8"/>
              </a:rPr>
              <a:t>d</a:t>
            </a:r>
            <a:endParaRPr lang="tr-TR" dirty="0" smtClean="0"/>
          </a:p>
          <a:p>
            <a:r>
              <a:rPr lang="tr-TR" dirty="0" smtClean="0">
                <a:hlinkClick r:id="rId9" tooltip="Halk ozanı"/>
              </a:rPr>
              <a:t>Âşık</a:t>
            </a:r>
            <a:r>
              <a:rPr lang="tr-TR" dirty="0" smtClean="0"/>
              <a:t> Edebiyatı</a:t>
            </a:r>
            <a:br>
              <a:rPr lang="tr-TR" dirty="0" smtClean="0"/>
            </a:br>
            <a:endParaRPr lang="tr-TR" dirty="0" smtClean="0"/>
          </a:p>
        </p:txBody>
      </p:sp>
    </p:spTree>
  </p:cSld>
  <p:clrMapOvr>
    <a:masterClrMapping/>
  </p:clrMapOvr>
  <p:transition advClick="0" advTm="10000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Yatay Kaydırma"/>
          <p:cNvSpPr/>
          <p:nvPr/>
        </p:nvSpPr>
        <p:spPr>
          <a:xfrm>
            <a:off x="1000100" y="2285992"/>
            <a:ext cx="6715172" cy="350046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/>
              <a:t>İZLEDİĞİNİZ İÇİN TEŞEKKÜR EDERİM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İÇİNDEKİLER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YAŞAMI</a:t>
            </a:r>
          </a:p>
          <a:p>
            <a:r>
              <a:rPr lang="tr-TR" dirty="0" smtClean="0"/>
              <a:t>ANISI</a:t>
            </a:r>
          </a:p>
          <a:p>
            <a:r>
              <a:rPr lang="tr-TR" dirty="0" smtClean="0"/>
              <a:t>ESERLERİ</a:t>
            </a:r>
          </a:p>
          <a:p>
            <a:r>
              <a:rPr lang="tr-TR" dirty="0" smtClean="0"/>
              <a:t>KAYNAKÇA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YAŞAMI</a:t>
            </a:r>
            <a:endParaRPr lang="tr-TR" dirty="0"/>
          </a:p>
        </p:txBody>
      </p:sp>
      <p:pic>
        <p:nvPicPr>
          <p:cNvPr id="4" name="3 İçerik Yer Tutucusu" descr="QAŞI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785926"/>
            <a:ext cx="2143140" cy="4429156"/>
          </a:xfrm>
        </p:spPr>
      </p:pic>
      <p:sp>
        <p:nvSpPr>
          <p:cNvPr id="5" name="4 Yuvarlatılmış Dikdörtgen"/>
          <p:cNvSpPr/>
          <p:nvPr/>
        </p:nvSpPr>
        <p:spPr>
          <a:xfrm>
            <a:off x="2571736" y="1785926"/>
            <a:ext cx="5786478" cy="4286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9" name="8 Metin kutusu"/>
          <p:cNvSpPr txBox="1"/>
          <p:nvPr/>
        </p:nvSpPr>
        <p:spPr>
          <a:xfrm>
            <a:off x="2786050" y="2285992"/>
            <a:ext cx="54292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Aşık Veysel Şatıroğlu, 1894 yılında Sivas'ın Şarkışla ilçesine bağlı </a:t>
            </a:r>
            <a:r>
              <a:rPr lang="tr-TR" sz="2000" dirty="0" err="1" smtClean="0"/>
              <a:t>Sivrialan</a:t>
            </a:r>
            <a:r>
              <a:rPr lang="tr-TR" sz="2000" dirty="0" smtClean="0"/>
              <a:t> köyünde </a:t>
            </a:r>
            <a:r>
              <a:rPr lang="tr-TR" sz="2000" dirty="0" smtClean="0"/>
              <a:t>dünyaya geldi</a:t>
            </a:r>
            <a:r>
              <a:rPr lang="tr-TR" sz="2000" dirty="0" smtClean="0"/>
              <a:t>.</a:t>
            </a:r>
            <a:r>
              <a:rPr lang="tr-TR" sz="2000" dirty="0" smtClean="0"/>
              <a:t> Annesi Gülizar, babası "Karaca" lakaplı Ahmet adında bir çiftçiydi</a:t>
            </a:r>
            <a:r>
              <a:rPr lang="tr-TR" sz="2000" dirty="0" smtClean="0"/>
              <a:t>.</a:t>
            </a:r>
            <a:r>
              <a:rPr lang="tr-TR" sz="2000" dirty="0" smtClean="0"/>
              <a:t> Veysel'in iki kız kardeşi, yörede yaygınlaşan çiçek hastalığına yakalanarak yaşamlarını yitirdi</a:t>
            </a:r>
            <a:r>
              <a:rPr lang="tr-TR" sz="2000" dirty="0" smtClean="0"/>
              <a:t>.</a:t>
            </a:r>
            <a:r>
              <a:rPr lang="tr-TR" sz="2000" dirty="0" smtClean="0"/>
              <a:t> Ardından Veysel de yedi yaşında aynı hastalıktan dolayı iki gözünü de kaybetti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</p:cSld>
  <p:clrMapOvr>
    <a:masterClrMapping/>
  </p:clrMapOvr>
  <p:transition advClick="0" advTm="11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14488"/>
            <a:ext cx="8429684" cy="485778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857224" y="2071678"/>
            <a:ext cx="7215238" cy="4143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b="1" dirty="0" smtClean="0"/>
              <a:t>Kendi anlatımına göre:</a:t>
            </a:r>
          </a:p>
          <a:p>
            <a:pPr algn="ctr"/>
            <a:r>
              <a:rPr lang="tr-TR" sz="2400" b="1" dirty="0" smtClean="0"/>
              <a:t>«</a:t>
            </a:r>
            <a:r>
              <a:rPr lang="tr-TR" sz="2400" dirty="0" smtClean="0"/>
              <a:t> Çiçeğe yatmadan evvel anam güzel bir entari dikmişti. Onu giyerek beni çok seven </a:t>
            </a:r>
            <a:r>
              <a:rPr lang="tr-TR" sz="2400" dirty="0" err="1" smtClean="0"/>
              <a:t>Muhsine</a:t>
            </a:r>
            <a:r>
              <a:rPr lang="tr-TR" sz="2400" dirty="0" smtClean="0"/>
              <a:t> kadına göstermeğe gitmiştim. Beni sevdi. O gün çamurlu bir gündü, eve dönerken ayağım kayarak düştüm. Bir daha kalkamadım. Çiçeğe .yakalanmıştım... Çiçek zorlu geldi. Sol gözüme çiçek beyi çıktı. Sağ gözüme de, solun zorundan olacak, perde indi. O gün bugündür dünya başıma zindan. </a:t>
            </a:r>
            <a:r>
              <a:rPr lang="tr-TR" sz="2400" b="1" dirty="0" smtClean="0"/>
              <a:t>»</a:t>
            </a:r>
            <a:endParaRPr lang="tr-TR" sz="2400" dirty="0"/>
          </a:p>
        </p:txBody>
      </p:sp>
    </p:spTree>
  </p:cSld>
  <p:clrMapOvr>
    <a:masterClrMapping/>
  </p:clrMapOvr>
  <p:transition advClick="0" advTm="10000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İçerik Yer Tutucusu" descr="asik-veysel-uzun-ince-bir-yoldayim_593236-5342_640x3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357430"/>
            <a:ext cx="3071802" cy="2714644"/>
          </a:xfrm>
          <a:prstGeom prst="round2DiagRect">
            <a:avLst/>
          </a:prstGeom>
        </p:spPr>
      </p:pic>
      <p:sp>
        <p:nvSpPr>
          <p:cNvPr id="5" name="4 Yuvarlatılmış Çapraz Köşeli Dikdörtgen"/>
          <p:cNvSpPr/>
          <p:nvPr/>
        </p:nvSpPr>
        <p:spPr>
          <a:xfrm>
            <a:off x="3143240" y="1643050"/>
            <a:ext cx="5857916" cy="52149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3214678" y="2285992"/>
            <a:ext cx="56435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Babasının, Âşık Veysel'e oyalanması için aldığı </a:t>
            </a:r>
            <a:r>
              <a:rPr lang="tr-TR" sz="2000" dirty="0" smtClean="0">
                <a:hlinkClick r:id="rId3" tooltip="Bağlama"/>
              </a:rPr>
              <a:t>sazla</a:t>
            </a:r>
            <a:r>
              <a:rPr lang="tr-TR" sz="2000" dirty="0" smtClean="0"/>
              <a:t> önce başka ozanların </a:t>
            </a:r>
            <a:r>
              <a:rPr lang="tr-TR" sz="2000" dirty="0" smtClean="0">
                <a:hlinkClick r:id="rId4" tooltip="Türkü"/>
              </a:rPr>
              <a:t>türkülerini</a:t>
            </a:r>
            <a:r>
              <a:rPr lang="tr-TR" sz="2000" dirty="0" smtClean="0"/>
              <a:t> çalmaya başladı.</a:t>
            </a:r>
            <a:r>
              <a:rPr lang="tr-TR" sz="2000" dirty="0" smtClean="0">
                <a:hlinkClick r:id="rId5" tooltip="1933"/>
              </a:rPr>
              <a:t>1933</a:t>
            </a:r>
            <a:r>
              <a:rPr lang="tr-TR" sz="2000" dirty="0" smtClean="0"/>
              <a:t> yılında tanıştığı </a:t>
            </a:r>
            <a:r>
              <a:rPr lang="tr-TR" sz="2000" dirty="0" smtClean="0">
                <a:hlinkClick r:id="rId6" tooltip="Ahmet Kutsi Tecer"/>
              </a:rPr>
              <a:t>Ahmet Kutsi </a:t>
            </a:r>
            <a:r>
              <a:rPr lang="tr-TR" sz="2000" dirty="0" err="1" smtClean="0">
                <a:hlinkClick r:id="rId6" tooltip="Ahmet Kutsi Tecer"/>
              </a:rPr>
              <a:t>Tecer</a:t>
            </a:r>
            <a:r>
              <a:rPr lang="tr-TR" sz="2000" dirty="0" err="1" smtClean="0"/>
              <a:t>'in</a:t>
            </a:r>
            <a:r>
              <a:rPr lang="tr-TR" sz="2000" dirty="0" smtClean="0"/>
              <a:t> teşvikleriyle kendi sözlerini yazıp söylemeye başladı.</a:t>
            </a:r>
          </a:p>
          <a:p>
            <a:r>
              <a:rPr lang="tr-TR" sz="2000" dirty="0" smtClean="0"/>
              <a:t>Âşık geleneğinin son büyük temsilcilerinden olan Âşık Veysel, bir dönem yurdu dolaşarak </a:t>
            </a:r>
            <a:r>
              <a:rPr lang="tr-TR" sz="2000" dirty="0" smtClean="0">
                <a:hlinkClick r:id="rId7" tooltip="Köy Enstitüleri"/>
              </a:rPr>
              <a:t>Köy Enstitüleri</a:t>
            </a:r>
            <a:r>
              <a:rPr lang="tr-TR" sz="2000" dirty="0" smtClean="0"/>
              <a:t>'nde </a:t>
            </a:r>
            <a:r>
              <a:rPr lang="tr-TR" sz="2000" dirty="0" smtClean="0">
                <a:hlinkClick r:id="rId3" tooltip="Bağlama"/>
              </a:rPr>
              <a:t>saz</a:t>
            </a:r>
            <a:r>
              <a:rPr lang="tr-TR" sz="2000" dirty="0" smtClean="0"/>
              <a:t> hocalığı yaptı. 1965 yılında özel kanunla maaş bağlandı. </a:t>
            </a:r>
            <a:r>
              <a:rPr lang="tr-TR" sz="2000" dirty="0" smtClean="0">
                <a:hlinkClick r:id="rId8" tooltip="1970"/>
              </a:rPr>
              <a:t>1970</a:t>
            </a:r>
            <a:r>
              <a:rPr lang="tr-TR" sz="2000" dirty="0" smtClean="0"/>
              <a:t>'li yıllarda </a:t>
            </a:r>
            <a:r>
              <a:rPr lang="tr-TR" sz="2000" dirty="0" smtClean="0">
                <a:hlinkClick r:id="rId9" tooltip="Hümeyra"/>
              </a:rPr>
              <a:t>Hümeyra</a:t>
            </a:r>
            <a:r>
              <a:rPr lang="tr-TR" sz="2000" dirty="0" smtClean="0"/>
              <a:t>, </a:t>
            </a:r>
            <a:r>
              <a:rPr lang="tr-TR" sz="2000" dirty="0" smtClean="0">
                <a:hlinkClick r:id="rId10" tooltip="Fikret Kızılok"/>
              </a:rPr>
              <a:t>Fikret </a:t>
            </a:r>
            <a:r>
              <a:rPr lang="tr-TR" sz="2000" dirty="0" err="1" smtClean="0">
                <a:hlinkClick r:id="rId10" tooltip="Fikret Kızılok"/>
              </a:rPr>
              <a:t>Kızılok</a:t>
            </a:r>
            <a:r>
              <a:rPr lang="tr-TR" sz="2000" dirty="0" smtClean="0"/>
              <a:t>, </a:t>
            </a:r>
            <a:r>
              <a:rPr lang="tr-TR" sz="2000" dirty="0" smtClean="0">
                <a:hlinkClick r:id="rId11" tooltip="Esin Afşar"/>
              </a:rPr>
              <a:t>Esin Afşar</a:t>
            </a:r>
            <a:r>
              <a:rPr lang="tr-TR" sz="2000" dirty="0" smtClean="0"/>
              <a:t> gibi bazı </a:t>
            </a:r>
            <a:r>
              <a:rPr lang="tr-TR" sz="2000" dirty="0" smtClean="0">
                <a:hlinkClick r:id="rId12" tooltip="Müzisyen"/>
              </a:rPr>
              <a:t>müzisyenler</a:t>
            </a:r>
            <a:r>
              <a:rPr lang="tr-TR" sz="2000" dirty="0" smtClean="0"/>
              <a:t> Âşık Veysel'in deyişlerini düzenleyerek yaygınlaşmasını sağladı. </a:t>
            </a:r>
            <a:endParaRPr lang="tr-TR" sz="2400" dirty="0"/>
          </a:p>
        </p:txBody>
      </p:sp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Yuvarlatılmış Çapraz Köşeli Dikdörtgen"/>
          <p:cNvSpPr/>
          <p:nvPr/>
        </p:nvSpPr>
        <p:spPr>
          <a:xfrm>
            <a:off x="1071538" y="2071678"/>
            <a:ext cx="6572296" cy="42148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000" dirty="0" smtClean="0"/>
              <a:t>Şarkışla'da her yıl adına şenlikler yapılır.</a:t>
            </a:r>
          </a:p>
          <a:p>
            <a:r>
              <a:rPr lang="tr-TR" sz="2000" dirty="0" smtClean="0"/>
              <a:t>Eserlerinde </a:t>
            </a:r>
            <a:r>
              <a:rPr lang="tr-TR" sz="2000" dirty="0" err="1" smtClean="0"/>
              <a:t>Türkçe'si</a:t>
            </a:r>
            <a:r>
              <a:rPr lang="tr-TR" sz="2000" dirty="0" smtClean="0"/>
              <a:t> yalındır. Dili ustalıkla kullanır. Yaşama sevinciyle hüzün, iyimserlikle umutsuzluk şiirlerinde iç içeydi. Doğa, toplumsal olaylar, din ve siyasete ince eleştiriler yönelttiği şiirleri de vardır. Şiirleri, Deyişler (1944), </a:t>
            </a:r>
            <a:r>
              <a:rPr lang="tr-TR" sz="2000" dirty="0" smtClean="0">
                <a:hlinkClick r:id="rId2" tooltip="Sazımdan Sesler (sayfa mevcut değil)"/>
              </a:rPr>
              <a:t>Sazımdan </a:t>
            </a:r>
            <a:r>
              <a:rPr lang="tr-TR" sz="2000" dirty="0" smtClean="0">
                <a:hlinkClick r:id="rId2" tooltip="Sazımdan Sesler (sayfa mevcut değil)"/>
              </a:rPr>
              <a:t>Sesler</a:t>
            </a:r>
            <a:r>
              <a:rPr lang="tr-TR" sz="2000" dirty="0" smtClean="0"/>
              <a:t> (1950), Dostlar Beni </a:t>
            </a:r>
            <a:r>
              <a:rPr lang="tr-TR" sz="2000" dirty="0" smtClean="0"/>
              <a:t>Hatırlasın(1970</a:t>
            </a:r>
            <a:r>
              <a:rPr lang="tr-TR" sz="2000" dirty="0" smtClean="0"/>
              <a:t>) isimli kitaplarında toplandı. Ölümünden sonra </a:t>
            </a:r>
            <a:r>
              <a:rPr lang="tr-TR" sz="2000" dirty="0" smtClean="0">
                <a:hlinkClick r:id="rId3" tooltip="Bütün Şiirleri (sayfa mevcut değil)"/>
              </a:rPr>
              <a:t>Bütün </a:t>
            </a:r>
            <a:r>
              <a:rPr lang="tr-TR" sz="2000" dirty="0" smtClean="0">
                <a:hlinkClick r:id="rId3" tooltip="Bütün Şiirleri (sayfa mevcut değil)"/>
              </a:rPr>
              <a:t>Şiirleri</a:t>
            </a:r>
            <a:r>
              <a:rPr lang="tr-TR" sz="2000" dirty="0" smtClean="0"/>
              <a:t> (1984) adıyla eserleri tekrar yayınlandı.</a:t>
            </a:r>
          </a:p>
          <a:p>
            <a:r>
              <a:rPr lang="tr-TR" sz="2000" dirty="0" smtClean="0"/>
              <a:t>1973 yılında akciğer kanseri sonucunda vefat etti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</p:cSld>
  <p:clrMapOvr>
    <a:masterClrMapping/>
  </p:clrMapOvr>
  <p:transition advClick="0" advTm="10000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ANISI</a:t>
            </a:r>
            <a:endParaRPr lang="tr-TR" dirty="0"/>
          </a:p>
        </p:txBody>
      </p:sp>
      <p:pic>
        <p:nvPicPr>
          <p:cNvPr id="4" name="3 İçerik Yer Tutucusu" descr="AV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2714644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4 Aynı Yanın Köşesi Yuvarlatılmış Dikdörtgen"/>
          <p:cNvSpPr/>
          <p:nvPr/>
        </p:nvSpPr>
        <p:spPr>
          <a:xfrm>
            <a:off x="3214678" y="1428736"/>
            <a:ext cx="5143536" cy="4572032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/>
          <p:nvPr/>
        </p:nvSpPr>
        <p:spPr>
          <a:xfrm>
            <a:off x="3571868" y="1857364"/>
            <a:ext cx="43577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2014 yılının Kasım ayında </a:t>
            </a:r>
            <a:r>
              <a:rPr lang="tr-TR" dirty="0" smtClean="0">
                <a:hlinkClick r:id="rId3" tooltip="Devlet Opera ve Balesi"/>
              </a:rPr>
              <a:t>Devlet </a:t>
            </a:r>
            <a:r>
              <a:rPr lang="tr-TR" dirty="0" smtClean="0">
                <a:hlinkClick r:id="rId3" tooltip="Devlet Opera ve Balesi"/>
              </a:rPr>
              <a:t>Opera ve Balesi</a:t>
            </a:r>
            <a:r>
              <a:rPr lang="tr-TR" dirty="0" smtClean="0"/>
              <a:t> Âşık Veysel'in ölümünün 41. yılı anısına onun türkülerinden yola çıkılarak hazırlanan, tek perdelik dans tiyatrosu </a:t>
            </a:r>
            <a:r>
              <a:rPr lang="tr-TR" i="1" dirty="0" smtClean="0">
                <a:hlinkClick r:id="rId4" tooltip="Dostlar Beni Hatırlasın (sayfa mevcut değil)"/>
              </a:rPr>
              <a:t>"Dostlar Beni Hatırlasın"</a:t>
            </a:r>
            <a:r>
              <a:rPr lang="tr-TR" dirty="0" smtClean="0"/>
              <a:t> sahneye konulmuştur. 17 Kasım 2014 yapılacak prömiyere onur konuğu olarak Âşık Veysel'in kızı ve torunlarının katılacağı açıklanmıştır. Gösterinin rejisörlüğünü İhsan </a:t>
            </a:r>
            <a:r>
              <a:rPr lang="tr-TR" dirty="0" err="1" smtClean="0"/>
              <a:t>Bengier</a:t>
            </a:r>
            <a:r>
              <a:rPr lang="tr-TR" dirty="0" smtClean="0"/>
              <a:t> yaparken, </a:t>
            </a:r>
            <a:r>
              <a:rPr lang="tr-TR" dirty="0" err="1" smtClean="0"/>
              <a:t>Almula</a:t>
            </a:r>
            <a:r>
              <a:rPr lang="tr-TR" dirty="0" smtClean="0"/>
              <a:t> Ersoy, Ayşegül Aydemir, Deniz Alp, Sevim </a:t>
            </a:r>
            <a:r>
              <a:rPr lang="tr-TR" dirty="0" err="1" smtClean="0"/>
              <a:t>Başol</a:t>
            </a:r>
            <a:r>
              <a:rPr lang="tr-TR" dirty="0" smtClean="0"/>
              <a:t> ve Müge Gündüz gibi isimler rol almıştır.</a:t>
            </a:r>
            <a:r>
              <a:rPr lang="tr-TR" baseline="30000" dirty="0" smtClean="0">
                <a:hlinkClick r:id="rId5"/>
              </a:rPr>
              <a:t>[3]</a:t>
            </a:r>
            <a:endParaRPr lang="tr-TR" dirty="0"/>
          </a:p>
        </p:txBody>
      </p:sp>
    </p:spTree>
  </p:cSld>
  <p:clrMapOvr>
    <a:masterClrMapping/>
  </p:clrMapOvr>
  <p:transition advClick="0" advTm="10000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ESERLERİ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928662" y="1928802"/>
            <a:ext cx="7358114" cy="4286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Anlatamam derdimi (5:24)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Arasam seni gül ilen (4:18)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Atatürk'e ağıt (5:26)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Beni hor görme (2:46)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Beş günlük Dünya (3:58)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Bir kökte uzamış (4:55)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Birlik destani (1:42)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Çiçekler (3:05)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Cümle âlem senindir (6:44)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Derdimi dökersem derin dereye (4:51)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Dost çevirmiş yüzünü benden (3:12)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Dost </a:t>
            </a:r>
            <a:r>
              <a:rPr lang="tr-TR" dirty="0" smtClean="0"/>
              <a:t>yolunda </a:t>
            </a:r>
            <a:r>
              <a:rPr lang="tr-TR" dirty="0" smtClean="0"/>
              <a:t>(4:43</a:t>
            </a:r>
            <a:r>
              <a:rPr lang="tr-TR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Dostlar beni hatırlasın (6:02)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Dün gece yar eşiğinde (4:28)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Dünya'ya gelmemde maksat (2:43)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Esti bahar yeli (2:41)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Gel ey âşık (5:35)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Gonca gülün kokusuna (5:24)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Gönül sana nasihatim (6:40)</a:t>
            </a:r>
          </a:p>
          <a:p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2857488" y="2571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</p:cSld>
  <p:clrMapOvr>
    <a:masterClrMapping/>
  </p:clrMapOvr>
  <p:transition advClick="0" advTm="9000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1857356" y="2071678"/>
          <a:ext cx="5762643" cy="4154497"/>
        </p:xfrm>
        <a:graphic>
          <a:graphicData uri="http://schemas.openxmlformats.org/drawingml/2006/table">
            <a:tbl>
              <a:tblPr/>
              <a:tblGrid>
                <a:gridCol w="2181981"/>
                <a:gridCol w="3580662"/>
              </a:tblGrid>
              <a:tr h="4154497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3 Yuvarlatılmış Çapraz Köşeli Dikdörtgen"/>
          <p:cNvSpPr/>
          <p:nvPr/>
        </p:nvSpPr>
        <p:spPr>
          <a:xfrm>
            <a:off x="714348" y="1928802"/>
            <a:ext cx="7286676" cy="4500594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1285852" y="214311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7" name="6 Metin kutusu"/>
          <p:cNvSpPr txBox="1"/>
          <p:nvPr/>
        </p:nvSpPr>
        <p:spPr>
          <a:xfrm>
            <a:off x="1571604" y="2285992"/>
            <a:ext cx="5214974" cy="452431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fontAlgn="t">
              <a:buFont typeface="Wingdings" pitchFamily="2" charset="2"/>
              <a:buChar char="Ø"/>
            </a:pPr>
            <a:r>
              <a:rPr lang="tr-TR" dirty="0" smtClean="0"/>
              <a:t>Gönül sana nasihatim (6:40)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Gözyaşı armağan (3:32)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Güzelliğin on para etmez (4:31)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Kahpe felek (2:58)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Kara toprak (9:25)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Kızılırmak seni seni (4:58)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Küçük dünyam (5:17)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Murat (5:13)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Ne ötersin dertli dertli (3:05)</a:t>
            </a:r>
          </a:p>
          <a:p>
            <a:pPr fontAlgn="t"/>
            <a:r>
              <a:rPr lang="tr-TR" dirty="0" smtClean="0"/>
              <a:t> </a:t>
            </a:r>
            <a:endParaRPr lang="tr-TR" dirty="0" smtClean="0"/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Necip </a:t>
            </a:r>
            <a:r>
              <a:rPr lang="tr-TR" dirty="0" smtClean="0"/>
              <a:t>(3:16)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Sazım (6:02)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Seherin vaktinde (5:01)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Sekizinci ayın yirmi ikisi (4:43)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Sen varsın (4:01)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Şu geniş Dünya'ya (7:27)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Uzun ince bir yoldayım (2:23)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Yaz gelsin (3:02)</a:t>
            </a:r>
          </a:p>
          <a:p>
            <a:pPr fontAlgn="t">
              <a:buFont typeface="Wingdings" pitchFamily="2" charset="2"/>
              <a:buChar char="Ø"/>
            </a:pPr>
            <a:r>
              <a:rPr lang="tr-TR" dirty="0" smtClean="0"/>
              <a:t>Yıldız (Sivas ellerin</a:t>
            </a:r>
          </a:p>
          <a:p>
            <a:pPr>
              <a:buFont typeface="Wingdings" pitchFamily="2" charset="2"/>
              <a:buChar char="Ø"/>
            </a:pPr>
            <a:endParaRPr lang="tr-TR" sz="2000" dirty="0"/>
          </a:p>
        </p:txBody>
      </p:sp>
    </p:spTree>
  </p:cSld>
  <p:clrMapOvr>
    <a:masterClrMapping/>
  </p:clrMapOvr>
  <p:transition advClick="0" advTm="10000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</TotalTime>
  <Words>278</Words>
  <PresentationFormat>Ekran Gösterisi 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Canlı</vt:lpstr>
      <vt:lpstr>AŞIK VEYSEL ŞATIROĞLU</vt:lpstr>
      <vt:lpstr>İÇİNDEKİLER</vt:lpstr>
      <vt:lpstr>YAŞAMI</vt:lpstr>
      <vt:lpstr>Slayt 4</vt:lpstr>
      <vt:lpstr>Slayt 5</vt:lpstr>
      <vt:lpstr>Slayt 6</vt:lpstr>
      <vt:lpstr>ANISI</vt:lpstr>
      <vt:lpstr>ESERLERİ</vt:lpstr>
      <vt:lpstr>Slayt 9</vt:lpstr>
      <vt:lpstr>UZUN  İNCE BİR YOLDAYIM</vt:lpstr>
      <vt:lpstr>KAYNAKÇA</vt:lpstr>
      <vt:lpstr>Slayt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AŞIK VEYSEL ŞATIROĞLU</dc:title>
  <dc:creator>Casper</dc:creator>
  <cp:lastModifiedBy>Casper</cp:lastModifiedBy>
  <cp:revision>6</cp:revision>
  <dcterms:created xsi:type="dcterms:W3CDTF">2015-12-11T17:41:25Z</dcterms:created>
  <dcterms:modified xsi:type="dcterms:W3CDTF">2015-12-11T18:39:24Z</dcterms:modified>
</cp:coreProperties>
</file>