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9" r:id="rId5"/>
    <p:sldId id="260" r:id="rId6"/>
    <p:sldId id="268" r:id="rId7"/>
    <p:sldId id="261" r:id="rId8"/>
    <p:sldId id="262" r:id="rId9"/>
    <p:sldId id="270" r:id="rId10"/>
    <p:sldId id="264" r:id="rId11"/>
    <p:sldId id="267" r:id="rId12"/>
    <p:sldId id="271" r:id="rId13"/>
    <p:sldId id="272" r:id="rId14"/>
    <p:sldId id="265"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07.12.2015</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07.12.2015</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07.12.2015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07.12.2015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07.12.2015</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07.12.2015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07.12.2015</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07.12.2015</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07.12.2015</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tr/search?q=KARAG&#214;Z+VE+HAC&#304;VAT&amp;" TargetMode="External"/><Relationship Id="rId2" Type="http://schemas.openxmlformats.org/officeDocument/2006/relationships/hyperlink" Target="http://www.forumdas.net/forum/konu/karagoz-ile-hacivat-hayati.145580/" TargetMode="External"/><Relationship Id="rId1" Type="http://schemas.openxmlformats.org/officeDocument/2006/relationships/slideLayout" Target="../slideLayouts/slideLayout2.xml"/><Relationship Id="rId6" Type="http://schemas.openxmlformats.org/officeDocument/2006/relationships/hyperlink" Target="https://tr.wikipedia.org/wiki/Karag%C3%B6z_ve_Hacivat" TargetMode="External"/><Relationship Id="rId5" Type="http://schemas.openxmlformats.org/officeDocument/2006/relationships/hyperlink" Target="http://www.turkedebiyati.org/geleneksel-turk-tiyatrosu.html" TargetMode="External"/><Relationship Id="rId4" Type="http://schemas.openxmlformats.org/officeDocument/2006/relationships/hyperlink" Target="https://www.google.com.tr/search?q=geleneksel+t&#252;rk+tiyatrosu&am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turkedebiyati.org/geleneksel-turk-tiyatrosu.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tr.wikipedia.org/wiki/Karag%C3%B6z_ve_Hacivat" TargetMode="External"/><Relationship Id="rId13" Type="http://schemas.openxmlformats.org/officeDocument/2006/relationships/hyperlink" Target="https://tr.wikipedia.org/wiki/Orhan_Gazi" TargetMode="External"/><Relationship Id="rId3" Type="http://schemas.openxmlformats.org/officeDocument/2006/relationships/hyperlink" Target="https://tr.wikipedia.org/wiki/G%C3%B6lge_oyunu" TargetMode="External"/><Relationship Id="rId7" Type="http://schemas.openxmlformats.org/officeDocument/2006/relationships/hyperlink" Target="https://tr.wikipedia.org/wiki/Bizans_%C4%B0mparatorlu%C4%9Fu" TargetMode="External"/><Relationship Id="rId12" Type="http://schemas.openxmlformats.org/officeDocument/2006/relationships/hyperlink" Target="https://tr.wikipedia.org/wiki/Karag%C3%B6z" TargetMode="External"/><Relationship Id="rId2" Type="http://schemas.openxmlformats.org/officeDocument/2006/relationships/hyperlink" Target="https://tr.wikipedia.org/wiki/Tasvir" TargetMode="External"/><Relationship Id="rId16" Type="http://schemas.openxmlformats.org/officeDocument/2006/relationships/hyperlink" Target="https://tr.wikipedia.org/w/index.php?title=%C5%9Eeyh_K%C3%BC%C5%9Fteri&amp;action=edit&amp;redlink=1" TargetMode="External"/><Relationship Id="rId1" Type="http://schemas.openxmlformats.org/officeDocument/2006/relationships/slideLayout" Target="../slideLayouts/slideLayout2.xml"/><Relationship Id="rId6" Type="http://schemas.openxmlformats.org/officeDocument/2006/relationships/hyperlink" Target="https://tr.wikipedia.org/wiki/Evliya_%C3%87elebi" TargetMode="External"/><Relationship Id="rId11" Type="http://schemas.openxmlformats.org/officeDocument/2006/relationships/hyperlink" Target="https://tr.wikipedia.org/w/index.php?title=Samakol&amp;action=edit&amp;redlink=1" TargetMode="External"/><Relationship Id="rId5" Type="http://schemas.openxmlformats.org/officeDocument/2006/relationships/hyperlink" Target="https://tr.wikipedia.org/wiki/Gayda" TargetMode="External"/><Relationship Id="rId15" Type="http://schemas.openxmlformats.org/officeDocument/2006/relationships/hyperlink" Target="https://tr.wikipedia.org/wiki/Cami" TargetMode="External"/><Relationship Id="rId10" Type="http://schemas.openxmlformats.org/officeDocument/2006/relationships/hyperlink" Target="https://tr.wikipedia.org/wiki/Trakya" TargetMode="External"/><Relationship Id="rId4" Type="http://schemas.openxmlformats.org/officeDocument/2006/relationships/hyperlink" Target="https://tr.wikipedia.org/wiki/%C3%87ingene" TargetMode="External"/><Relationship Id="rId9" Type="http://schemas.openxmlformats.org/officeDocument/2006/relationships/hyperlink" Target="https://tr.wikipedia.org/wiki/Hacivat" TargetMode="External"/><Relationship Id="rId14" Type="http://schemas.openxmlformats.org/officeDocument/2006/relationships/hyperlink" Target="https://tr.wikipedia.org/wiki/Burs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71600" y="4005064"/>
            <a:ext cx="6400800" cy="1152128"/>
          </a:xfrm>
        </p:spPr>
        <p:txBody>
          <a:bodyPr/>
          <a:lstStyle/>
          <a:p>
            <a:r>
              <a:rPr lang="tr-TR" dirty="0" smtClean="0">
                <a:solidFill>
                  <a:srgbClr val="0070C0"/>
                </a:solidFill>
                <a:latin typeface="Blackadder ITC" pitchFamily="82" charset="0"/>
              </a:rPr>
              <a:t>KARAGÖZ    VE    HACİVAT</a:t>
            </a:r>
          </a:p>
          <a:p>
            <a:endParaRPr lang="tr-TR" dirty="0" smtClean="0">
              <a:solidFill>
                <a:srgbClr val="0070C0"/>
              </a:solidFill>
              <a:latin typeface="Blackadder ITC" pitchFamily="82" charset="0"/>
            </a:endParaRPr>
          </a:p>
          <a:p>
            <a:endParaRPr lang="tr-TR" dirty="0" smtClean="0">
              <a:solidFill>
                <a:srgbClr val="0070C0"/>
              </a:solidFill>
              <a:latin typeface="Blackadder ITC" pitchFamily="82" charset="0"/>
            </a:endParaRPr>
          </a:p>
          <a:p>
            <a:endParaRPr lang="tr-TR" dirty="0">
              <a:solidFill>
                <a:srgbClr val="0070C0"/>
              </a:solidFill>
              <a:latin typeface="Blackadder ITC" pitchFamily="82" charset="0"/>
            </a:endParaRPr>
          </a:p>
        </p:txBody>
      </p:sp>
      <p:sp>
        <p:nvSpPr>
          <p:cNvPr id="2" name="1 Başlık"/>
          <p:cNvSpPr>
            <a:spLocks noGrp="1"/>
          </p:cNvSpPr>
          <p:nvPr>
            <p:ph type="ctrTitle"/>
          </p:nvPr>
        </p:nvSpPr>
        <p:spPr>
          <a:xfrm>
            <a:off x="683568" y="692696"/>
            <a:ext cx="7772400" cy="2088231"/>
          </a:xfrm>
        </p:spPr>
        <p:txBody>
          <a:bodyPr/>
          <a:lstStyle/>
          <a:p>
            <a:r>
              <a:rPr lang="tr-TR" dirty="0" smtClean="0">
                <a:solidFill>
                  <a:srgbClr val="FF0000"/>
                </a:solidFill>
                <a:latin typeface="Blackadder ITC" pitchFamily="82" charset="0"/>
              </a:rPr>
              <a:t>GELENEKSEL   T ÜRK TİYATROSU  </a:t>
            </a:r>
            <a:endParaRPr lang="tr-TR" dirty="0">
              <a:solidFill>
                <a:srgbClr val="FF0000"/>
              </a:solidFill>
              <a:latin typeface="Blackadder ITC" pitchFamily="82" charset="0"/>
            </a:endParaRPr>
          </a:p>
        </p:txBody>
      </p:sp>
      <p:sp>
        <p:nvSpPr>
          <p:cNvPr id="5" name="4 Sol Ayraç"/>
          <p:cNvSpPr/>
          <p:nvPr/>
        </p:nvSpPr>
        <p:spPr>
          <a:xfrm>
            <a:off x="1979712" y="3933056"/>
            <a:ext cx="288032"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5 Sağ Ayraç"/>
          <p:cNvSpPr/>
          <p:nvPr/>
        </p:nvSpPr>
        <p:spPr>
          <a:xfrm>
            <a:off x="6876256" y="3861048"/>
            <a:ext cx="432048"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ransition advTm="10171">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delinetciler.org/attachments/17972d1316092550-yazilar-oyun-1.jpg"/>
          <p:cNvPicPr>
            <a:picLocks noChangeAspect="1" noChangeArrowheads="1"/>
          </p:cNvPicPr>
          <p:nvPr/>
        </p:nvPicPr>
        <p:blipFill>
          <a:blip r:embed="rId2" cstate="print"/>
          <a:srcRect/>
          <a:stretch>
            <a:fillRect/>
          </a:stretch>
        </p:blipFill>
        <p:spPr bwMode="auto">
          <a:xfrm>
            <a:off x="467544" y="476672"/>
            <a:ext cx="8280920" cy="5904656"/>
          </a:xfrm>
          <a:prstGeom prst="rect">
            <a:avLst/>
          </a:prstGeom>
          <a:noFill/>
        </p:spPr>
      </p:pic>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unima.org.tr/wp-content/uploads/2012/01/hacivat.jpg"/>
          <p:cNvPicPr>
            <a:picLocks noChangeAspect="1" noChangeArrowheads="1"/>
          </p:cNvPicPr>
          <p:nvPr/>
        </p:nvPicPr>
        <p:blipFill>
          <a:blip r:embed="rId2" cstate="print"/>
          <a:srcRect/>
          <a:stretch>
            <a:fillRect/>
          </a:stretch>
        </p:blipFill>
        <p:spPr bwMode="auto">
          <a:xfrm>
            <a:off x="323528" y="476672"/>
            <a:ext cx="4104456" cy="5976664"/>
          </a:xfrm>
          <a:prstGeom prst="rect">
            <a:avLst/>
          </a:prstGeom>
          <a:noFill/>
        </p:spPr>
      </p:pic>
      <p:pic>
        <p:nvPicPr>
          <p:cNvPr id="23556" name="Picture 4" descr="https://upload.wikimedia.org/wikipedia/commons/8/8d/Karagoz_figures.jpg"/>
          <p:cNvPicPr>
            <a:picLocks noChangeAspect="1" noChangeArrowheads="1"/>
          </p:cNvPicPr>
          <p:nvPr/>
        </p:nvPicPr>
        <p:blipFill>
          <a:blip r:embed="rId3" cstate="print"/>
          <a:srcRect/>
          <a:stretch>
            <a:fillRect/>
          </a:stretch>
        </p:blipFill>
        <p:spPr bwMode="auto">
          <a:xfrm>
            <a:off x="4572000" y="476672"/>
            <a:ext cx="4104456" cy="5904656"/>
          </a:xfrm>
          <a:prstGeom prst="rect">
            <a:avLst/>
          </a:prstGeom>
          <a:noFill/>
        </p:spPr>
      </p:pic>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524000"/>
            <a:ext cx="8229600" cy="4857328"/>
          </a:xfrm>
        </p:spPr>
        <p:txBody>
          <a:bodyPr>
            <a:normAutofit fontScale="55000" lnSpcReduction="20000"/>
          </a:bodyPr>
          <a:lstStyle/>
          <a:p>
            <a:r>
              <a:rPr lang="tr-TR" sz="2800" dirty="0" smtClean="0">
                <a:solidFill>
                  <a:schemeClr val="bg1"/>
                </a:solidFill>
              </a:rPr>
              <a:t>KARAGÖZ İLE HACİVAT: LEYLEK ETİ</a:t>
            </a:r>
            <a:br>
              <a:rPr lang="tr-TR" sz="2800" dirty="0" smtClean="0">
                <a:solidFill>
                  <a:schemeClr val="bg1"/>
                </a:solidFill>
              </a:rPr>
            </a:br>
            <a:r>
              <a:rPr lang="tr-TR" sz="2800" dirty="0" smtClean="0">
                <a:solidFill>
                  <a:schemeClr val="bg1"/>
                </a:solidFill>
              </a:rPr>
              <a:t/>
            </a:r>
            <a:br>
              <a:rPr lang="tr-TR" sz="2800" dirty="0" smtClean="0">
                <a:solidFill>
                  <a:schemeClr val="bg1"/>
                </a:solidFill>
              </a:rPr>
            </a:br>
            <a:r>
              <a:rPr lang="tr-TR" sz="2800" dirty="0" smtClean="0">
                <a:solidFill>
                  <a:schemeClr val="bg1"/>
                </a:solidFill>
              </a:rPr>
              <a:t>Hacivat: " Karagözüm, ziyafet var. "</a:t>
            </a:r>
            <a:br>
              <a:rPr lang="tr-TR" sz="2800" dirty="0" smtClean="0">
                <a:solidFill>
                  <a:schemeClr val="bg1"/>
                </a:solidFill>
              </a:rPr>
            </a:br>
            <a:r>
              <a:rPr lang="tr-TR" sz="2800" dirty="0" smtClean="0">
                <a:solidFill>
                  <a:schemeClr val="bg1"/>
                </a:solidFill>
              </a:rPr>
              <a:t>Karagöz: " Hı.. "</a:t>
            </a:r>
            <a:br>
              <a:rPr lang="tr-TR" sz="2800" dirty="0" smtClean="0">
                <a:solidFill>
                  <a:schemeClr val="bg1"/>
                </a:solidFill>
              </a:rPr>
            </a:br>
            <a:r>
              <a:rPr lang="tr-TR" sz="2800" dirty="0" smtClean="0">
                <a:solidFill>
                  <a:schemeClr val="bg1"/>
                </a:solidFill>
              </a:rPr>
              <a:t>Hacivat: " Ziyafet var, ziyafet. Al hanımı, Yaşar'ı. Bu akşam bize gelin. Levrek aldım, pişirip yeriz. "</a:t>
            </a:r>
            <a:br>
              <a:rPr lang="tr-TR" sz="2800" dirty="0" smtClean="0">
                <a:solidFill>
                  <a:schemeClr val="bg1"/>
                </a:solidFill>
              </a:rPr>
            </a:br>
            <a:r>
              <a:rPr lang="tr-TR" sz="2800" dirty="0" smtClean="0">
                <a:solidFill>
                  <a:schemeClr val="bg1"/>
                </a:solidFill>
              </a:rPr>
              <a:t>Karagöz: " Bu akşam size gelemeyiz, leylek eti yiyemeyiz. "</a:t>
            </a:r>
            <a:br>
              <a:rPr lang="tr-TR" sz="2800" dirty="0" smtClean="0">
                <a:solidFill>
                  <a:schemeClr val="bg1"/>
                </a:solidFill>
              </a:rPr>
            </a:br>
            <a:r>
              <a:rPr lang="tr-TR" sz="2800" dirty="0" smtClean="0">
                <a:solidFill>
                  <a:schemeClr val="bg1"/>
                </a:solidFill>
              </a:rPr>
              <a:t>Hacivat: " Leylek demedim Karagözüm, levrek dedim. Levrek balığı. "</a:t>
            </a:r>
            <a:br>
              <a:rPr lang="tr-TR" sz="2800" dirty="0" smtClean="0">
                <a:solidFill>
                  <a:schemeClr val="bg1"/>
                </a:solidFill>
              </a:rPr>
            </a:br>
            <a:r>
              <a:rPr lang="tr-TR" sz="2800" dirty="0" smtClean="0">
                <a:solidFill>
                  <a:schemeClr val="bg1"/>
                </a:solidFill>
              </a:rPr>
              <a:t>Karagöz: " Bırak ya Hacivat, ne zamandan beri leylekler balık oldu. "</a:t>
            </a:r>
            <a:br>
              <a:rPr lang="tr-TR" sz="2800" dirty="0" smtClean="0">
                <a:solidFill>
                  <a:schemeClr val="bg1"/>
                </a:solidFill>
              </a:rPr>
            </a:br>
            <a:r>
              <a:rPr lang="tr-TR" sz="2800" dirty="0" smtClean="0">
                <a:solidFill>
                  <a:schemeClr val="bg1"/>
                </a:solidFill>
              </a:rPr>
              <a:t>Hacivat: " Leylekler balık olmaz, tıpkı benim Karagöz olamadığım gibi. "</a:t>
            </a:r>
            <a:br>
              <a:rPr lang="tr-TR" sz="2800" dirty="0" smtClean="0">
                <a:solidFill>
                  <a:schemeClr val="bg1"/>
                </a:solidFill>
              </a:rPr>
            </a:br>
            <a:r>
              <a:rPr lang="tr-TR" sz="2800" dirty="0" smtClean="0">
                <a:solidFill>
                  <a:schemeClr val="bg1"/>
                </a:solidFill>
              </a:rPr>
              <a:t>Karagöz: " Keşke Karagöz olsan, bana benzesen Hacivat. "</a:t>
            </a:r>
            <a:br>
              <a:rPr lang="tr-TR" sz="2800" dirty="0" smtClean="0">
                <a:solidFill>
                  <a:schemeClr val="bg1"/>
                </a:solidFill>
              </a:rPr>
            </a:br>
            <a:r>
              <a:rPr lang="tr-TR" sz="2800" dirty="0" smtClean="0">
                <a:solidFill>
                  <a:schemeClr val="bg1"/>
                </a:solidFill>
              </a:rPr>
              <a:t>Hacivat: " Aman, hayatta isteyeceğim en son şey sana benzemek. Ben bu halimden memnunum. "</a:t>
            </a:r>
            <a:br>
              <a:rPr lang="tr-TR" sz="2800" dirty="0" smtClean="0">
                <a:solidFill>
                  <a:schemeClr val="bg1"/>
                </a:solidFill>
              </a:rPr>
            </a:br>
            <a:r>
              <a:rPr lang="tr-TR" sz="2800" dirty="0" smtClean="0">
                <a:solidFill>
                  <a:schemeClr val="bg1"/>
                </a:solidFill>
              </a:rPr>
              <a:t>Karagöz: " Tamam, bana benzeme. Git Halim'le Memduh'a benze. "</a:t>
            </a:r>
            <a:br>
              <a:rPr lang="tr-TR" sz="2800" dirty="0" smtClean="0">
                <a:solidFill>
                  <a:schemeClr val="bg1"/>
                </a:solidFill>
              </a:rPr>
            </a:br>
            <a:r>
              <a:rPr lang="tr-TR" sz="2800" dirty="0" smtClean="0">
                <a:solidFill>
                  <a:schemeClr val="bg1"/>
                </a:solidFill>
              </a:rPr>
              <a:t>Hacivat: " Sen ne diyorsun Karagözüm? Halim'le Memduh da kim? "</a:t>
            </a:r>
            <a:br>
              <a:rPr lang="tr-TR" sz="2800" dirty="0" smtClean="0">
                <a:solidFill>
                  <a:schemeClr val="bg1"/>
                </a:solidFill>
              </a:rPr>
            </a:br>
            <a:r>
              <a:rPr lang="tr-TR" sz="2800" dirty="0" smtClean="0">
                <a:solidFill>
                  <a:schemeClr val="bg1"/>
                </a:solidFill>
              </a:rPr>
              <a:t>Karagöz: " Sizin mahalleden yeni taşınmışlar. Bizim mahalleye geldiler. "</a:t>
            </a:r>
            <a:br>
              <a:rPr lang="tr-TR" sz="2800" dirty="0" smtClean="0">
                <a:solidFill>
                  <a:schemeClr val="bg1"/>
                </a:solidFill>
              </a:rPr>
            </a:br>
            <a:r>
              <a:rPr lang="tr-TR" sz="2800" dirty="0" smtClean="0">
                <a:solidFill>
                  <a:schemeClr val="bg1"/>
                </a:solidFill>
              </a:rPr>
              <a:t>Hacivat: " </a:t>
            </a:r>
            <a:r>
              <a:rPr lang="tr-TR" sz="2800" dirty="0" err="1" smtClean="0">
                <a:solidFill>
                  <a:schemeClr val="bg1"/>
                </a:solidFill>
              </a:rPr>
              <a:t>Eee</a:t>
            </a:r>
            <a:r>
              <a:rPr lang="tr-TR" sz="2800" dirty="0" smtClean="0">
                <a:solidFill>
                  <a:schemeClr val="bg1"/>
                </a:solidFill>
              </a:rPr>
              <a:t> sonra? "</a:t>
            </a:r>
            <a:br>
              <a:rPr lang="tr-TR" sz="2800" dirty="0" smtClean="0">
                <a:solidFill>
                  <a:schemeClr val="bg1"/>
                </a:solidFill>
              </a:rPr>
            </a:br>
            <a:r>
              <a:rPr lang="tr-TR" sz="2800" dirty="0" smtClean="0">
                <a:solidFill>
                  <a:schemeClr val="bg1"/>
                </a:solidFill>
              </a:rPr>
              <a:t>Karagöz: " Bizim mahalleyi beğenmediler. Sizin mahalleye geri dönecekler. "</a:t>
            </a:r>
            <a:br>
              <a:rPr lang="tr-TR" sz="2800" dirty="0" smtClean="0">
                <a:solidFill>
                  <a:schemeClr val="bg1"/>
                </a:solidFill>
              </a:rPr>
            </a:br>
            <a:r>
              <a:rPr lang="tr-TR" sz="2800" dirty="0" smtClean="0">
                <a:solidFill>
                  <a:schemeClr val="bg1"/>
                </a:solidFill>
              </a:rPr>
              <a:t>Hacivat: " O neden? "</a:t>
            </a:r>
            <a:br>
              <a:rPr lang="tr-TR" sz="2800" dirty="0" smtClean="0">
                <a:solidFill>
                  <a:schemeClr val="bg1"/>
                </a:solidFill>
              </a:rPr>
            </a:br>
            <a:r>
              <a:rPr lang="tr-TR" sz="2800" dirty="0" smtClean="0">
                <a:solidFill>
                  <a:schemeClr val="bg1"/>
                </a:solidFill>
              </a:rPr>
              <a:t>Karagöz: " Çünkü onları dövdüm. Alaycı konuşmaya devam edersen seni de döverim. “Hatta al sana bir tokat [PAT]</a:t>
            </a:r>
            <a:br>
              <a:rPr lang="tr-TR" sz="2800" dirty="0" smtClean="0">
                <a:solidFill>
                  <a:schemeClr val="bg1"/>
                </a:solidFill>
              </a:rPr>
            </a:br>
            <a:r>
              <a:rPr lang="tr-TR" sz="2800" dirty="0" smtClean="0">
                <a:solidFill>
                  <a:schemeClr val="bg1"/>
                </a:solidFill>
              </a:rPr>
              <a:t>Hacivat: " Sustum Karagözüm, yeter ki bana vurma. "</a:t>
            </a:r>
            <a:br>
              <a:rPr lang="tr-TR" sz="2800" dirty="0" smtClean="0">
                <a:solidFill>
                  <a:schemeClr val="bg1"/>
                </a:solidFill>
              </a:rPr>
            </a:br>
            <a:r>
              <a:rPr lang="tr-TR" sz="2800" dirty="0" smtClean="0">
                <a:solidFill>
                  <a:schemeClr val="bg1"/>
                </a:solidFill>
              </a:rPr>
              <a:t>Karagöz: " Leylek eti falan da yemem. "</a:t>
            </a:r>
            <a:br>
              <a:rPr lang="tr-TR" sz="2800" dirty="0" smtClean="0">
                <a:solidFill>
                  <a:schemeClr val="bg1"/>
                </a:solidFill>
              </a:rPr>
            </a:br>
            <a:r>
              <a:rPr lang="tr-TR" sz="2800" dirty="0" smtClean="0">
                <a:solidFill>
                  <a:schemeClr val="bg1"/>
                </a:solidFill>
              </a:rPr>
              <a:t>Hacivat: " Yeme Karagözüm, leylek eti yeme. “Al sana hurma yeter ki bana vurma. </a:t>
            </a:r>
            <a:endParaRPr lang="tr-TR" sz="2800" dirty="0">
              <a:solidFill>
                <a:schemeClr val="bg1"/>
              </a:solidFill>
            </a:endParaRPr>
          </a:p>
        </p:txBody>
      </p:sp>
      <p:sp>
        <p:nvSpPr>
          <p:cNvPr id="3" name="2 Başlık"/>
          <p:cNvSpPr>
            <a:spLocks noGrp="1"/>
          </p:cNvSpPr>
          <p:nvPr>
            <p:ph type="title"/>
          </p:nvPr>
        </p:nvSpPr>
        <p:spPr/>
        <p:txBody>
          <a:bodyPr>
            <a:normAutofit fontScale="90000"/>
          </a:bodyPr>
          <a:lstStyle/>
          <a:p>
            <a:r>
              <a:rPr lang="tr-TR" dirty="0" smtClean="0">
                <a:solidFill>
                  <a:srgbClr val="FF0000"/>
                </a:solidFill>
                <a:latin typeface="Blackadder ITC" pitchFamily="82" charset="0"/>
              </a:rPr>
              <a:t>KARAGÖZ   VE   HACİVATIN BAZI   METİNLERİ</a:t>
            </a:r>
            <a:endParaRPr lang="tr-TR" dirty="0">
              <a:solidFill>
                <a:srgbClr val="FF0000"/>
              </a:solidFill>
              <a:latin typeface="Blackadder ITC" pitchFamily="82" charset="0"/>
            </a:endParaRPr>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332656"/>
            <a:ext cx="8229600" cy="5976664"/>
          </a:xfrm>
        </p:spPr>
        <p:txBody>
          <a:bodyPr>
            <a:normAutofit fontScale="62500" lnSpcReduction="20000"/>
          </a:bodyPr>
          <a:lstStyle/>
          <a:p>
            <a:r>
              <a:rPr lang="tr-TR" dirty="0" smtClean="0">
                <a:solidFill>
                  <a:schemeClr val="bg1"/>
                </a:solidFill>
              </a:rPr>
              <a:t>KARAGÖZ İLE HACİVAT: MANGAL SEFASI</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Hacivat: " Karagözüm, sucuk aldım. Gel mangal sefası yapalım.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Karagöz: " Birer kangal alalım ama benim bahçe küçük, kangala dar gelir.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Hacivat: " Kangal demedim Karagözüm, mangal dedim. Mangalda sucuk pişirelim. "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Karagöz: " Kangalla çocuk bir arada olmaz. Yaşar'ı kangal ısırır. "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Hacivat: " Canım, ne Yaşar'ı, ne kangalı, sucuk dedim, mangal dedim. "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Karagöz: " He öyle söylesene, sucuğu mandalla tavana asarsın. "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Hacivat: " O neden? Neden sucuğu tavana asıyorsun? "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Karagöz: " Kurusun diye. Kuru sucuğun tadı farklı olur. "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Hacivat: " Tamam Karagözüm, sucuğu kuruttum, mangalı bahçeye oturttum. "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Karagöz: " Ben senin bahçeye gelmem, Hacivat. "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Hacivat: " Gelmezsen gelme. Ben de kendime ziyafet çekerim.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Uzaklaşıp giden Hacivat'ın arkasından Karagöz söylenir:</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Seni gidi beni bilmez. Kangalı kesmiş, sucuk yapmış, mangalda pişirecekmiş. Bende o sucuğu yiyecek göz var mı? </a:t>
            </a:r>
            <a:r>
              <a:rPr lang="tr-TR" dirty="0" smtClean="0"/>
              <a:t>"</a:t>
            </a:r>
            <a:br>
              <a:rPr lang="tr-TR" dirty="0" smtClean="0"/>
            </a:br>
            <a:endParaRPr lang="tr-TR" dirty="0"/>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 </a:t>
            </a:r>
            <a:r>
              <a:rPr lang="tr-TR" dirty="0" smtClean="0">
                <a:solidFill>
                  <a:schemeClr val="bg1"/>
                </a:solidFill>
                <a:hlinkClick r:id="rId2"/>
              </a:rPr>
              <a:t>http://www.</a:t>
            </a:r>
            <a:r>
              <a:rPr lang="tr-TR" dirty="0" err="1" smtClean="0">
                <a:solidFill>
                  <a:schemeClr val="bg1"/>
                </a:solidFill>
                <a:hlinkClick r:id="rId2"/>
              </a:rPr>
              <a:t>forumdas</a:t>
            </a:r>
            <a:r>
              <a:rPr lang="tr-TR" dirty="0" smtClean="0">
                <a:solidFill>
                  <a:schemeClr val="bg1"/>
                </a:solidFill>
                <a:hlinkClick r:id="rId2"/>
              </a:rPr>
              <a:t>.net/forum/konu/</a:t>
            </a:r>
            <a:r>
              <a:rPr lang="tr-TR" dirty="0" err="1" smtClean="0">
                <a:solidFill>
                  <a:schemeClr val="bg1"/>
                </a:solidFill>
                <a:hlinkClick r:id="rId2"/>
              </a:rPr>
              <a:t>karagoz</a:t>
            </a:r>
            <a:r>
              <a:rPr lang="tr-TR" dirty="0" smtClean="0">
                <a:solidFill>
                  <a:schemeClr val="bg1"/>
                </a:solidFill>
                <a:hlinkClick r:id="rId2"/>
              </a:rPr>
              <a:t>-ile-</a:t>
            </a:r>
            <a:r>
              <a:rPr lang="tr-TR" dirty="0" err="1" smtClean="0">
                <a:solidFill>
                  <a:schemeClr val="bg1"/>
                </a:solidFill>
                <a:hlinkClick r:id="rId2"/>
              </a:rPr>
              <a:t>hacivat</a:t>
            </a:r>
            <a:r>
              <a:rPr lang="tr-TR" dirty="0" smtClean="0">
                <a:solidFill>
                  <a:schemeClr val="bg1"/>
                </a:solidFill>
                <a:hlinkClick r:id="rId2"/>
              </a:rPr>
              <a:t>-hayati.145580/#ixzz3taF0fuay</a:t>
            </a:r>
            <a:endParaRPr lang="tr-TR" dirty="0" smtClean="0">
              <a:solidFill>
                <a:schemeClr val="bg1"/>
              </a:solidFill>
            </a:endParaRPr>
          </a:p>
          <a:p>
            <a:r>
              <a:rPr lang="tr-TR" dirty="0" smtClean="0">
                <a:solidFill>
                  <a:schemeClr val="bg1"/>
                </a:solidFill>
                <a:hlinkClick r:id="rId3"/>
              </a:rPr>
              <a:t>https://www.google.com.tr/search?q=KARAGÖZ+VE+HACİVAT&amp;</a:t>
            </a:r>
            <a:endParaRPr lang="tr-TR" dirty="0" smtClean="0">
              <a:solidFill>
                <a:schemeClr val="bg1"/>
              </a:solidFill>
            </a:endParaRPr>
          </a:p>
          <a:p>
            <a:r>
              <a:rPr lang="tr-TR" dirty="0" smtClean="0">
                <a:solidFill>
                  <a:schemeClr val="bg1"/>
                </a:solidFill>
                <a:hlinkClick r:id="rId4"/>
              </a:rPr>
              <a:t>https://www.google.com.tr/search?q=geleneksel+türk+tiyatrosu&amp;</a:t>
            </a:r>
            <a:endParaRPr lang="tr-TR" dirty="0" smtClean="0">
              <a:solidFill>
                <a:schemeClr val="bg1"/>
              </a:solidFill>
            </a:endParaRPr>
          </a:p>
          <a:p>
            <a:r>
              <a:rPr lang="tr-TR" dirty="0" smtClean="0">
                <a:solidFill>
                  <a:schemeClr val="bg1"/>
                </a:solidFill>
                <a:hlinkClick r:id="rId5"/>
              </a:rPr>
              <a:t>http://www.</a:t>
            </a:r>
            <a:r>
              <a:rPr lang="tr-TR" dirty="0" err="1" smtClean="0">
                <a:solidFill>
                  <a:schemeClr val="bg1"/>
                </a:solidFill>
                <a:hlinkClick r:id="rId5"/>
              </a:rPr>
              <a:t>turkedebiyati</a:t>
            </a:r>
            <a:r>
              <a:rPr lang="tr-TR" dirty="0" smtClean="0">
                <a:solidFill>
                  <a:schemeClr val="bg1"/>
                </a:solidFill>
                <a:hlinkClick r:id="rId5"/>
              </a:rPr>
              <a:t>.org/geleneksel-</a:t>
            </a:r>
            <a:r>
              <a:rPr lang="tr-TR" dirty="0" err="1" smtClean="0">
                <a:solidFill>
                  <a:schemeClr val="bg1"/>
                </a:solidFill>
                <a:hlinkClick r:id="rId5"/>
              </a:rPr>
              <a:t>turk</a:t>
            </a:r>
            <a:r>
              <a:rPr lang="tr-TR" dirty="0" smtClean="0">
                <a:solidFill>
                  <a:schemeClr val="bg1"/>
                </a:solidFill>
                <a:hlinkClick r:id="rId5"/>
              </a:rPr>
              <a:t>-tiyatrosu.html</a:t>
            </a:r>
            <a:endParaRPr lang="tr-TR" dirty="0" smtClean="0">
              <a:solidFill>
                <a:schemeClr val="bg1"/>
              </a:solidFill>
            </a:endParaRPr>
          </a:p>
          <a:p>
            <a:r>
              <a:rPr lang="tr-TR" dirty="0" smtClean="0">
                <a:solidFill>
                  <a:schemeClr val="bg1"/>
                </a:solidFill>
                <a:hlinkClick r:id="rId6"/>
              </a:rPr>
              <a:t>https://tr.wikipedia.org/wiki/Karag%C3%B6z_ve_Hacivat</a:t>
            </a:r>
            <a:endParaRPr lang="tr-TR" dirty="0" smtClean="0">
              <a:solidFill>
                <a:schemeClr val="bg1"/>
              </a:solidFill>
            </a:endParaRPr>
          </a:p>
          <a:p>
            <a:pPr>
              <a:buNone/>
            </a:pPr>
            <a:endParaRPr lang="tr-TR" dirty="0"/>
          </a:p>
        </p:txBody>
      </p:sp>
      <p:sp>
        <p:nvSpPr>
          <p:cNvPr id="3" name="2 Başlık"/>
          <p:cNvSpPr>
            <a:spLocks noGrp="1"/>
          </p:cNvSpPr>
          <p:nvPr>
            <p:ph type="title"/>
          </p:nvPr>
        </p:nvSpPr>
        <p:spPr/>
        <p:txBody>
          <a:bodyPr/>
          <a:lstStyle/>
          <a:p>
            <a:r>
              <a:rPr lang="tr-TR" dirty="0" smtClean="0">
                <a:solidFill>
                  <a:srgbClr val="FF0000"/>
                </a:solidFill>
                <a:latin typeface="Blackadder ITC" pitchFamily="82" charset="0"/>
              </a:rPr>
              <a:t>KAYNAKÇA</a:t>
            </a:r>
            <a:endParaRPr lang="tr-TR" dirty="0">
              <a:solidFill>
                <a:srgbClr val="FF0000"/>
              </a:solidFill>
              <a:latin typeface="Blackadder ITC" pitchFamily="82" charset="0"/>
            </a:endParaRPr>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GELENEKSEL TÜRK TİYATROSUNUN ÖZELLİKLERİ</a:t>
            </a:r>
          </a:p>
          <a:p>
            <a:r>
              <a:rPr lang="tr-TR" dirty="0" smtClean="0">
                <a:solidFill>
                  <a:schemeClr val="bg1"/>
                </a:solidFill>
              </a:rPr>
              <a:t>GELENEKSEL TÜRK TİYATROSUNUN ÖRNEKLERİ</a:t>
            </a:r>
          </a:p>
          <a:p>
            <a:r>
              <a:rPr lang="tr-TR" dirty="0" smtClean="0">
                <a:solidFill>
                  <a:schemeClr val="bg1"/>
                </a:solidFill>
              </a:rPr>
              <a:t>KARAGÖZ VE HACİVAT</a:t>
            </a:r>
          </a:p>
          <a:p>
            <a:r>
              <a:rPr lang="tr-TR" dirty="0" smtClean="0">
                <a:solidFill>
                  <a:schemeClr val="bg1"/>
                </a:solidFill>
              </a:rPr>
              <a:t>KARAGÖZ VE HACİVATIN HAYATI</a:t>
            </a:r>
          </a:p>
          <a:p>
            <a:r>
              <a:rPr lang="tr-TR" dirty="0" smtClean="0">
                <a:solidFill>
                  <a:schemeClr val="bg1"/>
                </a:solidFill>
              </a:rPr>
              <a:t>KARAGÖZ VE HACİVATIN RESİMLERİ</a:t>
            </a:r>
          </a:p>
          <a:p>
            <a:r>
              <a:rPr lang="tr-TR" dirty="0" smtClean="0">
                <a:solidFill>
                  <a:schemeClr val="bg1"/>
                </a:solidFill>
              </a:rPr>
              <a:t>KARAGÖZ VE HACİVATIN BAZI METİNLERİ</a:t>
            </a:r>
          </a:p>
          <a:p>
            <a:r>
              <a:rPr lang="tr-TR" dirty="0" smtClean="0">
                <a:solidFill>
                  <a:schemeClr val="bg1"/>
                </a:solidFill>
              </a:rPr>
              <a:t>KAYNAKÇA</a:t>
            </a:r>
          </a:p>
          <a:p>
            <a:endParaRPr lang="tr-TR" dirty="0" smtClean="0">
              <a:solidFill>
                <a:schemeClr val="bg1"/>
              </a:solidFill>
            </a:endParaRPr>
          </a:p>
          <a:p>
            <a:endParaRPr lang="tr-TR" dirty="0" smtClean="0">
              <a:solidFill>
                <a:schemeClr val="bg1"/>
              </a:solidFill>
            </a:endParaRPr>
          </a:p>
          <a:p>
            <a:endParaRPr lang="tr-TR" dirty="0" smtClean="0">
              <a:solidFill>
                <a:schemeClr val="bg1"/>
              </a:solidFill>
            </a:endParaRPr>
          </a:p>
          <a:p>
            <a:pPr>
              <a:buNone/>
            </a:pPr>
            <a:endParaRPr lang="tr-TR" dirty="0" smtClean="0">
              <a:solidFill>
                <a:schemeClr val="bg1"/>
              </a:solidFill>
            </a:endParaRPr>
          </a:p>
          <a:p>
            <a:endParaRPr lang="tr-TR" dirty="0" smtClean="0">
              <a:solidFill>
                <a:schemeClr val="bg1"/>
              </a:solidFill>
            </a:endParaRPr>
          </a:p>
          <a:p>
            <a:pPr>
              <a:buNone/>
            </a:pPr>
            <a:endParaRPr lang="tr-TR" dirty="0" smtClean="0">
              <a:solidFill>
                <a:schemeClr val="bg1"/>
              </a:solidFill>
            </a:endParaRPr>
          </a:p>
          <a:p>
            <a:endParaRPr lang="tr-TR" dirty="0">
              <a:solidFill>
                <a:schemeClr val="bg1"/>
              </a:solidFill>
            </a:endParaRPr>
          </a:p>
        </p:txBody>
      </p:sp>
      <p:sp>
        <p:nvSpPr>
          <p:cNvPr id="3" name="2 Başlık"/>
          <p:cNvSpPr>
            <a:spLocks noGrp="1"/>
          </p:cNvSpPr>
          <p:nvPr>
            <p:ph type="title"/>
          </p:nvPr>
        </p:nvSpPr>
        <p:spPr/>
        <p:txBody>
          <a:bodyPr/>
          <a:lstStyle/>
          <a:p>
            <a:r>
              <a:rPr lang="tr-TR" dirty="0" smtClean="0">
                <a:solidFill>
                  <a:srgbClr val="FF0000"/>
                </a:solidFill>
                <a:latin typeface="Blackadder ITC" pitchFamily="82" charset="0"/>
              </a:rPr>
              <a:t>İÇİNDEKİLER</a:t>
            </a:r>
            <a:endParaRPr lang="tr-TR" dirty="0">
              <a:solidFill>
                <a:srgbClr val="FF0000"/>
              </a:solidFill>
              <a:latin typeface="Blackadder ITC" pitchFamily="82"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7500" lnSpcReduction="20000"/>
          </a:bodyPr>
          <a:lstStyle/>
          <a:p>
            <a:r>
              <a:rPr lang="tr-TR" dirty="0" smtClean="0">
                <a:solidFill>
                  <a:schemeClr val="bg1"/>
                </a:solidFill>
              </a:rPr>
              <a:t>Geleneksel Türk Tiyatrosu denildiğinde; </a:t>
            </a:r>
            <a:r>
              <a:rPr lang="tr-TR" b="1" dirty="0" smtClean="0">
                <a:solidFill>
                  <a:srgbClr val="0070C0"/>
                </a:solidFill>
                <a:hlinkClick r:id="rId2"/>
              </a:rPr>
              <a:t>kukla</a:t>
            </a:r>
            <a:r>
              <a:rPr lang="tr-TR" b="1" dirty="0" smtClean="0">
                <a:solidFill>
                  <a:srgbClr val="0070C0"/>
                </a:solidFill>
              </a:rPr>
              <a:t>,</a:t>
            </a:r>
            <a:r>
              <a:rPr lang="tr-TR" b="1" dirty="0" smtClean="0">
                <a:solidFill>
                  <a:srgbClr val="0070C0"/>
                </a:solidFill>
                <a:hlinkClick r:id="rId2"/>
              </a:rPr>
              <a:t>karagöz</a:t>
            </a:r>
            <a:r>
              <a:rPr lang="tr-TR" b="1" dirty="0" smtClean="0">
                <a:solidFill>
                  <a:srgbClr val="0070C0"/>
                </a:solidFill>
              </a:rPr>
              <a:t>, </a:t>
            </a:r>
            <a:r>
              <a:rPr lang="tr-TR" b="1" dirty="0" smtClean="0">
                <a:solidFill>
                  <a:srgbClr val="0070C0"/>
                </a:solidFill>
                <a:hlinkClick r:id="rId2"/>
              </a:rPr>
              <a:t>ortaoyunu</a:t>
            </a:r>
            <a:r>
              <a:rPr lang="tr-TR" b="1" dirty="0" smtClean="0">
                <a:solidFill>
                  <a:srgbClr val="0070C0"/>
                </a:solidFill>
              </a:rPr>
              <a:t>, </a:t>
            </a:r>
            <a:r>
              <a:rPr lang="tr-TR" b="1" dirty="0" smtClean="0">
                <a:solidFill>
                  <a:srgbClr val="0070C0"/>
                </a:solidFill>
                <a:hlinkClick r:id="rId2"/>
              </a:rPr>
              <a:t>meddah</a:t>
            </a:r>
            <a:r>
              <a:rPr lang="tr-TR" b="1" dirty="0" smtClean="0">
                <a:solidFill>
                  <a:srgbClr val="0070C0"/>
                </a:solidFill>
              </a:rPr>
              <a:t>, </a:t>
            </a:r>
            <a:r>
              <a:rPr lang="tr-TR" b="1" dirty="0" smtClean="0">
                <a:solidFill>
                  <a:srgbClr val="0070C0"/>
                </a:solidFill>
                <a:hlinkClick r:id="rId2"/>
              </a:rPr>
              <a:t>çengi</a:t>
            </a:r>
            <a:r>
              <a:rPr lang="tr-TR" dirty="0" smtClean="0">
                <a:solidFill>
                  <a:srgbClr val="0070C0"/>
                </a:solidFill>
              </a:rPr>
              <a:t>, </a:t>
            </a:r>
            <a:r>
              <a:rPr lang="tr-TR" dirty="0" smtClean="0">
                <a:solidFill>
                  <a:srgbClr val="0070C0"/>
                </a:solidFill>
                <a:hlinkClick r:id="rId2"/>
              </a:rPr>
              <a:t>köy seyirlik oyunları</a:t>
            </a:r>
            <a:r>
              <a:rPr lang="tr-TR" dirty="0" smtClean="0">
                <a:solidFill>
                  <a:schemeClr val="bg1"/>
                </a:solidFill>
              </a:rPr>
              <a:t> gibi geleneksel seyirlik sanatlarımız akla gelir.</a:t>
            </a:r>
          </a:p>
          <a:p>
            <a:r>
              <a:rPr lang="tr-TR" dirty="0" smtClean="0">
                <a:solidFill>
                  <a:schemeClr val="bg1"/>
                </a:solidFill>
              </a:rPr>
              <a:t>Türk edebiyatında ilk tiyatro eseri örnekleri Tanzimat Döneminde verilmiştir. Geleneksel seyirlik oyunların hemen hepsinin çıkış noktası komedidir. Amaç seyirciyi güldürerek eğitmektir. Oyunların sonunda genellikle anlatılan olaydan alınması gereken ders vurgulanır. Oyunların önceden hazırlanmış metinleri yoktur. Hepsi yüzyıllardan bu yana sürüp gelen sözlü geleneğin ürünüdür. Oyunun konusu bellidir. Oyuncular oyunun akışına uyarak söylenmesi gereken kalıp sözler dışında doğaçlama yaparlar. Bu oyunlar, yaratıcısı belli olmadığı için halkın ortak malı sayılırlar. Başlıca güldürü </a:t>
            </a:r>
            <a:r>
              <a:rPr lang="tr-TR" dirty="0" err="1" smtClean="0">
                <a:solidFill>
                  <a:schemeClr val="bg1"/>
                </a:solidFill>
              </a:rPr>
              <a:t>ögeleri</a:t>
            </a:r>
            <a:r>
              <a:rPr lang="tr-TR" dirty="0" smtClean="0">
                <a:solidFill>
                  <a:schemeClr val="bg1"/>
                </a:solidFill>
              </a:rPr>
              <a:t> ise şunlardır:</a:t>
            </a:r>
            <a:br>
              <a:rPr lang="tr-TR" dirty="0" smtClean="0">
                <a:solidFill>
                  <a:schemeClr val="bg1"/>
                </a:solidFill>
              </a:rPr>
            </a:br>
            <a:r>
              <a:rPr lang="tr-TR" dirty="0" smtClean="0">
                <a:solidFill>
                  <a:schemeClr val="bg1"/>
                </a:solidFill>
              </a:rPr>
              <a:t>* Değişik yörelere özgü şive ve ağız taklidi</a:t>
            </a:r>
            <a:br>
              <a:rPr lang="tr-TR" dirty="0" smtClean="0">
                <a:solidFill>
                  <a:schemeClr val="bg1"/>
                </a:solidFill>
              </a:rPr>
            </a:br>
            <a:r>
              <a:rPr lang="tr-TR" dirty="0" smtClean="0">
                <a:solidFill>
                  <a:schemeClr val="bg1"/>
                </a:solidFill>
              </a:rPr>
              <a:t>* Belli tip ya da karakterlerin yansıtılması (çizilmesi)</a:t>
            </a:r>
            <a:br>
              <a:rPr lang="tr-TR" dirty="0" smtClean="0">
                <a:solidFill>
                  <a:schemeClr val="bg1"/>
                </a:solidFill>
              </a:rPr>
            </a:br>
            <a:r>
              <a:rPr lang="tr-TR" dirty="0" smtClean="0">
                <a:solidFill>
                  <a:schemeClr val="bg1"/>
                </a:solidFill>
              </a:rPr>
              <a:t>* Değişik uluslardan kişilerin kimi özelliklerinin gülünçleştirilmesi</a:t>
            </a:r>
            <a:br>
              <a:rPr lang="tr-TR" dirty="0" smtClean="0">
                <a:solidFill>
                  <a:schemeClr val="bg1"/>
                </a:solidFill>
              </a:rPr>
            </a:br>
            <a:r>
              <a:rPr lang="tr-TR" dirty="0" smtClean="0">
                <a:solidFill>
                  <a:schemeClr val="bg1"/>
                </a:solidFill>
              </a:rPr>
              <a:t>* Yanlış anlamalar ve söz oyunları</a:t>
            </a:r>
            <a:br>
              <a:rPr lang="tr-TR" dirty="0" smtClean="0">
                <a:solidFill>
                  <a:schemeClr val="bg1"/>
                </a:solidFill>
              </a:rPr>
            </a:br>
            <a:r>
              <a:rPr lang="tr-TR" dirty="0" smtClean="0">
                <a:solidFill>
                  <a:schemeClr val="bg1"/>
                </a:solidFill>
              </a:rPr>
              <a:t>* Doğaçlama yapılmış espriler</a:t>
            </a:r>
            <a:br>
              <a:rPr lang="tr-TR" dirty="0" smtClean="0">
                <a:solidFill>
                  <a:schemeClr val="bg1"/>
                </a:solidFill>
              </a:rPr>
            </a:br>
            <a:r>
              <a:rPr lang="tr-TR" dirty="0" smtClean="0">
                <a:solidFill>
                  <a:schemeClr val="bg1"/>
                </a:solidFill>
              </a:rPr>
              <a:t>* Abartılı tavırlar</a:t>
            </a:r>
          </a:p>
          <a:p>
            <a:endParaRPr lang="tr-TR" dirty="0">
              <a:solidFill>
                <a:schemeClr val="bg1"/>
              </a:solidFill>
            </a:endParaRPr>
          </a:p>
        </p:txBody>
      </p:sp>
      <p:sp>
        <p:nvSpPr>
          <p:cNvPr id="3" name="2 Başlık"/>
          <p:cNvSpPr>
            <a:spLocks noGrp="1"/>
          </p:cNvSpPr>
          <p:nvPr>
            <p:ph type="title"/>
          </p:nvPr>
        </p:nvSpPr>
        <p:spPr/>
        <p:txBody>
          <a:bodyPr>
            <a:normAutofit fontScale="90000"/>
          </a:bodyPr>
          <a:lstStyle/>
          <a:p>
            <a:r>
              <a:rPr lang="tr-TR" dirty="0" smtClean="0">
                <a:solidFill>
                  <a:srgbClr val="FF0000"/>
                </a:solidFill>
              </a:rPr>
              <a:t>GELENEKSEL TÜRK TİYATROSUNUN ÖZELLİKLERİ</a:t>
            </a:r>
            <a:endParaRPr lang="tr-TR"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332656"/>
            <a:ext cx="8229600" cy="5763344"/>
          </a:xfrm>
        </p:spPr>
        <p:txBody>
          <a:bodyPr>
            <a:normAutofit lnSpcReduction="10000"/>
          </a:bodyPr>
          <a:lstStyle/>
          <a:p>
            <a:r>
              <a:rPr lang="tr-TR" dirty="0" smtClean="0">
                <a:solidFill>
                  <a:schemeClr val="bg1">
                    <a:lumMod val="95000"/>
                    <a:lumOff val="5000"/>
                  </a:schemeClr>
                </a:solidFill>
              </a:rPr>
              <a:t>Bütün dünyada olduğu gibi Türklerde de tiyatronun doğuşunda iki kaynak tesirli olmuştur: Birinci kaynak, tarih öncesi devirlerden kalan ritüeller ve dinî merasimler, ikinci kaynak ise masal, efsane, destan gibi türler ve günlük hayattan alınan çeşitli olaylardır. Bunların toplum hayatında çeşitli vesilelerle canlandırılması sonucunda ilk tiyatro doğmuştur. Türkiye'de folklorik karakterde bu tür sade tiyatro örnekleri kırsal kesimde hâlâ yaşamaktadır. Bu oyunlar, Köy Seyirlik Oyunları veya Köy Tiyatrosu adı ile folklor araştırmaları kadrosu içinde araştırılmaktadır. Gene folklor kadrosuna dahil tiyatro niteliği taşıyan Kukla, Karagöz, Meddah ve Orta Oyunu adlarıyla anılan dört grup oyun Batılılaşma dönemine kadar sosyal hayat içinde yer almıştır.</a:t>
            </a:r>
            <a:endParaRPr lang="tr-TR" dirty="0">
              <a:solidFill>
                <a:schemeClr val="bg1">
                  <a:lumMod val="95000"/>
                  <a:lumOff val="5000"/>
                </a:schemeClr>
              </a:solidFill>
            </a:endParaRP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solidFill>
                  <a:srgbClr val="FF0000"/>
                </a:solidFill>
                <a:latin typeface="Blackadder ITC" pitchFamily="82" charset="0"/>
              </a:rPr>
              <a:t>GELENEKSEL   TÜRK  TİYATROSU  ÖRNEKLERİ </a:t>
            </a:r>
            <a:endParaRPr lang="tr-TR" dirty="0">
              <a:solidFill>
                <a:srgbClr val="FF0000"/>
              </a:solidFill>
              <a:latin typeface="Blackadder ITC" pitchFamily="82" charset="0"/>
            </a:endParaRPr>
          </a:p>
        </p:txBody>
      </p:sp>
      <p:pic>
        <p:nvPicPr>
          <p:cNvPr id="7170" name="Picture 2" descr="http://img.webme.com/pic/a/aysunesinatiyatrosu/turktiyatro3.jpg"/>
          <p:cNvPicPr>
            <a:picLocks noChangeAspect="1" noChangeArrowheads="1"/>
          </p:cNvPicPr>
          <p:nvPr/>
        </p:nvPicPr>
        <p:blipFill>
          <a:blip r:embed="rId2" cstate="print"/>
          <a:srcRect/>
          <a:stretch>
            <a:fillRect/>
          </a:stretch>
        </p:blipFill>
        <p:spPr bwMode="auto">
          <a:xfrm>
            <a:off x="323528" y="1412776"/>
            <a:ext cx="3744416" cy="4968552"/>
          </a:xfrm>
          <a:prstGeom prst="rect">
            <a:avLst/>
          </a:prstGeom>
          <a:noFill/>
        </p:spPr>
      </p:pic>
      <p:pic>
        <p:nvPicPr>
          <p:cNvPr id="7172" name="Picture 4" descr="https://i.ytimg.com/vi/SRqISrZq8pE/hqdefault.jpg"/>
          <p:cNvPicPr>
            <a:picLocks noChangeAspect="1" noChangeArrowheads="1"/>
          </p:cNvPicPr>
          <p:nvPr/>
        </p:nvPicPr>
        <p:blipFill>
          <a:blip r:embed="rId3" cstate="print"/>
          <a:srcRect/>
          <a:stretch>
            <a:fillRect/>
          </a:stretch>
        </p:blipFill>
        <p:spPr bwMode="auto">
          <a:xfrm>
            <a:off x="4211960" y="1412776"/>
            <a:ext cx="4572000" cy="4968552"/>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cdncms.zaman.com.tr/2013/05/26/tiyatro.jpg"/>
          <p:cNvPicPr>
            <a:picLocks noChangeAspect="1" noChangeArrowheads="1"/>
          </p:cNvPicPr>
          <p:nvPr/>
        </p:nvPicPr>
        <p:blipFill>
          <a:blip r:embed="rId2" cstate="print"/>
          <a:srcRect/>
          <a:stretch>
            <a:fillRect/>
          </a:stretch>
        </p:blipFill>
        <p:spPr bwMode="auto">
          <a:xfrm>
            <a:off x="611560" y="476672"/>
            <a:ext cx="8064896" cy="5760640"/>
          </a:xfrm>
          <a:prstGeom prst="rect">
            <a:avLst/>
          </a:prstGeom>
          <a:noFill/>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0000" lnSpcReduction="20000"/>
          </a:bodyPr>
          <a:lstStyle/>
          <a:p>
            <a:r>
              <a:rPr lang="tr-TR" b="1" dirty="0" smtClean="0">
                <a:solidFill>
                  <a:schemeClr val="bg1"/>
                </a:solidFill>
              </a:rPr>
              <a:t>Karagöz ve Hacivat</a:t>
            </a:r>
            <a:r>
              <a:rPr lang="tr-TR" dirty="0" smtClean="0">
                <a:solidFill>
                  <a:schemeClr val="bg1"/>
                </a:solidFill>
              </a:rPr>
              <a:t> taklide ve karşılıklı konuşmaya dayanan, iki boyutlu </a:t>
            </a:r>
            <a:r>
              <a:rPr lang="tr-TR" dirty="0" smtClean="0">
                <a:solidFill>
                  <a:schemeClr val="bg1"/>
                </a:solidFill>
                <a:hlinkClick r:id="rId2" tooltip="Tasvir"/>
              </a:rPr>
              <a:t>tasvirlerle</a:t>
            </a:r>
            <a:r>
              <a:rPr lang="tr-TR" dirty="0" smtClean="0">
                <a:solidFill>
                  <a:schemeClr val="bg1"/>
                </a:solidFill>
              </a:rPr>
              <a:t> bir perdede oynatılan </a:t>
            </a:r>
            <a:r>
              <a:rPr lang="tr-TR" dirty="0" smtClean="0">
                <a:solidFill>
                  <a:schemeClr val="bg1"/>
                </a:solidFill>
                <a:hlinkClick r:id="rId3" tooltip="Gölge oyunu"/>
              </a:rPr>
              <a:t>gölge oyunudur</a:t>
            </a:r>
            <a:r>
              <a:rPr lang="tr-TR" dirty="0" smtClean="0">
                <a:solidFill>
                  <a:schemeClr val="bg1"/>
                </a:solidFill>
              </a:rPr>
              <a:t>. Karagöz oynatıcısına kurgusal, hayalbaz denir. Yardımcıları çırak, yardak, </a:t>
            </a:r>
            <a:r>
              <a:rPr lang="tr-TR" dirty="0" err="1" smtClean="0">
                <a:solidFill>
                  <a:schemeClr val="bg1"/>
                </a:solidFill>
              </a:rPr>
              <a:t>dayrezen</a:t>
            </a:r>
            <a:r>
              <a:rPr lang="tr-TR" dirty="0" smtClean="0">
                <a:solidFill>
                  <a:schemeClr val="bg1"/>
                </a:solidFill>
              </a:rPr>
              <a:t>, </a:t>
            </a:r>
            <a:r>
              <a:rPr lang="tr-TR" dirty="0" err="1" smtClean="0">
                <a:solidFill>
                  <a:schemeClr val="bg1"/>
                </a:solidFill>
              </a:rPr>
              <a:t>sandıkkardır</a:t>
            </a:r>
            <a:r>
              <a:rPr lang="tr-TR" dirty="0" smtClean="0">
                <a:solidFill>
                  <a:schemeClr val="bg1"/>
                </a:solidFill>
              </a:rPr>
              <a:t>. Oyunda konuşmaların değişmesi baş hareketleriyle yapılır.</a:t>
            </a:r>
          </a:p>
          <a:p>
            <a:r>
              <a:rPr lang="tr-TR" dirty="0" smtClean="0">
                <a:solidFill>
                  <a:schemeClr val="bg1"/>
                </a:solidFill>
              </a:rPr>
              <a:t>Bu iki karakterin gerçekten yaşayıp yaşamadığı, yaşadıysa nerede nasıl yaşadığı kesin olarak bilinmemektedir. Anlatılanlar rivayete dayanır, zira gerçekten yaşamış olsalar bile büyük ihtimalle bahsedilen dönemde tarih kitaplarına girecek kadar önemli bulunmamışlardır. Halkbilimciler Karagöz'ün bazı oyunlarda </a:t>
            </a:r>
            <a:r>
              <a:rPr lang="tr-TR" dirty="0" smtClean="0">
                <a:solidFill>
                  <a:schemeClr val="bg1"/>
                </a:solidFill>
                <a:hlinkClick r:id="rId4" tooltip="Çingene"/>
              </a:rPr>
              <a:t>Çingene</a:t>
            </a:r>
            <a:r>
              <a:rPr lang="tr-TR" dirty="0" smtClean="0">
                <a:solidFill>
                  <a:schemeClr val="bg1"/>
                </a:solidFill>
              </a:rPr>
              <a:t> olduğunu kendi ağzıyla itiraf etmesi, Bulgar </a:t>
            </a:r>
            <a:r>
              <a:rPr lang="tr-TR" dirty="0" smtClean="0">
                <a:solidFill>
                  <a:schemeClr val="bg1"/>
                </a:solidFill>
                <a:hlinkClick r:id="rId5" tooltip="Gayda"/>
              </a:rPr>
              <a:t>gaydası</a:t>
            </a:r>
            <a:r>
              <a:rPr lang="tr-TR" dirty="0" smtClean="0">
                <a:solidFill>
                  <a:schemeClr val="bg1"/>
                </a:solidFill>
              </a:rPr>
              <a:t> çalması ve </a:t>
            </a:r>
            <a:r>
              <a:rPr lang="tr-TR" dirty="0" smtClean="0">
                <a:solidFill>
                  <a:schemeClr val="bg1"/>
                </a:solidFill>
                <a:hlinkClick r:id="rId6" tooltip="Evliya Çelebi"/>
              </a:rPr>
              <a:t>Evliya Çelebi</a:t>
            </a:r>
            <a:r>
              <a:rPr lang="tr-TR" dirty="0" smtClean="0">
                <a:solidFill>
                  <a:schemeClr val="bg1"/>
                </a:solidFill>
              </a:rPr>
              <a:t>'nin tanıklığına dayanarak </a:t>
            </a:r>
            <a:r>
              <a:rPr lang="tr-TR" dirty="0" smtClean="0">
                <a:solidFill>
                  <a:schemeClr val="bg1"/>
                </a:solidFill>
                <a:hlinkClick r:id="rId7" tooltip="Bizans İmparatorluğu"/>
              </a:rPr>
              <a:t>Bizans</a:t>
            </a:r>
            <a:r>
              <a:rPr lang="tr-TR" dirty="0" smtClean="0">
                <a:solidFill>
                  <a:schemeClr val="bg1"/>
                </a:solidFill>
              </a:rPr>
              <a:t> imparatoru </a:t>
            </a:r>
            <a:r>
              <a:rPr lang="tr-TR" dirty="0" err="1" smtClean="0">
                <a:solidFill>
                  <a:schemeClr val="bg1"/>
                </a:solidFill>
              </a:rPr>
              <a:t>Konstantin'in</a:t>
            </a:r>
            <a:r>
              <a:rPr lang="tr-TR" dirty="0" smtClean="0">
                <a:solidFill>
                  <a:schemeClr val="bg1"/>
                </a:solidFill>
              </a:rPr>
              <a:t> Çingene seyisi </a:t>
            </a:r>
            <a:r>
              <a:rPr lang="tr-TR" dirty="0" err="1" smtClean="0">
                <a:solidFill>
                  <a:schemeClr val="bg1"/>
                </a:solidFill>
              </a:rPr>
              <a:t>Sofyozlu</a:t>
            </a:r>
            <a:r>
              <a:rPr lang="tr-TR" dirty="0" smtClean="0">
                <a:solidFill>
                  <a:schemeClr val="bg1"/>
                </a:solidFill>
              </a:rPr>
              <a:t> </a:t>
            </a:r>
            <a:r>
              <a:rPr lang="tr-TR" dirty="0" err="1" smtClean="0">
                <a:solidFill>
                  <a:schemeClr val="bg1"/>
                </a:solidFill>
              </a:rPr>
              <a:t>Bali</a:t>
            </a:r>
            <a:r>
              <a:rPr lang="tr-TR" dirty="0" smtClean="0">
                <a:solidFill>
                  <a:schemeClr val="bg1"/>
                </a:solidFill>
              </a:rPr>
              <a:t> Çelebi olduğunu ileri sürmektedir</a:t>
            </a:r>
            <a:r>
              <a:rPr lang="tr-TR" baseline="30000" dirty="0" smtClean="0">
                <a:solidFill>
                  <a:schemeClr val="bg1"/>
                </a:solidFill>
                <a:hlinkClick r:id="rId8"/>
              </a:rPr>
              <a:t>[1]</a:t>
            </a:r>
            <a:r>
              <a:rPr lang="tr-TR" dirty="0" smtClean="0">
                <a:solidFill>
                  <a:schemeClr val="bg1"/>
                </a:solidFill>
              </a:rPr>
              <a:t>. Bir diğer rivayet ise Hacı İvaz Ağa ya da halka mal olan adıyla </a:t>
            </a:r>
            <a:r>
              <a:rPr lang="tr-TR" dirty="0" smtClean="0">
                <a:solidFill>
                  <a:schemeClr val="bg1"/>
                </a:solidFill>
                <a:hlinkClick r:id="rId9" tooltip="Hacivat"/>
              </a:rPr>
              <a:t>Hacivat</a:t>
            </a:r>
            <a:r>
              <a:rPr lang="tr-TR" dirty="0" smtClean="0">
                <a:solidFill>
                  <a:schemeClr val="bg1"/>
                </a:solidFill>
              </a:rPr>
              <a:t> ve </a:t>
            </a:r>
            <a:r>
              <a:rPr lang="tr-TR" dirty="0" smtClean="0">
                <a:solidFill>
                  <a:schemeClr val="bg1"/>
                </a:solidFill>
                <a:hlinkClick r:id="rId10" tooltip="Trakya"/>
              </a:rPr>
              <a:t>Trakya</a:t>
            </a:r>
            <a:r>
              <a:rPr lang="tr-TR" dirty="0" smtClean="0">
                <a:solidFill>
                  <a:schemeClr val="bg1"/>
                </a:solidFill>
              </a:rPr>
              <a:t>'da bulunan </a:t>
            </a:r>
            <a:r>
              <a:rPr lang="tr-TR" dirty="0" err="1" smtClean="0">
                <a:solidFill>
                  <a:schemeClr val="bg1"/>
                </a:solidFill>
                <a:hlinkClick r:id="rId11" tooltip="Samakol (sayfa mevcut değil)"/>
              </a:rPr>
              <a:t>Samakol</a:t>
            </a:r>
            <a:r>
              <a:rPr lang="tr-TR" dirty="0" smtClean="0">
                <a:solidFill>
                  <a:schemeClr val="bg1"/>
                </a:solidFill>
              </a:rPr>
              <a:t> köyünden demirci ustası </a:t>
            </a:r>
            <a:r>
              <a:rPr lang="tr-TR" dirty="0" smtClean="0">
                <a:solidFill>
                  <a:schemeClr val="bg1"/>
                </a:solidFill>
                <a:hlinkClick r:id="rId12" tooltip="Karagöz"/>
              </a:rPr>
              <a:t>Karagöz</a:t>
            </a:r>
            <a:r>
              <a:rPr lang="tr-TR" dirty="0" smtClean="0">
                <a:solidFill>
                  <a:schemeClr val="bg1"/>
                </a:solidFill>
              </a:rPr>
              <a:t>, </a:t>
            </a:r>
            <a:r>
              <a:rPr lang="tr-TR" dirty="0" smtClean="0">
                <a:solidFill>
                  <a:schemeClr val="bg1"/>
                </a:solidFill>
                <a:hlinkClick r:id="rId13" tooltip="Orhan Gazi"/>
              </a:rPr>
              <a:t>Orhan </a:t>
            </a:r>
            <a:r>
              <a:rPr lang="tr-TR" dirty="0" err="1" smtClean="0">
                <a:solidFill>
                  <a:schemeClr val="bg1"/>
                </a:solidFill>
                <a:hlinkClick r:id="rId13" tooltip="Orhan Gazi"/>
              </a:rPr>
              <a:t>Gazi</a:t>
            </a:r>
            <a:r>
              <a:rPr lang="tr-TR" dirty="0" err="1" smtClean="0">
                <a:solidFill>
                  <a:schemeClr val="bg1"/>
                </a:solidFill>
              </a:rPr>
              <a:t>devrinde</a:t>
            </a:r>
            <a:r>
              <a:rPr lang="tr-TR" dirty="0" smtClean="0">
                <a:solidFill>
                  <a:schemeClr val="bg1"/>
                </a:solidFill>
              </a:rPr>
              <a:t> </a:t>
            </a:r>
            <a:r>
              <a:rPr lang="tr-TR" dirty="0" smtClean="0">
                <a:solidFill>
                  <a:schemeClr val="bg1"/>
                </a:solidFill>
                <a:hlinkClick r:id="rId14" tooltip="Bursa"/>
              </a:rPr>
              <a:t>Bursa</a:t>
            </a:r>
            <a:r>
              <a:rPr lang="tr-TR" dirty="0" smtClean="0">
                <a:solidFill>
                  <a:schemeClr val="bg1"/>
                </a:solidFill>
              </a:rPr>
              <a:t>'da yaşamış </a:t>
            </a:r>
            <a:r>
              <a:rPr lang="tr-TR" dirty="0" smtClean="0">
                <a:solidFill>
                  <a:schemeClr val="bg1"/>
                </a:solidFill>
                <a:hlinkClick r:id="rId15" tooltip="Cami"/>
              </a:rPr>
              <a:t>cami</a:t>
            </a:r>
            <a:r>
              <a:rPr lang="tr-TR" dirty="0" smtClean="0">
                <a:solidFill>
                  <a:schemeClr val="bg1"/>
                </a:solidFill>
              </a:rPr>
              <a:t> yapımında çalışan iki işçidir. Kendileri çalışmadıkları gibi diğer işçilerin de çalışmasını engellemektedirler. Orhan Gazi'nin, "cami vaktinde bitmezse kelleni alırım" dediği cami mimarı, caminin vaktinde bitmemesine Karagöz ve Hacivat'ın neden olduğunu söyler. Bunun üzerine bu ikili başları kesilerek idam edilir. Karagöz ve Hacivat'ı çok seven ve ölümlerine çok üzülen </a:t>
            </a:r>
            <a:r>
              <a:rPr lang="tr-TR" dirty="0" smtClean="0">
                <a:solidFill>
                  <a:schemeClr val="bg1"/>
                </a:solidFill>
                <a:hlinkClick r:id="rId16" tooltip="Şeyh Küşteri (sayfa mevcut değil)"/>
              </a:rPr>
              <a:t>Şeyh </a:t>
            </a:r>
            <a:r>
              <a:rPr lang="tr-TR" dirty="0" err="1" smtClean="0">
                <a:solidFill>
                  <a:schemeClr val="bg1"/>
                </a:solidFill>
                <a:hlinkClick r:id="rId16" tooltip="Şeyh Küşteri (sayfa mevcut değil)"/>
              </a:rPr>
              <a:t>Küşteri</a:t>
            </a:r>
            <a:r>
              <a:rPr lang="tr-TR" dirty="0" smtClean="0">
                <a:solidFill>
                  <a:schemeClr val="bg1"/>
                </a:solidFill>
              </a:rPr>
              <a:t>, ölümlerinin ardından kuklalarını yaparak perde arkasından oynatmaya başlar. Bu sayede Karagöz ve Hacivat tanınır.</a:t>
            </a:r>
            <a:endParaRPr lang="tr-TR" dirty="0">
              <a:solidFill>
                <a:schemeClr val="bg1"/>
              </a:solidFill>
            </a:endParaRPr>
          </a:p>
        </p:txBody>
      </p:sp>
      <p:sp>
        <p:nvSpPr>
          <p:cNvPr id="3" name="2 Başlık"/>
          <p:cNvSpPr>
            <a:spLocks noGrp="1"/>
          </p:cNvSpPr>
          <p:nvPr>
            <p:ph type="title"/>
          </p:nvPr>
        </p:nvSpPr>
        <p:spPr/>
        <p:txBody>
          <a:bodyPr/>
          <a:lstStyle/>
          <a:p>
            <a:r>
              <a:rPr lang="tr-TR" dirty="0" smtClean="0">
                <a:solidFill>
                  <a:srgbClr val="FF0000"/>
                </a:solidFill>
                <a:latin typeface="Blackadder ITC" pitchFamily="82" charset="0"/>
              </a:rPr>
              <a:t>KARAGÖZ   VE    HACİVAT</a:t>
            </a:r>
            <a:endParaRPr lang="tr-TR" dirty="0">
              <a:solidFill>
                <a:srgbClr val="FF0000"/>
              </a:solidFill>
              <a:latin typeface="Blackadder ITC" pitchFamily="82" charset="0"/>
            </a:endParaRPr>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62500" lnSpcReduction="20000"/>
          </a:bodyPr>
          <a:lstStyle/>
          <a:p>
            <a:r>
              <a:rPr lang="tr-TR" sz="3200" dirty="0" smtClean="0">
                <a:solidFill>
                  <a:schemeClr val="bg1"/>
                </a:solidFill>
              </a:rPr>
              <a:t>Karagöz ile </a:t>
            </a:r>
            <a:r>
              <a:rPr lang="tr-TR" sz="3200" dirty="0" err="1" smtClean="0">
                <a:solidFill>
                  <a:schemeClr val="bg1"/>
                </a:solidFill>
              </a:rPr>
              <a:t>Hacıvat'ın</a:t>
            </a:r>
            <a:r>
              <a:rPr lang="tr-TR" sz="3200" dirty="0" smtClean="0">
                <a:solidFill>
                  <a:schemeClr val="bg1"/>
                </a:solidFill>
              </a:rPr>
              <a:t> gerçekte yaşayıp yaşamadıkları belli değil. Aslında Karagöz ile </a:t>
            </a:r>
            <a:r>
              <a:rPr lang="tr-TR" sz="3200" dirty="0" err="1" smtClean="0">
                <a:solidFill>
                  <a:schemeClr val="bg1"/>
                </a:solidFill>
              </a:rPr>
              <a:t>hacivat</a:t>
            </a:r>
            <a:r>
              <a:rPr lang="tr-TR" sz="3200" dirty="0" smtClean="0">
                <a:solidFill>
                  <a:schemeClr val="bg1"/>
                </a:solidFill>
              </a:rPr>
              <a:t> bir efsanedir.Ne vakit nasıl ortaya çıktıkları hakkında kesin bilgiler ve belgeler yoktur.Ancak efsaneye göre ;</a:t>
            </a:r>
            <a:br>
              <a:rPr lang="tr-TR" sz="3200" dirty="0" smtClean="0">
                <a:solidFill>
                  <a:schemeClr val="bg1"/>
                </a:solidFill>
              </a:rPr>
            </a:br>
            <a:endParaRPr lang="tr-TR" sz="3200" dirty="0" smtClean="0">
              <a:solidFill>
                <a:schemeClr val="bg1"/>
              </a:solidFill>
            </a:endParaRPr>
          </a:p>
          <a:p>
            <a:r>
              <a:rPr lang="tr-TR" sz="3200" dirty="0" smtClean="0">
                <a:solidFill>
                  <a:schemeClr val="bg1"/>
                </a:solidFill>
              </a:rPr>
              <a:t>Karagöz ve </a:t>
            </a:r>
            <a:r>
              <a:rPr lang="tr-TR" sz="3200" dirty="0" err="1" smtClean="0">
                <a:solidFill>
                  <a:schemeClr val="bg1"/>
                </a:solidFill>
              </a:rPr>
              <a:t>Hacıvat</a:t>
            </a:r>
            <a:r>
              <a:rPr lang="tr-TR" sz="3200" dirty="0" smtClean="0">
                <a:solidFill>
                  <a:schemeClr val="bg1"/>
                </a:solidFill>
              </a:rPr>
              <a:t> Bursa'da </a:t>
            </a:r>
            <a:r>
              <a:rPr lang="tr-TR" sz="3200" dirty="0" err="1" smtClean="0">
                <a:solidFill>
                  <a:schemeClr val="bg1"/>
                </a:solidFill>
              </a:rPr>
              <a:t>Ulucami'nin</a:t>
            </a:r>
            <a:r>
              <a:rPr lang="tr-TR" sz="3200" dirty="0" smtClean="0">
                <a:solidFill>
                  <a:schemeClr val="bg1"/>
                </a:solidFill>
              </a:rPr>
              <a:t> yapımı esnasında çalışan iki işçidir. Karagöz demirci ustası, </a:t>
            </a:r>
            <a:r>
              <a:rPr lang="tr-TR" sz="3200" dirty="0" err="1" smtClean="0">
                <a:solidFill>
                  <a:schemeClr val="bg1"/>
                </a:solidFill>
              </a:rPr>
              <a:t>hacıvat</a:t>
            </a:r>
            <a:r>
              <a:rPr lang="tr-TR" sz="3200" dirty="0" smtClean="0">
                <a:solidFill>
                  <a:schemeClr val="bg1"/>
                </a:solidFill>
              </a:rPr>
              <a:t> ise duvarcı ustasıdır. İnşaatın yavaş ilerlemesinden sorumlu tutuldukları için idam edilmişlerdir.</a:t>
            </a:r>
            <a:br>
              <a:rPr lang="tr-TR" sz="3200" dirty="0" smtClean="0">
                <a:solidFill>
                  <a:schemeClr val="bg1"/>
                </a:solidFill>
              </a:rPr>
            </a:br>
            <a:r>
              <a:rPr lang="tr-TR" sz="3200" dirty="0" smtClean="0">
                <a:solidFill>
                  <a:schemeClr val="bg1"/>
                </a:solidFill>
              </a:rPr>
              <a:t/>
            </a:r>
            <a:br>
              <a:rPr lang="tr-TR" sz="3200" dirty="0" smtClean="0">
                <a:solidFill>
                  <a:schemeClr val="bg1"/>
                </a:solidFill>
              </a:rPr>
            </a:br>
            <a:r>
              <a:rPr lang="tr-TR" sz="3200" dirty="0" smtClean="0">
                <a:solidFill>
                  <a:schemeClr val="bg1"/>
                </a:solidFill>
              </a:rPr>
              <a:t>Karagöz ve Hacivat taklide ve karşılıklı konuşmaya dayanan, iki boyutlu tasvirlerle bir perdede oynatılan gölge oyunudur. Karagöz oynatıcısına kurgusal, hayalbaz denir. Yardımcıları çırak, yardak, </a:t>
            </a:r>
            <a:r>
              <a:rPr lang="tr-TR" sz="3200" dirty="0" err="1" smtClean="0">
                <a:solidFill>
                  <a:schemeClr val="bg1"/>
                </a:solidFill>
              </a:rPr>
              <a:t>dayrezen</a:t>
            </a:r>
            <a:r>
              <a:rPr lang="tr-TR" sz="3200" dirty="0" smtClean="0">
                <a:solidFill>
                  <a:schemeClr val="bg1"/>
                </a:solidFill>
              </a:rPr>
              <a:t>, </a:t>
            </a:r>
            <a:r>
              <a:rPr lang="tr-TR" sz="3200" dirty="0" err="1" smtClean="0">
                <a:solidFill>
                  <a:schemeClr val="bg1"/>
                </a:solidFill>
              </a:rPr>
              <a:t>sandıkkar'dır</a:t>
            </a:r>
            <a:r>
              <a:rPr lang="tr-TR" sz="3200" dirty="0" smtClean="0">
                <a:solidFill>
                  <a:schemeClr val="bg1"/>
                </a:solidFill>
              </a:rPr>
              <a:t>. Oyunda konuşmaların değişmesi baş hareketleriyle yapılır.</a:t>
            </a:r>
            <a:br>
              <a:rPr lang="tr-TR" sz="3200" dirty="0" smtClean="0">
                <a:solidFill>
                  <a:schemeClr val="bg1"/>
                </a:solidFill>
              </a:rPr>
            </a:br>
            <a:r>
              <a:rPr lang="tr-TR" sz="3200" dirty="0" smtClean="0">
                <a:solidFill>
                  <a:schemeClr val="bg1"/>
                </a:solidFill>
              </a:rPr>
              <a:t/>
            </a:r>
            <a:br>
              <a:rPr lang="tr-TR" sz="3200" dirty="0" smtClean="0">
                <a:solidFill>
                  <a:schemeClr val="bg1"/>
                </a:solidFill>
              </a:rPr>
            </a:br>
            <a:r>
              <a:rPr lang="tr-TR" sz="3200" dirty="0" smtClean="0">
                <a:solidFill>
                  <a:schemeClr val="bg1"/>
                </a:solidFill>
              </a:rPr>
              <a:t/>
            </a:r>
            <a:br>
              <a:rPr lang="tr-TR" sz="3200" dirty="0" smtClean="0">
                <a:solidFill>
                  <a:schemeClr val="bg1"/>
                </a:solidFill>
              </a:rPr>
            </a:br>
            <a:r>
              <a:rPr lang="tr-TR" dirty="0" smtClean="0"/>
              <a:t/>
            </a:r>
            <a:br>
              <a:rPr lang="tr-TR" dirty="0" smtClean="0"/>
            </a:br>
            <a:endParaRPr lang="tr-TR" dirty="0"/>
          </a:p>
        </p:txBody>
      </p:sp>
      <p:sp>
        <p:nvSpPr>
          <p:cNvPr id="3" name="2 Başlık"/>
          <p:cNvSpPr>
            <a:spLocks noGrp="1"/>
          </p:cNvSpPr>
          <p:nvPr>
            <p:ph type="title"/>
          </p:nvPr>
        </p:nvSpPr>
        <p:spPr/>
        <p:txBody>
          <a:bodyPr/>
          <a:lstStyle/>
          <a:p>
            <a:r>
              <a:rPr lang="tr-TR" dirty="0" smtClean="0">
                <a:solidFill>
                  <a:srgbClr val="FF0000"/>
                </a:solidFill>
                <a:latin typeface="Blackadder ITC" pitchFamily="82" charset="0"/>
              </a:rPr>
              <a:t>HAYATLARI</a:t>
            </a:r>
            <a:endParaRPr lang="tr-TR" dirty="0">
              <a:solidFill>
                <a:srgbClr val="FF0000"/>
              </a:solidFill>
              <a:latin typeface="Blackadder ITC" pitchFamily="82" charset="0"/>
            </a:endParaRP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solidFill>
                  <a:srgbClr val="FF0000"/>
                </a:solidFill>
                <a:latin typeface="Blackadder ITC" pitchFamily="82" charset="0"/>
              </a:rPr>
              <a:t>KARAGÖZ    VE   HACİVATIN RESİMLERİ</a:t>
            </a:r>
            <a:endParaRPr lang="tr-TR" dirty="0">
              <a:solidFill>
                <a:srgbClr val="FF0000"/>
              </a:solidFill>
              <a:latin typeface="Blackadder ITC" pitchFamily="82" charset="0"/>
            </a:endParaRPr>
          </a:p>
        </p:txBody>
      </p:sp>
      <p:pic>
        <p:nvPicPr>
          <p:cNvPr id="4" name="Picture 2" descr="http://www.edebiyatogretmeni.org/wp-content/uploads/Karag%C3%B6z-Oyunu1.jpg"/>
          <p:cNvPicPr>
            <a:picLocks noChangeAspect="1" noChangeArrowheads="1"/>
          </p:cNvPicPr>
          <p:nvPr/>
        </p:nvPicPr>
        <p:blipFill>
          <a:blip r:embed="rId2" cstate="print"/>
          <a:srcRect/>
          <a:stretch>
            <a:fillRect/>
          </a:stretch>
        </p:blipFill>
        <p:spPr bwMode="auto">
          <a:xfrm>
            <a:off x="755576" y="1484784"/>
            <a:ext cx="3816424" cy="4680520"/>
          </a:xfrm>
          <a:prstGeom prst="rect">
            <a:avLst/>
          </a:prstGeom>
          <a:noFill/>
        </p:spPr>
      </p:pic>
      <p:pic>
        <p:nvPicPr>
          <p:cNvPr id="5" name="Picture 8" descr="http://www.nkfu.com/wp-content/uploads/2014/09/karagoz.jpg"/>
          <p:cNvPicPr>
            <a:picLocks noChangeAspect="1" noChangeArrowheads="1"/>
          </p:cNvPicPr>
          <p:nvPr/>
        </p:nvPicPr>
        <p:blipFill>
          <a:blip r:embed="rId3" cstate="print"/>
          <a:srcRect/>
          <a:stretch>
            <a:fillRect/>
          </a:stretch>
        </p:blipFill>
        <p:spPr bwMode="auto">
          <a:xfrm>
            <a:off x="4788024" y="1412776"/>
            <a:ext cx="3982988" cy="4752528"/>
          </a:xfrm>
          <a:prstGeom prst="rect">
            <a:avLst/>
          </a:prstGeom>
          <a:noFill/>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89</TotalTime>
  <Words>215</Words>
  <Application>Microsoft Office PowerPoint</Application>
  <PresentationFormat>Ekran Gösterisi (4:3)</PresentationFormat>
  <Paragraphs>37</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Kağıt</vt:lpstr>
      <vt:lpstr>GELENEKSEL   T ÜRK TİYATROSU  </vt:lpstr>
      <vt:lpstr>İÇİNDEKİLER</vt:lpstr>
      <vt:lpstr>GELENEKSEL TÜRK TİYATROSUNUN ÖZELLİKLERİ</vt:lpstr>
      <vt:lpstr>Slayt 4</vt:lpstr>
      <vt:lpstr>GELENEKSEL   TÜRK  TİYATROSU  ÖRNEKLERİ </vt:lpstr>
      <vt:lpstr>Slayt 6</vt:lpstr>
      <vt:lpstr>KARAGÖZ   VE    HACİVAT</vt:lpstr>
      <vt:lpstr>HAYATLARI</vt:lpstr>
      <vt:lpstr>KARAGÖZ    VE   HACİVATIN RESİMLERİ</vt:lpstr>
      <vt:lpstr>Slayt 10</vt:lpstr>
      <vt:lpstr>Slayt 11</vt:lpstr>
      <vt:lpstr>KARAGÖZ   VE   HACİVATIN BAZI   METİNLERİ</vt:lpstr>
      <vt:lpstr>Slayt 13</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GELENEKSEL   T ÜRK TİYATROSU  </dc:title>
  <dc:creator>User</dc:creator>
  <cp:lastModifiedBy>User</cp:lastModifiedBy>
  <cp:revision>12</cp:revision>
  <dcterms:created xsi:type="dcterms:W3CDTF">2015-12-06T22:11:46Z</dcterms:created>
  <dcterms:modified xsi:type="dcterms:W3CDTF">2015-12-06T23:55:30Z</dcterms:modified>
</cp:coreProperties>
</file>