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66" r:id="rId2"/>
    <p:sldId id="257" r:id="rId3"/>
    <p:sldId id="258" r:id="rId4"/>
    <p:sldId id="259" r:id="rId5"/>
    <p:sldId id="260" r:id="rId6"/>
    <p:sldId id="269" r:id="rId7"/>
    <p:sldId id="270" r:id="rId8"/>
    <p:sldId id="271" r:id="rId9"/>
    <p:sldId id="272" r:id="rId10"/>
    <p:sldId id="273" r:id="rId11"/>
    <p:sldId id="274" r:id="rId12"/>
    <p:sldId id="275" r:id="rId13"/>
    <p:sldId id="276" r:id="rId14"/>
    <p:sldId id="267"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9E96C-6810-47FC-A3DA-836819C46D3A}" type="datetimeFigureOut">
              <a:rPr lang="tr-TR" smtClean="0"/>
              <a:pPr/>
              <a:t>17.04.2016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3E4CB5-5E9A-4E14-989A-FF1EEBCAF1C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16" name="15 Slayt Numarası Yer Tutucusu"/>
          <p:cNvSpPr>
            <a:spLocks noGrp="1"/>
          </p:cNvSpPr>
          <p:nvPr>
            <p:ph type="sldNum" sz="quarter" idx="11"/>
          </p:nvPr>
        </p:nvSpPr>
        <p:spPr/>
        <p:txBody>
          <a:bodyPr/>
          <a:lstStyle/>
          <a:p>
            <a:fld id="{D329DC66-E3D5-4C38-942E-4558FABC086F}"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B196A5BA-1244-405C-9613-42ACA464DAF5}" type="datetimeFigureOut">
              <a:rPr lang="tr-TR" smtClean="0"/>
              <a:pPr/>
              <a:t>17.04.2016</a:t>
            </a:fld>
            <a:endParaRPr lang="tr-TR"/>
          </a:p>
        </p:txBody>
      </p:sp>
      <p:sp>
        <p:nvSpPr>
          <p:cNvPr id="15" name="14 Slayt Numarası Yer Tutucusu"/>
          <p:cNvSpPr>
            <a:spLocks noGrp="1"/>
          </p:cNvSpPr>
          <p:nvPr>
            <p:ph type="sldNum" sz="quarter" idx="15"/>
          </p:nvPr>
        </p:nvSpPr>
        <p:spPr/>
        <p:txBody>
          <a:bodyPr/>
          <a:lstStyle>
            <a:lvl1pPr algn="ctr">
              <a:defRPr/>
            </a:lvl1pPr>
          </a:lstStyle>
          <a:p>
            <a:fld id="{D329DC66-E3D5-4C38-942E-4558FABC086F}"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329DC66-E3D5-4C38-942E-4558FABC086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B196A5BA-1244-405C-9613-42ACA464DAF5}" type="datetimeFigureOut">
              <a:rPr lang="tr-TR" smtClean="0"/>
              <a:pPr/>
              <a:t>17.04.2016</a:t>
            </a:fld>
            <a:endParaRPr lang="tr-TR"/>
          </a:p>
        </p:txBody>
      </p:sp>
      <p:sp>
        <p:nvSpPr>
          <p:cNvPr id="9" name="8 Slayt Numarası Yer Tutucusu"/>
          <p:cNvSpPr>
            <a:spLocks noGrp="1"/>
          </p:cNvSpPr>
          <p:nvPr>
            <p:ph type="sldNum" sz="quarter" idx="15"/>
          </p:nvPr>
        </p:nvSpPr>
        <p:spPr/>
        <p:txBody>
          <a:bodyPr/>
          <a:lstStyle/>
          <a:p>
            <a:fld id="{D329DC66-E3D5-4C38-942E-4558FABC086F}"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B196A5BA-1244-405C-9613-42ACA464DAF5}" type="datetimeFigureOut">
              <a:rPr lang="tr-TR" smtClean="0"/>
              <a:pPr/>
              <a:t>17.04.2016</a:t>
            </a:fld>
            <a:endParaRPr lang="tr-TR"/>
          </a:p>
        </p:txBody>
      </p:sp>
      <p:sp>
        <p:nvSpPr>
          <p:cNvPr id="9" name="8 Slayt Numarası Yer Tutucusu"/>
          <p:cNvSpPr>
            <a:spLocks noGrp="1"/>
          </p:cNvSpPr>
          <p:nvPr>
            <p:ph type="sldNum" sz="quarter" idx="11"/>
          </p:nvPr>
        </p:nvSpPr>
        <p:spPr/>
        <p:txBody>
          <a:bodyPr/>
          <a:lstStyle/>
          <a:p>
            <a:fld id="{D329DC66-E3D5-4C38-942E-4558FABC086F}"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196A5BA-1244-405C-9613-42ACA464DAF5}" type="datetimeFigureOut">
              <a:rPr lang="tr-TR" smtClean="0"/>
              <a:pPr/>
              <a:t>17.04.2016</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329DC66-E3D5-4C38-942E-4558FABC086F}"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3420616"/>
          </a:xfrm>
        </p:spPr>
        <p:txBody>
          <a:bodyPr/>
          <a:lstStyle/>
          <a:p>
            <a:pPr algn="ctr"/>
            <a:r>
              <a:rPr lang="tr-TR" dirty="0" smtClean="0">
                <a:solidFill>
                  <a:schemeClr val="bg1">
                    <a:lumMod val="95000"/>
                    <a:lumOff val="5000"/>
                  </a:schemeClr>
                </a:solidFill>
              </a:rPr>
              <a:t>SÖZCÜK TÜRLERİ</a:t>
            </a:r>
            <a:endParaRPr lang="tr-TR"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solidFill>
                  <a:schemeClr val="tx2">
                    <a:lumMod val="10000"/>
                  </a:schemeClr>
                </a:solidFill>
              </a:rPr>
              <a:t>Sayıca </a:t>
            </a:r>
            <a:r>
              <a:rPr lang="tr-TR" dirty="0" smtClean="0">
                <a:solidFill>
                  <a:schemeClr val="tx2">
                    <a:lumMod val="10000"/>
                  </a:schemeClr>
                </a:solidFill>
              </a:rPr>
              <a:t>birden çok varlığı karşılayan isimlerdir. İsimlere (-</a:t>
            </a:r>
            <a:r>
              <a:rPr lang="tr-TR" dirty="0" err="1" smtClean="0">
                <a:solidFill>
                  <a:schemeClr val="tx2">
                    <a:lumMod val="10000"/>
                  </a:schemeClr>
                </a:solidFill>
              </a:rPr>
              <a:t>ler</a:t>
            </a:r>
            <a:r>
              <a:rPr lang="tr-TR" dirty="0" smtClean="0">
                <a:solidFill>
                  <a:schemeClr val="tx2">
                    <a:lumMod val="10000"/>
                  </a:schemeClr>
                </a:solidFill>
              </a:rPr>
              <a:t>, -</a:t>
            </a:r>
            <a:r>
              <a:rPr lang="tr-TR" dirty="0" err="1" smtClean="0">
                <a:solidFill>
                  <a:schemeClr val="tx2">
                    <a:lumMod val="10000"/>
                  </a:schemeClr>
                </a:solidFill>
              </a:rPr>
              <a:t>lar</a:t>
            </a:r>
            <a:r>
              <a:rPr lang="tr-TR" dirty="0" smtClean="0">
                <a:solidFill>
                  <a:schemeClr val="tx2">
                    <a:lumMod val="10000"/>
                  </a:schemeClr>
                </a:solidFill>
              </a:rPr>
              <a:t>) eki getirilerek yapılır: </a:t>
            </a:r>
            <a:endParaRPr lang="tr-TR" dirty="0" smtClean="0">
              <a:solidFill>
                <a:schemeClr val="tx2">
                  <a:lumMod val="10000"/>
                </a:schemeClr>
              </a:solidFill>
            </a:endParaRPr>
          </a:p>
          <a:p>
            <a:r>
              <a:rPr lang="tr-TR" dirty="0" smtClean="0">
                <a:solidFill>
                  <a:schemeClr val="tx2">
                    <a:lumMod val="10000"/>
                  </a:schemeClr>
                </a:solidFill>
              </a:rPr>
              <a:t>Ağaçlar</a:t>
            </a:r>
            <a:r>
              <a:rPr lang="tr-TR" dirty="0" smtClean="0">
                <a:solidFill>
                  <a:schemeClr val="tx2">
                    <a:lumMod val="10000"/>
                  </a:schemeClr>
                </a:solidFill>
              </a:rPr>
              <a:t>, evler, kitaplar…</a:t>
            </a:r>
          </a:p>
          <a:p>
            <a:endParaRPr lang="tr-TR" dirty="0"/>
          </a:p>
        </p:txBody>
      </p:sp>
      <p:sp>
        <p:nvSpPr>
          <p:cNvPr id="3" name="2 Başlık"/>
          <p:cNvSpPr>
            <a:spLocks noGrp="1"/>
          </p:cNvSpPr>
          <p:nvPr>
            <p:ph type="title"/>
          </p:nvPr>
        </p:nvSpPr>
        <p:spPr/>
        <p:txBody>
          <a:bodyPr/>
          <a:lstStyle/>
          <a:p>
            <a:r>
              <a:rPr lang="tr-TR" b="1" dirty="0" smtClean="0">
                <a:solidFill>
                  <a:schemeClr val="accent2">
                    <a:lumMod val="75000"/>
                  </a:schemeClr>
                </a:solidFill>
              </a:rPr>
              <a:t>b. Çoğul İsim </a:t>
            </a:r>
            <a:r>
              <a:rPr lang="tr-TR" dirty="0" smtClean="0">
                <a:solidFill>
                  <a:schemeClr val="accent2">
                    <a:lumMod val="75000"/>
                  </a:schemeClr>
                </a:solidFill>
              </a:rPr>
              <a:t>:</a:t>
            </a:r>
            <a:endParaRPr lang="tr-TR" dirty="0">
              <a:solidFill>
                <a:schemeClr val="accent2">
                  <a:lumMod val="75000"/>
                </a:schemeClr>
              </a:solidFill>
            </a:endParaRPr>
          </a:p>
        </p:txBody>
      </p:sp>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solidFill>
                  <a:schemeClr val="accent6">
                    <a:lumMod val="60000"/>
                    <a:lumOff val="40000"/>
                  </a:schemeClr>
                </a:solidFill>
              </a:rPr>
              <a:t> Çoğul eki almadan birçok varlığı karşılayan isimlerdir: </a:t>
            </a:r>
            <a:endParaRPr lang="tr-TR" dirty="0" smtClean="0">
              <a:solidFill>
                <a:schemeClr val="accent6">
                  <a:lumMod val="60000"/>
                  <a:lumOff val="40000"/>
                </a:schemeClr>
              </a:solidFill>
            </a:endParaRPr>
          </a:p>
          <a:p>
            <a:r>
              <a:rPr lang="tr-TR" dirty="0" smtClean="0">
                <a:solidFill>
                  <a:schemeClr val="accent6">
                    <a:lumMod val="60000"/>
                    <a:lumOff val="40000"/>
                  </a:schemeClr>
                </a:solidFill>
              </a:rPr>
              <a:t>Toplum</a:t>
            </a:r>
            <a:r>
              <a:rPr lang="tr-TR" dirty="0" smtClean="0">
                <a:solidFill>
                  <a:schemeClr val="accent6">
                    <a:lumMod val="60000"/>
                    <a:lumOff val="40000"/>
                  </a:schemeClr>
                </a:solidFill>
              </a:rPr>
              <a:t>, halk, millet, ordu, bölük, sürü…</a:t>
            </a:r>
          </a:p>
          <a:p>
            <a:endParaRPr lang="tr-TR" dirty="0"/>
          </a:p>
        </p:txBody>
      </p:sp>
      <p:sp>
        <p:nvSpPr>
          <p:cNvPr id="3" name="2 Başlık"/>
          <p:cNvSpPr>
            <a:spLocks noGrp="1"/>
          </p:cNvSpPr>
          <p:nvPr>
            <p:ph type="title"/>
          </p:nvPr>
        </p:nvSpPr>
        <p:spPr/>
        <p:txBody>
          <a:bodyPr/>
          <a:lstStyle/>
          <a:p>
            <a:r>
              <a:rPr lang="tr-TR" b="1" dirty="0" smtClean="0">
                <a:solidFill>
                  <a:schemeClr val="accent2">
                    <a:lumMod val="75000"/>
                  </a:schemeClr>
                </a:solidFill>
              </a:rPr>
              <a:t>c. Topluluk İsmi :</a:t>
            </a:r>
            <a:r>
              <a:rPr lang="tr-TR" dirty="0" smtClean="0">
                <a:solidFill>
                  <a:schemeClr val="accent2">
                    <a:lumMod val="75000"/>
                  </a:schemeClr>
                </a:solidFill>
              </a:rPr>
              <a:t> </a:t>
            </a:r>
            <a:endParaRPr lang="tr-TR" dirty="0">
              <a:solidFill>
                <a:schemeClr val="accent2">
                  <a:lumMod val="75000"/>
                </a:schemeClr>
              </a:solidFill>
            </a:endParaRP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Topluluk isimleri de çoğul eki alabilir. Bu durumda grupların çoğulu bildirilmiş olur. </a:t>
            </a:r>
            <a:endParaRPr lang="tr-TR" dirty="0" smtClean="0"/>
          </a:p>
          <a:p>
            <a:r>
              <a:rPr lang="tr-TR" b="1" dirty="0" smtClean="0">
                <a:solidFill>
                  <a:schemeClr val="bg2">
                    <a:lumMod val="75000"/>
                  </a:schemeClr>
                </a:solidFill>
              </a:rPr>
              <a:t>Örneğin</a:t>
            </a:r>
            <a:r>
              <a:rPr lang="tr-TR" dirty="0" smtClean="0"/>
              <a:t> </a:t>
            </a:r>
          </a:p>
          <a:p>
            <a:r>
              <a:rPr lang="tr-TR" dirty="0" smtClean="0">
                <a:solidFill>
                  <a:schemeClr val="accent2">
                    <a:lumMod val="60000"/>
                    <a:lumOff val="40000"/>
                  </a:schemeClr>
                </a:solidFill>
              </a:rPr>
              <a:t>“Dünya </a:t>
            </a:r>
            <a:r>
              <a:rPr lang="tr-TR" u="sng" dirty="0" smtClean="0">
                <a:solidFill>
                  <a:schemeClr val="accent2">
                    <a:lumMod val="60000"/>
                    <a:lumOff val="40000"/>
                  </a:schemeClr>
                </a:solidFill>
              </a:rPr>
              <a:t>milletlerinin</a:t>
            </a:r>
            <a:r>
              <a:rPr lang="tr-TR" dirty="0" smtClean="0">
                <a:solidFill>
                  <a:schemeClr val="accent2">
                    <a:lumMod val="60000"/>
                    <a:lumOff val="40000"/>
                  </a:schemeClr>
                </a:solidFill>
              </a:rPr>
              <a:t> yakınlaşması gerekir.” </a:t>
            </a:r>
          </a:p>
          <a:p>
            <a:pPr>
              <a:buNone/>
            </a:pPr>
            <a:r>
              <a:rPr lang="tr-TR" dirty="0" smtClean="0"/>
              <a:t>derken </a:t>
            </a:r>
            <a:r>
              <a:rPr lang="tr-TR" dirty="0" smtClean="0"/>
              <a:t>kendi içinde bir grup oluşturan </a:t>
            </a:r>
            <a:r>
              <a:rPr lang="tr-TR" dirty="0" smtClean="0">
                <a:solidFill>
                  <a:schemeClr val="accent2">
                    <a:lumMod val="60000"/>
                    <a:lumOff val="40000"/>
                  </a:schemeClr>
                </a:solidFill>
              </a:rPr>
              <a:t>“millet” </a:t>
            </a:r>
            <a:r>
              <a:rPr lang="tr-TR" dirty="0" smtClean="0"/>
              <a:t>sözüyle</a:t>
            </a:r>
          </a:p>
          <a:p>
            <a:pPr>
              <a:buNone/>
            </a:pPr>
            <a:r>
              <a:rPr lang="tr-TR" dirty="0" smtClean="0"/>
              <a:t>birden </a:t>
            </a:r>
            <a:r>
              <a:rPr lang="tr-TR" dirty="0" smtClean="0"/>
              <a:t>fazla grup anlatılmış olur.</a:t>
            </a:r>
          </a:p>
          <a:p>
            <a:endParaRPr lang="tr-TR" dirty="0"/>
          </a:p>
        </p:txBody>
      </p:sp>
      <p:sp>
        <p:nvSpPr>
          <p:cNvPr id="3" name="2 Başlık"/>
          <p:cNvSpPr>
            <a:spLocks noGrp="1"/>
          </p:cNvSpPr>
          <p:nvPr>
            <p:ph type="title"/>
          </p:nvPr>
        </p:nvSpPr>
        <p:spPr/>
        <p:txBody>
          <a:bodyPr/>
          <a:lstStyle/>
          <a:p>
            <a:r>
              <a:rPr lang="tr-TR" dirty="0" smtClean="0">
                <a:solidFill>
                  <a:srgbClr val="00B0F0"/>
                </a:solidFill>
              </a:rPr>
              <a:t>…</a:t>
            </a:r>
            <a:endParaRPr lang="tr-TR" dirty="0">
              <a:solidFill>
                <a:srgbClr val="00B0F0"/>
              </a:solidFill>
            </a:endParaRP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İsimleri ayrıca somut ve soyut oluşlarına göre de gruplandırabiliriz</a:t>
            </a:r>
            <a:r>
              <a:rPr lang="tr-TR" dirty="0" smtClean="0"/>
              <a:t>.</a:t>
            </a:r>
          </a:p>
          <a:p>
            <a:r>
              <a:rPr lang="tr-TR" dirty="0" smtClean="0"/>
              <a:t> </a:t>
            </a:r>
            <a:r>
              <a:rPr lang="tr-TR" dirty="0" smtClean="0"/>
              <a:t>Ancak daha önce soyut, somut anlamı açıkladığımızdan, burada ayrıca üzerinde durmayacağız. </a:t>
            </a:r>
            <a:endParaRPr lang="tr-TR" dirty="0" smtClean="0"/>
          </a:p>
          <a:p>
            <a:r>
              <a:rPr lang="tr-TR" dirty="0" smtClean="0"/>
              <a:t>Somut </a:t>
            </a:r>
            <a:r>
              <a:rPr lang="tr-TR" dirty="0" smtClean="0"/>
              <a:t>anlamlı olan </a:t>
            </a:r>
            <a:r>
              <a:rPr lang="tr-TR" dirty="0" smtClean="0">
                <a:solidFill>
                  <a:schemeClr val="bg2">
                    <a:lumMod val="75000"/>
                  </a:schemeClr>
                </a:solidFill>
              </a:rPr>
              <a:t>“masa” </a:t>
            </a:r>
            <a:r>
              <a:rPr lang="tr-TR" dirty="0" smtClean="0"/>
              <a:t>sözcüğünün somut; soyut anlamlı olan </a:t>
            </a:r>
            <a:r>
              <a:rPr lang="tr-TR" dirty="0" smtClean="0">
                <a:solidFill>
                  <a:schemeClr val="bg2">
                    <a:lumMod val="75000"/>
                  </a:schemeClr>
                </a:solidFill>
              </a:rPr>
              <a:t>“neşe” </a:t>
            </a:r>
            <a:r>
              <a:rPr lang="tr-TR" dirty="0" smtClean="0"/>
              <a:t>sözcüğünün soyut isim olduğunu bilmeliyiz.</a:t>
            </a:r>
          </a:p>
          <a:p>
            <a:pPr>
              <a:buNone/>
            </a:pPr>
            <a:endParaRPr lang="tr-TR" dirty="0"/>
          </a:p>
        </p:txBody>
      </p:sp>
      <p:sp>
        <p:nvSpPr>
          <p:cNvPr id="3" name="2 Başlık"/>
          <p:cNvSpPr>
            <a:spLocks noGrp="1"/>
          </p:cNvSpPr>
          <p:nvPr>
            <p:ph type="title"/>
          </p:nvPr>
        </p:nvSpPr>
        <p:spPr/>
        <p:txBody>
          <a:bodyPr/>
          <a:lstStyle/>
          <a:p>
            <a:r>
              <a:rPr lang="tr-TR" dirty="0" smtClean="0">
                <a:solidFill>
                  <a:schemeClr val="bg2">
                    <a:lumMod val="75000"/>
                  </a:schemeClr>
                </a:solidFill>
              </a:rPr>
              <a:t>…</a:t>
            </a:r>
            <a:endParaRPr lang="tr-TR" dirty="0">
              <a:solidFill>
                <a:schemeClr val="bg2">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365104"/>
            <a:ext cx="8229600" cy="1219200"/>
          </a:xfrm>
        </p:spPr>
        <p:txBody>
          <a:bodyPr>
            <a:normAutofit fontScale="90000"/>
          </a:bodyPr>
          <a:lstStyle/>
          <a:p>
            <a:pPr algn="r"/>
            <a:r>
              <a:rPr lang="tr-TR" dirty="0" smtClean="0"/>
              <a:t>NURSENA MUTLU</a:t>
            </a:r>
            <a:br>
              <a:rPr lang="tr-TR" dirty="0" smtClean="0"/>
            </a:br>
            <a:r>
              <a:rPr lang="tr-TR" dirty="0" smtClean="0"/>
              <a:t>10-C/55</a:t>
            </a:r>
            <a:endParaRPr lang="tr-TR" dirty="0"/>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800" y="476672"/>
            <a:ext cx="7924800" cy="792088"/>
          </a:xfrm>
        </p:spPr>
        <p:txBody>
          <a:bodyPr/>
          <a:lstStyle/>
          <a:p>
            <a:pPr algn="ctr"/>
            <a:r>
              <a:rPr lang="tr-TR" dirty="0" smtClean="0"/>
              <a:t>    SÖZCÜK TÜRLERİ</a:t>
            </a:r>
            <a:endParaRPr lang="tr-TR" dirty="0"/>
          </a:p>
        </p:txBody>
      </p:sp>
      <p:sp>
        <p:nvSpPr>
          <p:cNvPr id="3" name="2 Metin Yer Tutucusu"/>
          <p:cNvSpPr>
            <a:spLocks noGrp="1"/>
          </p:cNvSpPr>
          <p:nvPr>
            <p:ph type="body" idx="1"/>
          </p:nvPr>
        </p:nvSpPr>
        <p:spPr>
          <a:xfrm>
            <a:off x="685800" y="1772816"/>
            <a:ext cx="7924800" cy="4170784"/>
          </a:xfrm>
        </p:spPr>
        <p:txBody>
          <a:bodyPr/>
          <a:lstStyle/>
          <a:p>
            <a:pPr>
              <a:buFont typeface="Wingdings" pitchFamily="2" charset="2"/>
              <a:buChar char="ü"/>
            </a:pPr>
            <a:r>
              <a:rPr lang="tr-TR" dirty="0" smtClean="0"/>
              <a:t>İnsanlar; duygu, düşünce ve isteklerini cümlelerle dile getirir. Cümleler ise sözcüklerden oluştuğu için sözcükler, dilin en önemli öğesidir. Sözcükler, çeşitli yönlerden incelenebilir.</a:t>
            </a:r>
          </a:p>
          <a:p>
            <a:r>
              <a:rPr lang="tr-TR" dirty="0" smtClean="0"/>
              <a:t>Sözcükler, cümlede değişik görevler üstlenir. Sözcüklerin üstlendiği bu görevler, onların türünü belirler. Bir sözcüğün türünü belirlemek için sözcüğün cümle içindeki kullanımını görmek gerekir. Çünkü Türkçede bazı sözcükler, cümledeki kullanımına göre tür olarak değişkenlik gösterir. </a:t>
            </a:r>
            <a:endParaRPr lang="tr-TR" dirty="0"/>
          </a:p>
        </p:txBody>
      </p:sp>
      <p:pic>
        <p:nvPicPr>
          <p:cNvPr id="4" name="3 Resim" descr="ccfcdmerhaba5.gif"/>
          <p:cNvPicPr>
            <a:picLocks noChangeAspect="1"/>
          </p:cNvPicPr>
          <p:nvPr/>
        </p:nvPicPr>
        <p:blipFill>
          <a:blip r:embed="rId2" cstate="print"/>
          <a:stretch>
            <a:fillRect/>
          </a:stretch>
        </p:blipFill>
        <p:spPr>
          <a:xfrm>
            <a:off x="5334000" y="4077072"/>
            <a:ext cx="3810000" cy="2780928"/>
          </a:xfrm>
          <a:prstGeom prst="rect">
            <a:avLst/>
          </a:prstGeom>
        </p:spPr>
      </p:pic>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60648"/>
            <a:ext cx="7924800" cy="936104"/>
          </a:xfrm>
        </p:spPr>
        <p:txBody>
          <a:bodyPr/>
          <a:lstStyle/>
          <a:p>
            <a:r>
              <a:rPr lang="tr-TR" dirty="0" smtClean="0"/>
              <a:t>Örneğin;</a:t>
            </a:r>
            <a:endParaRPr lang="tr-TR" dirty="0"/>
          </a:p>
        </p:txBody>
      </p:sp>
      <p:sp>
        <p:nvSpPr>
          <p:cNvPr id="3" name="2 Metin Yer Tutucusu"/>
          <p:cNvSpPr>
            <a:spLocks noGrp="1"/>
          </p:cNvSpPr>
          <p:nvPr>
            <p:ph type="body" idx="1"/>
          </p:nvPr>
        </p:nvSpPr>
        <p:spPr>
          <a:xfrm>
            <a:off x="685800" y="1628800"/>
            <a:ext cx="7924800" cy="4104456"/>
          </a:xfrm>
        </p:spPr>
        <p:txBody>
          <a:bodyPr/>
          <a:lstStyle/>
          <a:p>
            <a:pPr>
              <a:buFont typeface="Wingdings" pitchFamily="2" charset="2"/>
              <a:buChar char="ü"/>
            </a:pPr>
            <a:r>
              <a:rPr lang="tr-TR" dirty="0" smtClean="0"/>
              <a:t>Güzel kelimesini ele alalım;</a:t>
            </a:r>
          </a:p>
          <a:p>
            <a:r>
              <a:rPr lang="tr-TR" b="1" dirty="0" smtClean="0"/>
              <a:t>Yeni evini güzel tablolarla süsledi. Öğretmenimiz törende güzel konuştu. Çeşme başında bir güzel, kovasını dolduruyordu.</a:t>
            </a:r>
          </a:p>
          <a:p>
            <a:r>
              <a:rPr lang="tr-TR" b="1" dirty="0" smtClean="0"/>
              <a:t> </a:t>
            </a:r>
          </a:p>
          <a:p>
            <a:r>
              <a:rPr lang="tr-TR" dirty="0" smtClean="0"/>
              <a:t>Yukarıdaki cümleleri incelediğimizde, “güzel” sözcüğünün, </a:t>
            </a:r>
          </a:p>
          <a:p>
            <a:r>
              <a:rPr lang="tr-TR" dirty="0" smtClean="0"/>
              <a:t>I. cümlede ad olan “tablo” sözcüğünü nitelediğinden, önad (sıfat); II. cümlede eylem olan “konuşmak” sözcüğünü belirttiğinden, belirteç (zarf); III. cümlede bir varlığı karşıladığından, ad (isim) görevinde kullanıldığını görüyoruz.</a:t>
            </a:r>
          </a:p>
          <a:p>
            <a:endParaRPr lang="tr-TR" dirty="0"/>
          </a:p>
        </p:txBody>
      </p:sp>
      <p:pic>
        <p:nvPicPr>
          <p:cNvPr id="4" name="3 Resim" descr="gif-area-studenti.gif"/>
          <p:cNvPicPr>
            <a:picLocks noChangeAspect="1"/>
          </p:cNvPicPr>
          <p:nvPr/>
        </p:nvPicPr>
        <p:blipFill>
          <a:blip r:embed="rId2" cstate="print"/>
          <a:stretch>
            <a:fillRect/>
          </a:stretch>
        </p:blipFill>
        <p:spPr>
          <a:xfrm>
            <a:off x="6156176" y="260648"/>
            <a:ext cx="2332484" cy="1800200"/>
          </a:xfrm>
          <a:prstGeom prst="rect">
            <a:avLst/>
          </a:prstGeom>
        </p:spPr>
      </p:pic>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76672"/>
            <a:ext cx="7848872" cy="936104"/>
          </a:xfrm>
        </p:spPr>
        <p:txBody>
          <a:bodyPr/>
          <a:lstStyle/>
          <a:p>
            <a:r>
              <a:rPr lang="tr-TR" sz="3200" dirty="0" smtClean="0"/>
              <a:t>Türkçede  sözcükler  tür  bakımından  8’ e ayrılır;</a:t>
            </a:r>
            <a:endParaRPr lang="tr-TR" sz="3200" dirty="0"/>
          </a:p>
        </p:txBody>
      </p:sp>
      <p:sp>
        <p:nvSpPr>
          <p:cNvPr id="3" name="2 Metin Yer Tutucusu"/>
          <p:cNvSpPr>
            <a:spLocks noGrp="1"/>
          </p:cNvSpPr>
          <p:nvPr>
            <p:ph type="body" idx="1"/>
          </p:nvPr>
        </p:nvSpPr>
        <p:spPr>
          <a:xfrm>
            <a:off x="685800" y="1268760"/>
            <a:ext cx="7924800" cy="3672408"/>
          </a:xfrm>
        </p:spPr>
        <p:txBody>
          <a:bodyPr>
            <a:normAutofit lnSpcReduction="10000"/>
          </a:bodyPr>
          <a:lstStyle/>
          <a:p>
            <a:r>
              <a:rPr lang="tr-TR" dirty="0" smtClean="0"/>
              <a:t> </a:t>
            </a:r>
          </a:p>
          <a:p>
            <a:r>
              <a:rPr lang="tr-TR" dirty="0" smtClean="0"/>
              <a:t>Türkçede sözcükler tür bakımından 8’ </a:t>
            </a:r>
            <a:r>
              <a:rPr lang="tr-TR" dirty="0" err="1" smtClean="0"/>
              <a:t>ayrlır</a:t>
            </a:r>
            <a:r>
              <a:rPr lang="tr-TR" dirty="0" smtClean="0"/>
              <a:t>;</a:t>
            </a:r>
          </a:p>
          <a:p>
            <a:r>
              <a:rPr lang="tr-TR" dirty="0" smtClean="0"/>
              <a:t>Ad (İsim)</a:t>
            </a:r>
          </a:p>
          <a:p>
            <a:r>
              <a:rPr lang="tr-TR" dirty="0" smtClean="0"/>
              <a:t>Adıl (Zamir)</a:t>
            </a:r>
          </a:p>
          <a:p>
            <a:r>
              <a:rPr lang="tr-TR" dirty="0" smtClean="0"/>
              <a:t>Önad (Sıfat)</a:t>
            </a:r>
          </a:p>
          <a:p>
            <a:r>
              <a:rPr lang="tr-TR" dirty="0" smtClean="0"/>
              <a:t>Belirteç (Zarf)</a:t>
            </a:r>
          </a:p>
          <a:p>
            <a:r>
              <a:rPr lang="tr-TR" dirty="0" smtClean="0"/>
              <a:t>İlgeç (Edat)</a:t>
            </a:r>
          </a:p>
          <a:p>
            <a:r>
              <a:rPr lang="tr-TR" dirty="0" smtClean="0"/>
              <a:t>Bağlaç</a:t>
            </a:r>
          </a:p>
          <a:p>
            <a:r>
              <a:rPr lang="tr-TR" dirty="0" smtClean="0"/>
              <a:t>Ünlem</a:t>
            </a:r>
          </a:p>
          <a:p>
            <a:r>
              <a:rPr lang="tr-TR" dirty="0" smtClean="0"/>
              <a:t>Eylem (Fiil)</a:t>
            </a:r>
          </a:p>
          <a:p>
            <a:endParaRPr lang="tr-TR" dirty="0"/>
          </a:p>
        </p:txBody>
      </p:sp>
      <p:pic>
        <p:nvPicPr>
          <p:cNvPr id="4" name="3 Resim" descr="hoola2.gif"/>
          <p:cNvPicPr>
            <a:picLocks noChangeAspect="1"/>
          </p:cNvPicPr>
          <p:nvPr/>
        </p:nvPicPr>
        <p:blipFill>
          <a:blip r:embed="rId2" cstate="print"/>
          <a:stretch>
            <a:fillRect/>
          </a:stretch>
        </p:blipFill>
        <p:spPr>
          <a:xfrm>
            <a:off x="3851920" y="1988840"/>
            <a:ext cx="4502274" cy="2808312"/>
          </a:xfrm>
          <a:prstGeom prst="rect">
            <a:avLst/>
          </a:prstGeom>
        </p:spPr>
      </p:pic>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60648"/>
            <a:ext cx="7924800" cy="1152128"/>
          </a:xfrm>
        </p:spPr>
        <p:txBody>
          <a:bodyPr/>
          <a:lstStyle/>
          <a:p>
            <a:pPr algn="ctr"/>
            <a:r>
              <a:rPr lang="tr-TR" dirty="0" smtClean="0"/>
              <a:t>İSİMLER (ADLAR)</a:t>
            </a:r>
            <a:endParaRPr lang="tr-TR" dirty="0"/>
          </a:p>
        </p:txBody>
      </p:sp>
      <p:sp>
        <p:nvSpPr>
          <p:cNvPr id="3" name="2 Metin Yer Tutucusu"/>
          <p:cNvSpPr>
            <a:spLocks noGrp="1"/>
          </p:cNvSpPr>
          <p:nvPr>
            <p:ph type="body" idx="1"/>
          </p:nvPr>
        </p:nvSpPr>
        <p:spPr>
          <a:xfrm>
            <a:off x="685800" y="1412776"/>
            <a:ext cx="7924800" cy="4530824"/>
          </a:xfrm>
        </p:spPr>
        <p:txBody>
          <a:bodyPr/>
          <a:lstStyle/>
          <a:p>
            <a:r>
              <a:rPr lang="en-US" dirty="0" err="1" smtClean="0"/>
              <a:t>Varl</a:t>
            </a:r>
            <a:r>
              <a:rPr lang="tr-TR" dirty="0" smtClean="0"/>
              <a:t>ıkları ve kavramları karşılayan sözcüklere isim denir.</a:t>
            </a:r>
          </a:p>
          <a:p>
            <a:r>
              <a:rPr lang="tr-TR" dirty="0" smtClean="0"/>
              <a:t> Çiçekleri vazoya yerleştirdim.</a:t>
            </a:r>
          </a:p>
          <a:p>
            <a:r>
              <a:rPr lang="tr-TR" dirty="0" smtClean="0"/>
              <a:t> Bu cümlede “çiçek, vazo” sözcükleri birer varlığı karşıladığı için addır.</a:t>
            </a:r>
          </a:p>
          <a:p>
            <a:r>
              <a:rPr lang="tr-TR" dirty="0" smtClean="0"/>
              <a:t> </a:t>
            </a:r>
          </a:p>
          <a:p>
            <a:r>
              <a:rPr lang="tr-TR" dirty="0" smtClean="0"/>
              <a:t>Hüzün ve sevinç bir arada yaşanır burada.</a:t>
            </a:r>
          </a:p>
          <a:p>
            <a:r>
              <a:rPr lang="tr-TR" dirty="0" smtClean="0"/>
              <a:t>Bu cümlede “hüzün, sevinç” sözcükleri birer kavramı karşıladığı için addır.</a:t>
            </a:r>
          </a:p>
          <a:p>
            <a:r>
              <a:rPr lang="tr-TR" dirty="0" smtClean="0"/>
              <a:t>=Adları çeşitli yönlerden inceleyebiliriz:</a:t>
            </a:r>
          </a:p>
          <a:p>
            <a:endParaRPr lang="tr-TR" dirty="0" smtClean="0"/>
          </a:p>
          <a:p>
            <a:r>
              <a:rPr lang="tr-TR" dirty="0" smtClean="0"/>
              <a:t> </a:t>
            </a:r>
          </a:p>
          <a:p>
            <a:endParaRPr lang="tr-TR" dirty="0"/>
          </a:p>
        </p:txBody>
      </p:sp>
      <p:pic>
        <p:nvPicPr>
          <p:cNvPr id="4" name="3 Resim" descr="student_reading_book_in_class_lg_clr.gif"/>
          <p:cNvPicPr>
            <a:picLocks noChangeAspect="1"/>
          </p:cNvPicPr>
          <p:nvPr/>
        </p:nvPicPr>
        <p:blipFill>
          <a:blip r:embed="rId2" cstate="print"/>
          <a:stretch>
            <a:fillRect/>
          </a:stretch>
        </p:blipFill>
        <p:spPr>
          <a:xfrm>
            <a:off x="6804248" y="2780928"/>
            <a:ext cx="1857375" cy="1872208"/>
          </a:xfrm>
          <a:prstGeom prst="rect">
            <a:avLst/>
          </a:prstGeom>
        </p:spPr>
      </p:pic>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solidFill>
                  <a:schemeClr val="accent4">
                    <a:lumMod val="40000"/>
                    <a:lumOff val="60000"/>
                  </a:schemeClr>
                </a:solidFill>
              </a:rPr>
              <a:t>a. Cins İsmi :</a:t>
            </a:r>
            <a:r>
              <a:rPr lang="tr-TR" dirty="0" smtClean="0">
                <a:solidFill>
                  <a:schemeClr val="accent4">
                    <a:lumMod val="40000"/>
                    <a:lumOff val="60000"/>
                  </a:schemeClr>
                </a:solidFill>
              </a:rPr>
              <a:t> Aynı türden varlıkları karşılayan isimlerdir. Bu varlıkların benzerleri etrafta çoktur: ağaç, top, kitap vs.</a:t>
            </a:r>
          </a:p>
          <a:p>
            <a:endParaRPr lang="tr-TR" dirty="0"/>
          </a:p>
        </p:txBody>
      </p:sp>
      <p:sp>
        <p:nvSpPr>
          <p:cNvPr id="3" name="2 Başlık"/>
          <p:cNvSpPr>
            <a:spLocks noGrp="1"/>
          </p:cNvSpPr>
          <p:nvPr>
            <p:ph type="title"/>
          </p:nvPr>
        </p:nvSpPr>
        <p:spPr/>
        <p:txBody>
          <a:bodyPr>
            <a:normAutofit/>
          </a:bodyPr>
          <a:lstStyle/>
          <a:p>
            <a:pPr lvl="0"/>
            <a:r>
              <a:rPr lang="tr-TR" b="1" dirty="0" smtClean="0"/>
              <a:t>Varlıklara Verilişlerine Göre</a:t>
            </a:r>
            <a:r>
              <a:rPr lang="tr-TR" b="1" dirty="0" smtClean="0"/>
              <a:t>:</a:t>
            </a:r>
            <a:endParaRPr lang="tr-T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r>
              <a:rPr lang="tr-TR" dirty="0" smtClean="0">
                <a:solidFill>
                  <a:schemeClr val="accent4">
                    <a:lumMod val="50000"/>
                  </a:schemeClr>
                </a:solidFill>
              </a:rPr>
              <a:t>Tek </a:t>
            </a:r>
            <a:r>
              <a:rPr lang="tr-TR" dirty="0" smtClean="0">
                <a:solidFill>
                  <a:schemeClr val="accent4">
                    <a:lumMod val="50000"/>
                  </a:schemeClr>
                </a:solidFill>
              </a:rPr>
              <a:t>olan, tam bir benzeri bulunmayan varlıkları karşılayan isimlerdir.</a:t>
            </a:r>
          </a:p>
          <a:p>
            <a:r>
              <a:rPr lang="tr-TR" dirty="0" smtClean="0">
                <a:solidFill>
                  <a:schemeClr val="accent4">
                    <a:lumMod val="50000"/>
                  </a:schemeClr>
                </a:solidFill>
              </a:rPr>
              <a:t>Yer adları (Samsun, Uludağ…)</a:t>
            </a:r>
          </a:p>
          <a:p>
            <a:r>
              <a:rPr lang="tr-TR" dirty="0" smtClean="0">
                <a:solidFill>
                  <a:schemeClr val="accent4">
                    <a:lumMod val="50000"/>
                  </a:schemeClr>
                </a:solidFill>
              </a:rPr>
              <a:t>Kişi adları (Ahmet, Mustafa…)</a:t>
            </a:r>
          </a:p>
          <a:p>
            <a:r>
              <a:rPr lang="tr-TR" dirty="0" smtClean="0">
                <a:solidFill>
                  <a:schemeClr val="accent4">
                    <a:lumMod val="50000"/>
                  </a:schemeClr>
                </a:solidFill>
              </a:rPr>
              <a:t>Ülke adları (Pakistan, Şili)</a:t>
            </a:r>
          </a:p>
          <a:p>
            <a:r>
              <a:rPr lang="tr-TR" dirty="0" smtClean="0">
                <a:solidFill>
                  <a:schemeClr val="accent4">
                    <a:lumMod val="50000"/>
                  </a:schemeClr>
                </a:solidFill>
              </a:rPr>
              <a:t>Kitap, dergi, gazete adları (Yaban, Tanin…)</a:t>
            </a:r>
          </a:p>
          <a:p>
            <a:r>
              <a:rPr lang="tr-TR" dirty="0" smtClean="0">
                <a:solidFill>
                  <a:schemeClr val="accent4">
                    <a:lumMod val="50000"/>
                  </a:schemeClr>
                </a:solidFill>
              </a:rPr>
              <a:t>Kurum adları (Marmara Üniversitesi, Kızılay)</a:t>
            </a:r>
          </a:p>
          <a:p>
            <a:r>
              <a:rPr lang="tr-TR" dirty="0" smtClean="0">
                <a:solidFill>
                  <a:schemeClr val="accent4">
                    <a:lumMod val="50000"/>
                  </a:schemeClr>
                </a:solidFill>
              </a:rPr>
              <a:t>Dil adları (Türkçe, İngilizce…)</a:t>
            </a:r>
          </a:p>
          <a:p>
            <a:r>
              <a:rPr lang="tr-TR" dirty="0" smtClean="0">
                <a:solidFill>
                  <a:schemeClr val="accent4">
                    <a:lumMod val="50000"/>
                  </a:schemeClr>
                </a:solidFill>
              </a:rPr>
              <a:t>Din ve mezhep adları (İslamiyet, Ortodoks…)</a:t>
            </a:r>
          </a:p>
          <a:p>
            <a:r>
              <a:rPr lang="tr-TR" dirty="0" smtClean="0">
                <a:solidFill>
                  <a:schemeClr val="accent4">
                    <a:lumMod val="50000"/>
                  </a:schemeClr>
                </a:solidFill>
              </a:rPr>
              <a:t>Hayvanlara verilen adlar (Boncuk, Tekir…)</a:t>
            </a:r>
          </a:p>
          <a:p>
            <a:r>
              <a:rPr lang="tr-TR" dirty="0" smtClean="0">
                <a:solidFill>
                  <a:schemeClr val="accent4">
                    <a:lumMod val="50000"/>
                  </a:schemeClr>
                </a:solidFill>
              </a:rPr>
              <a:t>Bir isim, her zaman cins ismi olmayacağı gibi her zaman özel isim de olmaz.</a:t>
            </a:r>
          </a:p>
          <a:p>
            <a:r>
              <a:rPr lang="tr-TR" dirty="0" smtClean="0">
                <a:solidFill>
                  <a:schemeClr val="accent4">
                    <a:lumMod val="50000"/>
                  </a:schemeClr>
                </a:solidFill>
              </a:rPr>
              <a:t>“Mevsimlerden </a:t>
            </a:r>
            <a:r>
              <a:rPr lang="tr-TR" b="1" dirty="0" smtClean="0">
                <a:solidFill>
                  <a:schemeClr val="accent4">
                    <a:lumMod val="50000"/>
                  </a:schemeClr>
                </a:solidFill>
              </a:rPr>
              <a:t>baharı</a:t>
            </a:r>
            <a:r>
              <a:rPr lang="tr-TR" dirty="0" smtClean="0">
                <a:solidFill>
                  <a:schemeClr val="accent4">
                    <a:lumMod val="50000"/>
                  </a:schemeClr>
                </a:solidFill>
              </a:rPr>
              <a:t> severim.” derken “bahar” cins ismidir. Ancak;</a:t>
            </a:r>
          </a:p>
          <a:p>
            <a:endParaRPr lang="tr-TR" dirty="0">
              <a:solidFill>
                <a:schemeClr val="accent4">
                  <a:lumMod val="50000"/>
                </a:schemeClr>
              </a:solidFill>
            </a:endParaRPr>
          </a:p>
        </p:txBody>
      </p:sp>
      <p:sp>
        <p:nvSpPr>
          <p:cNvPr id="3" name="2 Başlık"/>
          <p:cNvSpPr>
            <a:spLocks noGrp="1"/>
          </p:cNvSpPr>
          <p:nvPr>
            <p:ph type="title"/>
          </p:nvPr>
        </p:nvSpPr>
        <p:spPr/>
        <p:txBody>
          <a:bodyPr/>
          <a:lstStyle/>
          <a:p>
            <a:r>
              <a:rPr lang="tr-TR" dirty="0" smtClean="0">
                <a:solidFill>
                  <a:schemeClr val="accent6">
                    <a:lumMod val="40000"/>
                    <a:lumOff val="60000"/>
                  </a:schemeClr>
                </a:solidFill>
              </a:rPr>
              <a:t>B.Özel İsim;</a:t>
            </a:r>
            <a:endParaRPr lang="tr-TR" dirty="0">
              <a:solidFill>
                <a:schemeClr val="accent6">
                  <a:lumMod val="40000"/>
                  <a:lumOff val="60000"/>
                </a:schemeClr>
              </a:solidFill>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b="1" dirty="0" smtClean="0">
                <a:solidFill>
                  <a:schemeClr val="accent4">
                    <a:lumMod val="75000"/>
                  </a:schemeClr>
                </a:solidFill>
              </a:rPr>
              <a:t>“Bugün Bahar sınıfta yoktu.” </a:t>
            </a:r>
            <a:r>
              <a:rPr lang="tr-TR" dirty="0" smtClean="0"/>
              <a:t>cümlesinde bu isim bir kişi adı olmuş ve özel isim haline gelmiş. Elbette bunun tersi de olabilir.</a:t>
            </a:r>
          </a:p>
          <a:p>
            <a:r>
              <a:rPr lang="tr-TR" b="1" dirty="0" smtClean="0">
                <a:solidFill>
                  <a:schemeClr val="accent4">
                    <a:lumMod val="75000"/>
                  </a:schemeClr>
                </a:solidFill>
              </a:rPr>
              <a:t>“Uzaydan Dünya’nın resmini çekmişler.”</a:t>
            </a:r>
          </a:p>
          <a:p>
            <a:r>
              <a:rPr lang="tr-TR" dirty="0" smtClean="0"/>
              <a:t>cümlesinde “Dünya” özel bir isimdir. Çünkü bir gezegeni karşılar. Ancak;</a:t>
            </a:r>
          </a:p>
          <a:p>
            <a:r>
              <a:rPr lang="tr-TR" b="1" dirty="0" smtClean="0">
                <a:solidFill>
                  <a:schemeClr val="accent4">
                    <a:lumMod val="75000"/>
                  </a:schemeClr>
                </a:solidFill>
              </a:rPr>
              <a:t>“Dün, seni, dünyayı dolaştım, bulamadım.”</a:t>
            </a:r>
            <a:r>
              <a:rPr lang="tr-TR" dirty="0" smtClean="0"/>
              <a:t> cümlesinde “dünya” çok yer gezmek anlamında mecaz bir anlama gelmiş ve cins ismi olmuştur.</a:t>
            </a:r>
          </a:p>
          <a:p>
            <a:r>
              <a:rPr lang="tr-TR" dirty="0" smtClean="0">
                <a:solidFill>
                  <a:schemeClr val="accent4">
                    <a:lumMod val="75000"/>
                  </a:schemeClr>
                </a:solidFill>
              </a:rPr>
              <a:t>Not : </a:t>
            </a:r>
            <a:r>
              <a:rPr lang="tr-TR" dirty="0" smtClean="0"/>
              <a:t>Özel isimlerin baş harfleri daima büyük harfle yazılır.</a:t>
            </a:r>
          </a:p>
          <a:p>
            <a:endParaRPr lang="tr-TR" dirty="0"/>
          </a:p>
        </p:txBody>
      </p:sp>
      <p:sp>
        <p:nvSpPr>
          <p:cNvPr id="3" name="2 Başlık"/>
          <p:cNvSpPr>
            <a:spLocks noGrp="1"/>
          </p:cNvSpPr>
          <p:nvPr>
            <p:ph type="title"/>
          </p:nvPr>
        </p:nvSpPr>
        <p:spPr/>
        <p:txBody>
          <a:bodyPr/>
          <a:lstStyle/>
          <a:p>
            <a:r>
              <a:rPr lang="tr-TR" dirty="0" smtClean="0">
                <a:solidFill>
                  <a:srgbClr val="7030A0"/>
                </a:solidFill>
              </a:rPr>
              <a:t>…</a:t>
            </a:r>
            <a:endParaRPr lang="tr-TR" dirty="0">
              <a:solidFill>
                <a:srgbClr val="7030A0"/>
              </a:solidFill>
            </a:endParaRPr>
          </a:p>
        </p:txBody>
      </p:sp>
    </p:spTree>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solidFill>
                  <a:schemeClr val="accent3">
                    <a:lumMod val="50000"/>
                  </a:schemeClr>
                </a:solidFill>
              </a:rPr>
              <a:t>a. Tekil İsim :</a:t>
            </a:r>
            <a:r>
              <a:rPr lang="tr-TR" dirty="0" smtClean="0"/>
              <a:t> Sayıca tek bir varlığı karşılayan isimlerdir: </a:t>
            </a:r>
            <a:endParaRPr lang="tr-TR" dirty="0" smtClean="0"/>
          </a:p>
          <a:p>
            <a:r>
              <a:rPr lang="tr-TR" dirty="0" smtClean="0">
                <a:solidFill>
                  <a:schemeClr val="accent4">
                    <a:lumMod val="50000"/>
                  </a:schemeClr>
                </a:solidFill>
              </a:rPr>
              <a:t>Kalem</a:t>
            </a:r>
            <a:r>
              <a:rPr lang="tr-TR" dirty="0" smtClean="0">
                <a:solidFill>
                  <a:schemeClr val="accent4">
                    <a:lumMod val="50000"/>
                  </a:schemeClr>
                </a:solidFill>
              </a:rPr>
              <a:t>, silgi, ev…</a:t>
            </a:r>
          </a:p>
          <a:p>
            <a:pPr>
              <a:buNone/>
            </a:pPr>
            <a:endParaRPr lang="tr-TR" dirty="0"/>
          </a:p>
        </p:txBody>
      </p:sp>
      <p:sp>
        <p:nvSpPr>
          <p:cNvPr id="3" name="2 Başlık"/>
          <p:cNvSpPr>
            <a:spLocks noGrp="1"/>
          </p:cNvSpPr>
          <p:nvPr>
            <p:ph type="title"/>
          </p:nvPr>
        </p:nvSpPr>
        <p:spPr/>
        <p:txBody>
          <a:bodyPr>
            <a:normAutofit fontScale="90000"/>
          </a:bodyPr>
          <a:lstStyle/>
          <a:p>
            <a:pPr lvl="0"/>
            <a:r>
              <a:rPr lang="tr-TR" b="1" dirty="0" smtClean="0">
                <a:solidFill>
                  <a:schemeClr val="accent2">
                    <a:lumMod val="75000"/>
                  </a:schemeClr>
                </a:solidFill>
              </a:rPr>
              <a:t>Karşıladığı Varlığın Sayısına Göre</a:t>
            </a:r>
            <a:r>
              <a:rPr lang="tr-TR" b="1" dirty="0" smtClean="0">
                <a:solidFill>
                  <a:schemeClr val="accent2">
                    <a:lumMod val="75000"/>
                  </a:schemeClr>
                </a:solidFill>
              </a:rPr>
              <a:t>:</a:t>
            </a:r>
            <a:endParaRPr lang="tr-TR" dirty="0">
              <a:solidFill>
                <a:schemeClr val="accent2">
                  <a:lumMod val="75000"/>
                </a:schemeClr>
              </a:solidFill>
            </a:endParaRP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126</TotalTime>
  <Words>434</Words>
  <Application>Microsoft Office PowerPoint</Application>
  <PresentationFormat>Ekran Gösterisi (4:3)</PresentationFormat>
  <Paragraphs>71</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Kağıt</vt:lpstr>
      <vt:lpstr>SÖZCÜK TÜRLERİ</vt:lpstr>
      <vt:lpstr>    SÖZCÜK TÜRLERİ</vt:lpstr>
      <vt:lpstr>Örneğin;</vt:lpstr>
      <vt:lpstr>Türkçede  sözcükler  tür  bakımından  8’ e ayrılır;</vt:lpstr>
      <vt:lpstr>İSİMLER (ADLAR)</vt:lpstr>
      <vt:lpstr>Varlıklara Verilişlerine Göre:</vt:lpstr>
      <vt:lpstr>B.Özel İsim;</vt:lpstr>
      <vt:lpstr>…</vt:lpstr>
      <vt:lpstr>Karşıladığı Varlığın Sayısına Göre:</vt:lpstr>
      <vt:lpstr>b. Çoğul İsim :</vt:lpstr>
      <vt:lpstr>c. Topluluk İsmi : </vt:lpstr>
      <vt:lpstr>…</vt:lpstr>
      <vt:lpstr>…</vt:lpstr>
      <vt:lpstr>NURSENA MUTLU 10-C/55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SÖZCÜK TÜRLERİ</dc:title>
  <dc:creator>casper</dc:creator>
  <cp:lastModifiedBy>casper</cp:lastModifiedBy>
  <cp:revision>18</cp:revision>
  <dcterms:created xsi:type="dcterms:W3CDTF">2016-04-02T12:49:43Z</dcterms:created>
  <dcterms:modified xsi:type="dcterms:W3CDTF">2016-04-17T16:32:25Z</dcterms:modified>
</cp:coreProperties>
</file>