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E7B8B70-5C19-41FE-A60E-A80010689A4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D7DA878-3F2A-4122-A3EE-6756AC28245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İLGEÇ (EDAT)</a:t>
            </a:r>
            <a:endParaRPr lang="tr-T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</a:t>
            </a:r>
            <a:endParaRPr lang="tr-TR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Güneşe karşı yavaş yavaş yürüyorduk. 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(yön)</a:t>
            </a:r>
          </a:p>
          <a:p>
            <a:r>
              <a:rPr lang="tr-TR" dirty="0" smtClean="0">
                <a:solidFill>
                  <a:schemeClr val="accent3">
                    <a:lumMod val="50000"/>
                  </a:schemeClr>
                </a:solidFill>
              </a:rPr>
              <a:t>Sabaha karşı köye vardık. </a:t>
            </a: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(zaman)</a:t>
            </a:r>
          </a:p>
          <a:p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Başka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Benden başka herkes maça gitmiş.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(dışında, hariç) </a:t>
            </a:r>
          </a:p>
          <a:p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Not: </a:t>
            </a:r>
            <a:r>
              <a:rPr lang="tr-TR" dirty="0" smtClean="0"/>
              <a:t>“Doğru, karşı, başka” sözcükleri, cümle içinde ilgeç dışında değişik görevler kazanabilir.</a:t>
            </a:r>
          </a:p>
          <a:p>
            <a:endParaRPr lang="tr-TR" dirty="0"/>
          </a:p>
        </p:txBody>
      </p:sp>
      <p:pic>
        <p:nvPicPr>
          <p:cNvPr id="4" name="3 Resim" descr="sleepy_student_c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4149080"/>
            <a:ext cx="3810000" cy="2267719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İle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709160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 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</a:p>
          <a:p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Annemler uçakla gelecekmiş. 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(araç)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Elini bıçakla kesmiş.   </a:t>
            </a:r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(gereç)</a:t>
            </a:r>
          </a:p>
          <a:p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Bahçede, arkadaşlarıyla oynuyor. </a:t>
            </a:r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(birliktelik)</a:t>
            </a:r>
          </a:p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Öğretmen, telaşla içeri girdi. 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(durum)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Ağaçların devrilmesiyle yol kapandı. 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(neden-sonuç) </a:t>
            </a:r>
          </a:p>
          <a:p>
            <a:endParaRPr lang="tr-TR" dirty="0"/>
          </a:p>
        </p:txBody>
      </p:sp>
      <p:pic>
        <p:nvPicPr>
          <p:cNvPr id="4" name="3 Resim" descr="buch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4653136"/>
            <a:ext cx="1976264" cy="2204864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515719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NURSENA MUTLU</a:t>
            </a:r>
            <a:br>
              <a:rPr lang="tr-TR" dirty="0" smtClean="0"/>
            </a:br>
            <a:r>
              <a:rPr lang="tr-TR" dirty="0" smtClean="0"/>
              <a:t>10-C/55</a:t>
            </a:r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İLGEÇ (EDAT)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Cümle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içinde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sözcükler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aras</a:t>
            </a:r>
            <a:r>
              <a:rPr lang="tr-TR" dirty="0" err="1" smtClean="0">
                <a:solidFill>
                  <a:schemeClr val="accent3">
                    <a:lumMod val="75000"/>
                  </a:schemeClr>
                </a:solidFill>
              </a:rPr>
              <a:t>ında</a:t>
            </a:r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 çeşitli anlam ilgileri kuran ve cümleye değişik anlamlar katan, tek başına bir anlamı olmayan sözcüklerdir. Başlıca ilgeçler şunlardır: 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gibi, sanki, göre, kadar, için, üzere, -e doğru, -e karşı, -e karşın, -e rağmen, -e değin, -e dek, -den dolayı, -den başka, ile, yalnız, ancak, sade, sadece, tek, bir, denli, değil…</a:t>
            </a:r>
          </a:p>
          <a:p>
            <a:pPr>
              <a:buNone/>
            </a:pPr>
            <a:endParaRPr lang="tr-TR" dirty="0" smtClean="0"/>
          </a:p>
        </p:txBody>
      </p:sp>
      <p:pic>
        <p:nvPicPr>
          <p:cNvPr id="4" name="3 Resim" descr="student_reading_book_in_class_lg_cl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869160"/>
            <a:ext cx="2232248" cy="1988840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Şimdi aşağıdaki cümlelerde, belli başlı ilgeçlerin, cümlelere ne gibi anlamlar kattığını görelim:</a:t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Gibi</a:t>
            </a:r>
          </a:p>
          <a:p>
            <a:pPr>
              <a:buNone/>
            </a:pPr>
            <a:endParaRPr lang="tr-TR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tr-TR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</a:p>
          <a:p>
            <a:r>
              <a:rPr lang="tr-TR" dirty="0" smtClean="0"/>
              <a:t>Annem, melek gibi biriydi. (benzerlik)</a:t>
            </a:r>
          </a:p>
          <a:p>
            <a:r>
              <a:rPr lang="tr-TR" dirty="0" smtClean="0"/>
              <a:t>Zil çaldığı gibi dışarı çıktık. (tezlik)</a:t>
            </a:r>
          </a:p>
          <a:p>
            <a:r>
              <a:rPr lang="tr-TR" dirty="0" smtClean="0"/>
              <a:t>Birazdan fırtına çıkacak gibi. (tahmin, olasılık)</a:t>
            </a:r>
          </a:p>
          <a:p>
            <a:pPr>
              <a:buNone/>
            </a:pPr>
            <a:endParaRPr lang="tr-TR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tr-TR" dirty="0" smtClean="0">
              <a:solidFill>
                <a:schemeClr val="accent1"/>
              </a:solidFill>
            </a:endParaRPr>
          </a:p>
        </p:txBody>
      </p:sp>
      <p:pic>
        <p:nvPicPr>
          <p:cNvPr id="4" name="3 Resim" descr="Unlem-Isareti-2608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556792"/>
            <a:ext cx="2376264" cy="1800200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Sanki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 </a:t>
            </a:r>
          </a:p>
          <a:p>
            <a:pPr>
              <a:buNone/>
            </a:pPr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Everest, sanki bir dev çadırdı. 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(benzerlik)</a:t>
            </a:r>
          </a:p>
          <a:p>
            <a:pPr>
              <a:buNone/>
            </a:pPr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Babam, sanki seni dinler de! 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(inanmama)</a:t>
            </a:r>
          </a:p>
          <a:p>
            <a:pPr>
              <a:buNone/>
            </a:pPr>
            <a:r>
              <a:rPr lang="tr-TR" dirty="0" smtClean="0">
                <a:solidFill>
                  <a:srgbClr val="00B0F0"/>
                </a:solidFill>
              </a:rPr>
              <a:t>Sanki birazdan yağmur yağacak</a:t>
            </a:r>
            <a:r>
              <a:rPr lang="tr-TR" dirty="0" smtClean="0">
                <a:solidFill>
                  <a:srgbClr val="00B0F0"/>
                </a:solidFill>
              </a:rPr>
              <a:t>. </a:t>
            </a:r>
            <a:r>
              <a:rPr lang="tr-TR" b="1" dirty="0" smtClean="0">
                <a:solidFill>
                  <a:srgbClr val="00B0F0"/>
                </a:solidFill>
              </a:rPr>
              <a:t>(</a:t>
            </a:r>
            <a:r>
              <a:rPr lang="tr-TR" b="1" dirty="0" smtClean="0">
                <a:solidFill>
                  <a:srgbClr val="00B0F0"/>
                </a:solidFill>
              </a:rPr>
              <a:t>tahmin,olasılık)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Göre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ÖRNEK;</a:t>
            </a:r>
          </a:p>
          <a:p>
            <a:pPr>
              <a:buNone/>
            </a:pPr>
            <a:r>
              <a:rPr lang="tr-TR" dirty="0" smtClean="0">
                <a:solidFill>
                  <a:srgbClr val="00B0F0"/>
                </a:solidFill>
              </a:rPr>
              <a:t>Kafama göre bir dost bulamadım. </a:t>
            </a:r>
            <a:r>
              <a:rPr lang="tr-TR" b="1" dirty="0" smtClean="0">
                <a:solidFill>
                  <a:srgbClr val="00B0F0"/>
                </a:solidFill>
              </a:rPr>
              <a:t>(uygunluk)</a:t>
            </a:r>
          </a:p>
          <a:p>
            <a:pPr>
              <a:buNone/>
            </a:pPr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Sana göre hangimiz suçlu? 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(kanaat, görüş)</a:t>
            </a:r>
          </a:p>
          <a:p>
            <a:pPr>
              <a:buNone/>
            </a:pPr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Bu sınav dünküne göre daha kolaymış.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(karşılaştırma)</a:t>
            </a:r>
          </a:p>
          <a:p>
            <a:endParaRPr lang="tr-TR" dirty="0"/>
          </a:p>
        </p:txBody>
      </p:sp>
      <p:pic>
        <p:nvPicPr>
          <p:cNvPr id="4" name="3 Resim" descr="495071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0"/>
            <a:ext cx="1905000" cy="1905000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Kadar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 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Bu işi akşama kadar halletmeliyim. </a:t>
            </a:r>
            <a:r>
              <a:rPr lang="tr-TR" b="1" dirty="0" smtClean="0">
                <a:solidFill>
                  <a:srgbClr val="00B0F0"/>
                </a:solidFill>
              </a:rPr>
              <a:t>(zaman, süre)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Elmalar yumruğum kadardı. </a:t>
            </a:r>
            <a:r>
              <a:rPr lang="tr-TR" b="1" dirty="0" smtClean="0">
                <a:solidFill>
                  <a:srgbClr val="00B050"/>
                </a:solidFill>
              </a:rPr>
              <a:t>(benzerlik)</a:t>
            </a:r>
          </a:p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Durakta bir saat kadar bekledim. 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(yaklaşık)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Hiç kimseyi senin kadar sevmedim. 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(karşılaştırma)</a:t>
            </a:r>
          </a:p>
          <a:p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Tilki kadar kurnaz bir adam. 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(derece, ölçü)</a:t>
            </a:r>
          </a:p>
          <a:p>
            <a:endParaRPr lang="tr-TR" dirty="0"/>
          </a:p>
        </p:txBody>
      </p:sp>
      <p:pic>
        <p:nvPicPr>
          <p:cNvPr id="4" name="3 Resim" descr="146002-3-4-6c4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332656"/>
            <a:ext cx="1731665" cy="1584176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İçin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 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Ders çalışmak için kütüphaneye gitti. 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(amaç)</a:t>
            </a:r>
          </a:p>
          <a:p>
            <a:r>
              <a:rPr lang="tr-TR" dirty="0" smtClean="0">
                <a:solidFill>
                  <a:schemeClr val="accent3">
                    <a:lumMod val="50000"/>
                  </a:schemeClr>
                </a:solidFill>
              </a:rPr>
              <a:t>Senin için herkes iyi şeyler söylüyor. </a:t>
            </a: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(hakkında)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Kardelen, benim için apayrı bir çiçekti. </a:t>
            </a:r>
            <a:r>
              <a:rPr lang="tr-TR" b="1" dirty="0" smtClean="0">
                <a:solidFill>
                  <a:srgbClr val="002060"/>
                </a:solidFill>
              </a:rPr>
              <a:t>(görecelik)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Trafik sıkıştığı için geç kaldım.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(neden-sonuç)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Bu hazırlıkları konuklar için yaptık. </a:t>
            </a:r>
            <a:r>
              <a:rPr lang="tr-TR" b="1" dirty="0" smtClean="0">
                <a:solidFill>
                  <a:srgbClr val="00B0F0"/>
                </a:solidFill>
              </a:rPr>
              <a:t>(aitlik)</a:t>
            </a:r>
          </a:p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Çocukları için her fedakârlığı yapardı.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(uğruna, yoluna)</a:t>
            </a:r>
          </a:p>
          <a:p>
            <a:endParaRPr lang="tr-TR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Üzere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 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Yarın getirmek üzere arabayı alabilirsin. 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(şartıyla)</a:t>
            </a:r>
          </a:p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Teşekkür etmek üzere sahneye çıktı.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(amacıyla)</a:t>
            </a:r>
          </a:p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Anlaştığımız üzere yarın buluşuruz.   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(şekilde, tarzda)</a:t>
            </a:r>
          </a:p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Uçağımız kalkmak üzereydi. 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(zaman)</a:t>
            </a:r>
          </a:p>
          <a:p>
            <a:endParaRPr lang="tr-TR" dirty="0"/>
          </a:p>
        </p:txBody>
      </p:sp>
      <p:pic>
        <p:nvPicPr>
          <p:cNvPr id="4" name="3 Resim" descr="hareketli20avatarl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60648"/>
            <a:ext cx="2016224" cy="1944216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>Doğru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 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Çocuklar sahile doğru yürüyorlar.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 (yön)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Akşama doğru buralar sakinleşir. 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(zaman)</a:t>
            </a:r>
          </a:p>
          <a:p>
            <a:endParaRPr lang="tr-TR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ül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ü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</TotalTime>
  <Words>117</Words>
  <Application>Microsoft Office PowerPoint</Application>
  <PresentationFormat>Ekran Gösterisi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Modül</vt:lpstr>
      <vt:lpstr>İLGEÇ (EDAT)</vt:lpstr>
      <vt:lpstr>İLGEÇ (EDAT)</vt:lpstr>
      <vt:lpstr>Şimdi aşağıdaki cümlelerde, belli başlı ilgeçlerin, cümlelere ne gibi anlamlar kattığını görelim: </vt:lpstr>
      <vt:lpstr>Sanki</vt:lpstr>
      <vt:lpstr>Göre</vt:lpstr>
      <vt:lpstr>Kadar</vt:lpstr>
      <vt:lpstr>İçin</vt:lpstr>
      <vt:lpstr>Üzere</vt:lpstr>
      <vt:lpstr>Doğru </vt:lpstr>
      <vt:lpstr>KARŞI</vt:lpstr>
      <vt:lpstr>Başka</vt:lpstr>
      <vt:lpstr>İle</vt:lpstr>
      <vt:lpstr>NURSENA MUTLU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İLGEÇ (EDAT)</dc:title>
  <dc:creator>casper</dc:creator>
  <cp:lastModifiedBy>casper</cp:lastModifiedBy>
  <cp:revision>6</cp:revision>
  <dcterms:created xsi:type="dcterms:W3CDTF">2016-04-08T14:26:44Z</dcterms:created>
  <dcterms:modified xsi:type="dcterms:W3CDTF">2016-04-17T15:47:09Z</dcterms:modified>
</cp:coreProperties>
</file>