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E75AD3BA-871F-4B01-99A3-2E21AB42808C}" type="datetimeFigureOut">
              <a:rPr lang="tr-TR" smtClean="0"/>
              <a:pPr/>
              <a:t>18.4.2016</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390AB39-B04B-42A0-A048-B989608CF3D2}"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AD3BA-871F-4B01-99A3-2E21AB42808C}" type="datetimeFigureOut">
              <a:rPr lang="tr-TR" smtClean="0"/>
              <a:pPr/>
              <a:t>18.4.2016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0AB39-B04B-42A0-A048-B989608CF3D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9.xml"/></Relationships>
</file>

<file path=ppt/slides/_rels/slide5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6" name="5 Başlık"/>
          <p:cNvSpPr>
            <a:spLocks noGrp="1"/>
          </p:cNvSpPr>
          <p:nvPr>
            <p:ph type="title"/>
          </p:nvPr>
        </p:nvSpPr>
        <p:spPr>
          <a:xfrm>
            <a:off x="1835696" y="548680"/>
            <a:ext cx="5486400" cy="936104"/>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tr-TR" sz="6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HALK EDEBİYATI</a:t>
            </a:r>
            <a:endParaRPr lang="tr-TR" sz="6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51202" name="Picture 2" descr=" "/>
          <p:cNvPicPr>
            <a:picLocks noGrp="1" noChangeAspect="1" noChangeArrowheads="1"/>
          </p:cNvPicPr>
          <p:nvPr>
            <p:ph type="pic" idx="1"/>
          </p:nvPr>
        </p:nvPicPr>
        <p:blipFill>
          <a:blip r:embed="rId3" cstate="print"/>
          <a:srcRect l="64" r="64"/>
          <a:stretch>
            <a:fillRect/>
          </a:stretch>
        </p:blipFill>
        <p:spPr bwMode="auto">
          <a:xfrm>
            <a:off x="1907704" y="1988840"/>
            <a:ext cx="5486400" cy="4114800"/>
          </a:xfrm>
          <a:prstGeom prst="rect">
            <a:avLst/>
          </a:prstGeom>
          <a:noFill/>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04664"/>
            <a:ext cx="8435280" cy="6120680"/>
          </a:xfrm>
        </p:spPr>
        <p:txBody>
          <a:bodyPr>
            <a:normAutofit lnSpcReduction="10000"/>
          </a:bodyPr>
          <a:lstStyle/>
          <a:p>
            <a:pPr>
              <a:buNone/>
            </a:pPr>
            <a:r>
              <a:rPr lang="tr-TR" dirty="0" smtClean="0"/>
              <a:t>     Bir </a:t>
            </a:r>
            <a:r>
              <a:rPr lang="tr-TR" dirty="0"/>
              <a:t>de rüyada bade içme vardır.Dere kenarında uyuya kalan aşık rüyasında bade içer ve uyandığında aşıklık geleneğini öğrenmiş olarak uyanır saz çalmasını ve şiir söylemsini öğrenmiş olarak uyandığına da inanılır</a:t>
            </a:r>
            <a:r>
              <a:rPr lang="tr-TR" dirty="0" smtClean="0"/>
              <a:t>.</a:t>
            </a:r>
          </a:p>
          <a:p>
            <a:pPr>
              <a:buNone/>
            </a:pPr>
            <a:endParaRPr lang="tr-TR" dirty="0"/>
          </a:p>
          <a:p>
            <a:pPr>
              <a:buFont typeface="Wingdings" pitchFamily="2" charset="2"/>
              <a:buChar char="v"/>
            </a:pPr>
            <a:r>
              <a:rPr lang="tr-TR" dirty="0" smtClean="0"/>
              <a:t>Saz </a:t>
            </a:r>
            <a:r>
              <a:rPr lang="tr-TR" dirty="0"/>
              <a:t>şairleri genelde okuma yazma bilmezler.bu yüzden doğaçlama söylerler</a:t>
            </a:r>
            <a:r>
              <a:rPr lang="tr-TR" dirty="0" smtClean="0"/>
              <a:t>.</a:t>
            </a:r>
            <a:endParaRPr lang="tr-TR" dirty="0"/>
          </a:p>
          <a:p>
            <a:pPr>
              <a:buNone/>
            </a:pPr>
            <a:endParaRPr lang="tr-TR" dirty="0"/>
          </a:p>
          <a:p>
            <a:pPr>
              <a:buFont typeface="Wingdings" pitchFamily="2" charset="2"/>
              <a:buChar char="v"/>
            </a:pPr>
            <a:r>
              <a:rPr lang="tr-TR" dirty="0" smtClean="0"/>
              <a:t>Dil </a:t>
            </a:r>
            <a:r>
              <a:rPr lang="tr-TR" dirty="0"/>
              <a:t>sadedir.Halkın konuştuğu dildir</a:t>
            </a:r>
            <a:r>
              <a:rPr lang="tr-TR" dirty="0" smtClean="0"/>
              <a:t>.</a:t>
            </a:r>
          </a:p>
          <a:p>
            <a:pPr>
              <a:buNone/>
            </a:pPr>
            <a:endParaRPr lang="tr-TR" dirty="0"/>
          </a:p>
          <a:p>
            <a:pPr>
              <a:buFont typeface="Wingdings" pitchFamily="2" charset="2"/>
              <a:buChar char="v"/>
            </a:pPr>
            <a:r>
              <a:rPr lang="tr-TR" dirty="0" smtClean="0"/>
              <a:t>Nazım </a:t>
            </a:r>
            <a:r>
              <a:rPr lang="tr-TR" dirty="0"/>
              <a:t>birimi dörtlüktür.</a:t>
            </a:r>
          </a:p>
          <a:p>
            <a:pPr>
              <a:buFont typeface="Wingdings" pitchFamily="2" charset="2"/>
              <a:buChar char="v"/>
            </a:pPr>
            <a:endParaRPr lang="tr-TR" dirty="0"/>
          </a:p>
        </p:txBody>
      </p:sp>
      <p:sp>
        <p:nvSpPr>
          <p:cNvPr id="4" name="3 5-Nokta Yıldız"/>
          <p:cNvSpPr/>
          <p:nvPr/>
        </p:nvSpPr>
        <p:spPr>
          <a:xfrm>
            <a:off x="323528" y="548680"/>
            <a:ext cx="360040"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ransition>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548680"/>
            <a:ext cx="8229600" cy="6048672"/>
          </a:xfrm>
        </p:spPr>
        <p:txBody>
          <a:bodyPr>
            <a:normAutofit/>
          </a:bodyPr>
          <a:lstStyle/>
          <a:p>
            <a:pPr>
              <a:buFont typeface="Wingdings" pitchFamily="2" charset="2"/>
              <a:buChar char="v"/>
            </a:pPr>
            <a:r>
              <a:rPr lang="tr-TR" dirty="0"/>
              <a:t>Hece ölçüsü kullanılmıştır.(Cinaslı uyakta sıkça kullanılmış</a:t>
            </a:r>
            <a:r>
              <a:rPr lang="tr-TR" dirty="0" smtClean="0"/>
              <a:t>)</a:t>
            </a:r>
          </a:p>
          <a:p>
            <a:pPr>
              <a:buFont typeface="Wingdings" pitchFamily="2" charset="2"/>
              <a:buChar char="v"/>
            </a:pPr>
            <a:endParaRPr lang="tr-TR" dirty="0"/>
          </a:p>
          <a:p>
            <a:pPr>
              <a:buNone/>
            </a:pPr>
            <a:endParaRPr lang="tr-TR" dirty="0"/>
          </a:p>
          <a:p>
            <a:pPr>
              <a:buFont typeface="Wingdings" pitchFamily="2" charset="2"/>
              <a:buChar char="v"/>
            </a:pPr>
            <a:r>
              <a:rPr lang="tr-TR" dirty="0" smtClean="0"/>
              <a:t>Medrese </a:t>
            </a:r>
            <a:r>
              <a:rPr lang="tr-TR" dirty="0"/>
              <a:t>eğitimi almış aşıklar aruz vezni ile de şiirler yazmışlardır.Bunlara Kalem şuarası da denir.Bu şairler kalıplaşmış sözler kullanmış diğer şairlere göre dilleri biraz süslüdür</a:t>
            </a:r>
            <a:r>
              <a:rPr lang="tr-TR" dirty="0" smtClean="0"/>
              <a:t>.</a:t>
            </a:r>
            <a:endParaRPr lang="tr-TR" dirty="0"/>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Font typeface="Wingdings" pitchFamily="2" charset="2"/>
              <a:buChar char="v"/>
            </a:pPr>
            <a:r>
              <a:rPr lang="tr-TR" dirty="0" smtClean="0"/>
              <a:t>Aşıklar şiirlerin sonunda mahlaslarını (takma ad)kullanmışlardır.buna tapşırma da denir.</a:t>
            </a:r>
          </a:p>
          <a:p>
            <a:pPr>
              <a:buNone/>
            </a:pPr>
            <a:endParaRPr lang="tr-TR" dirty="0"/>
          </a:p>
          <a:p>
            <a:pPr>
              <a:buNone/>
            </a:pPr>
            <a:endParaRPr lang="tr-TR" dirty="0" smtClean="0"/>
          </a:p>
          <a:p>
            <a:pPr>
              <a:buFont typeface="Wingdings" pitchFamily="2" charset="2"/>
              <a:buChar char="v"/>
            </a:pPr>
            <a:r>
              <a:rPr lang="tr-TR" dirty="0" smtClean="0"/>
              <a:t>Şiirler işlenen konulara göre güzelleme,koçaklama,ağıt gibi isimler almıştır.</a:t>
            </a:r>
          </a:p>
          <a:p>
            <a:pPr>
              <a:buFont typeface="Wingdings" pitchFamily="2" charset="2"/>
              <a:buChar char="v"/>
            </a:pPr>
            <a:endParaRPr lang="tr-TR" dirty="0" smtClean="0"/>
          </a:p>
          <a:p>
            <a:endParaRPr lang="tr-TR" dirty="0"/>
          </a:p>
        </p:txBody>
      </p:sp>
    </p:spTree>
  </p:cSld>
  <p:clrMapOvr>
    <a:masterClrMapping/>
  </p:clrMapOvr>
  <p:transition>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tr-TR"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3) DİNİ TASAVVUFİ (TEKKE) HALK EDEBİYATI </a:t>
            </a:r>
            <a:endParaRPr lang="tr-TR"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İçerik Yer Tutucusu"/>
          <p:cNvSpPr>
            <a:spLocks noGrp="1"/>
          </p:cNvSpPr>
          <p:nvPr>
            <p:ph idx="1"/>
          </p:nvPr>
        </p:nvSpPr>
        <p:spPr/>
        <p:txBody>
          <a:bodyPr/>
          <a:lstStyle/>
          <a:p>
            <a:pPr>
              <a:buFont typeface="Wingdings" pitchFamily="2" charset="2"/>
              <a:buChar char="v"/>
            </a:pPr>
            <a:r>
              <a:rPr lang="tr-TR" dirty="0"/>
              <a:t>Dini konular işediği için bu adı almıştır</a:t>
            </a:r>
            <a:r>
              <a:rPr lang="tr-TR" dirty="0" smtClean="0"/>
              <a:t>.</a:t>
            </a:r>
          </a:p>
          <a:p>
            <a:pPr>
              <a:buFont typeface="Wingdings" pitchFamily="2" charset="2"/>
              <a:buChar char="v"/>
            </a:pPr>
            <a:r>
              <a:rPr lang="tr-TR" dirty="0"/>
              <a:t> </a:t>
            </a:r>
            <a:r>
              <a:rPr lang="tr-TR" dirty="0" smtClean="0"/>
              <a:t>Daha </a:t>
            </a:r>
            <a:r>
              <a:rPr lang="tr-TR" dirty="0"/>
              <a:t>çok dini düşünceleri yaymak için yapılan bir edebiyattır</a:t>
            </a:r>
            <a:r>
              <a:rPr lang="tr-TR" dirty="0" smtClean="0"/>
              <a:t>.</a:t>
            </a:r>
          </a:p>
          <a:p>
            <a:pPr>
              <a:buFont typeface="Wingdings" pitchFamily="2" charset="2"/>
              <a:buChar char="v"/>
            </a:pPr>
            <a:r>
              <a:rPr lang="tr-TR" dirty="0"/>
              <a:t> </a:t>
            </a:r>
            <a:r>
              <a:rPr lang="tr-TR" dirty="0" smtClean="0"/>
              <a:t>Tasavvuf </a:t>
            </a:r>
            <a:r>
              <a:rPr lang="tr-TR" dirty="0"/>
              <a:t>edebiyatı 12. Yy da Ahmet Yesevi ile başlamış Anadolu’da  ise Yunus Emre bu edebiyatta önde gelen kişidir</a:t>
            </a:r>
            <a:r>
              <a:rPr lang="tr-TR" dirty="0" smtClean="0"/>
              <a:t>.</a:t>
            </a:r>
          </a:p>
          <a:p>
            <a:pPr>
              <a:buFont typeface="Wingdings" pitchFamily="2" charset="2"/>
              <a:buChar char="v"/>
            </a:pPr>
            <a:r>
              <a:rPr lang="tr-TR" dirty="0"/>
              <a:t> </a:t>
            </a:r>
            <a:r>
              <a:rPr lang="tr-TR" dirty="0" smtClean="0"/>
              <a:t>İlahi </a:t>
            </a:r>
            <a:r>
              <a:rPr lang="tr-TR" dirty="0"/>
              <a:t>aşk anlatılır.</a:t>
            </a:r>
          </a:p>
          <a:p>
            <a:pPr>
              <a:buFont typeface="Wingdings" pitchFamily="2" charset="2"/>
              <a:buChar char="v"/>
            </a:pPr>
            <a:endParaRPr lang="tr-TR" dirty="0"/>
          </a:p>
        </p:txBody>
      </p:sp>
    </p:spTree>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Font typeface="Wingdings" pitchFamily="2" charset="2"/>
              <a:buChar char="v"/>
            </a:pPr>
            <a:r>
              <a:rPr lang="tr-TR" dirty="0"/>
              <a:t>Didaktik özellik gösterir</a:t>
            </a:r>
            <a:r>
              <a:rPr lang="tr-TR" dirty="0" smtClean="0"/>
              <a:t>.</a:t>
            </a:r>
          </a:p>
          <a:p>
            <a:pPr>
              <a:buNone/>
            </a:pPr>
            <a:endParaRPr lang="tr-TR" dirty="0" smtClean="0"/>
          </a:p>
          <a:p>
            <a:pPr>
              <a:buFont typeface="Wingdings" pitchFamily="2" charset="2"/>
              <a:buChar char="v"/>
            </a:pPr>
            <a:r>
              <a:rPr lang="tr-TR" dirty="0"/>
              <a:t> </a:t>
            </a:r>
            <a:r>
              <a:rPr lang="tr-TR" dirty="0" smtClean="0"/>
              <a:t>Hece </a:t>
            </a:r>
            <a:r>
              <a:rPr lang="tr-TR" dirty="0"/>
              <a:t>ölçüsü ve aruz ölçüsü </a:t>
            </a:r>
            <a:r>
              <a:rPr lang="tr-TR" dirty="0" smtClean="0"/>
              <a:t>kullanılmıştır.</a:t>
            </a:r>
          </a:p>
          <a:p>
            <a:pPr>
              <a:buNone/>
            </a:pPr>
            <a:endParaRPr lang="tr-TR" dirty="0" smtClean="0"/>
          </a:p>
          <a:p>
            <a:pPr>
              <a:buFont typeface="Wingdings" pitchFamily="2" charset="2"/>
              <a:buChar char="v"/>
            </a:pPr>
            <a:r>
              <a:rPr lang="tr-TR" dirty="0"/>
              <a:t> </a:t>
            </a:r>
            <a:r>
              <a:rPr lang="tr-TR" dirty="0" smtClean="0"/>
              <a:t>Nazım </a:t>
            </a:r>
            <a:r>
              <a:rPr lang="tr-TR" dirty="0"/>
              <a:t>birimi çoğunlukla dörtlüktür.</a:t>
            </a:r>
          </a:p>
          <a:p>
            <a:pPr>
              <a:buFont typeface="Wingdings" pitchFamily="2" charset="2"/>
              <a:buChar char="v"/>
            </a:pPr>
            <a:endParaRPr lang="tr-TR" dirty="0"/>
          </a:p>
        </p:txBody>
      </p:sp>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a:buFont typeface="Wingdings" pitchFamily="2" charset="2"/>
              <a:buChar char="v"/>
            </a:pPr>
            <a:r>
              <a:rPr lang="tr-TR" dirty="0"/>
              <a:t>Dil halkın anlayabileceği şekildedir.(Aşık ve Anonim halk edebiyatına göre biraz ağırdır</a:t>
            </a:r>
            <a:r>
              <a:rPr lang="tr-TR" dirty="0" smtClean="0"/>
              <a:t>.)</a:t>
            </a:r>
          </a:p>
          <a:p>
            <a:pPr>
              <a:buNone/>
            </a:pPr>
            <a:endParaRPr lang="tr-TR" dirty="0"/>
          </a:p>
          <a:p>
            <a:pPr>
              <a:buFont typeface="Wingdings" pitchFamily="2" charset="2"/>
              <a:buChar char="v"/>
            </a:pPr>
            <a:r>
              <a:rPr lang="tr-TR" dirty="0" smtClean="0"/>
              <a:t>Belli </a:t>
            </a:r>
            <a:r>
              <a:rPr lang="tr-TR" dirty="0"/>
              <a:t>bir ezgi ile söylenir</a:t>
            </a:r>
            <a:r>
              <a:rPr lang="tr-TR" dirty="0" smtClean="0"/>
              <a:t>.</a:t>
            </a:r>
          </a:p>
          <a:p>
            <a:pPr>
              <a:buNone/>
            </a:pPr>
            <a:endParaRPr lang="tr-TR" dirty="0"/>
          </a:p>
          <a:p>
            <a:pPr>
              <a:buFont typeface="Wingdings" pitchFamily="2" charset="2"/>
              <a:buChar char="v"/>
            </a:pPr>
            <a:r>
              <a:rPr lang="tr-TR" dirty="0" smtClean="0"/>
              <a:t>Tasavvuf </a:t>
            </a:r>
            <a:r>
              <a:rPr lang="tr-TR" dirty="0"/>
              <a:t>edebiyatında “Vahdeti vücud”anlayışı vardır.(Evrende tek bir varlık vardır diğer varlıklar onun yansımasıdır felesefesi hakimdir.)</a:t>
            </a:r>
          </a:p>
          <a:p>
            <a:endParaRPr lang="tr-TR" dirty="0"/>
          </a:p>
        </p:txBody>
      </p:sp>
    </p:spTree>
  </p:cSld>
  <p:clrMapOvr>
    <a:masterClrMapping/>
  </p:clrMapOvr>
  <p:transition>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Halk edebİYATI NAZIM BİÇİMLERİ</a:t>
            </a:r>
            <a:endParaRPr lang="tr-TR" dirty="0"/>
          </a:p>
        </p:txBody>
      </p:sp>
      <p:sp>
        <p:nvSpPr>
          <p:cNvPr id="3" name="2 İçerik Yer Tutucusu"/>
          <p:cNvSpPr>
            <a:spLocks noGrp="1"/>
          </p:cNvSpPr>
          <p:nvPr>
            <p:ph idx="1"/>
          </p:nvPr>
        </p:nvSpPr>
        <p:spPr/>
        <p:txBody>
          <a:bodyPr/>
          <a:lstStyle/>
          <a:p>
            <a:pPr>
              <a:buFont typeface="Wingdings" pitchFamily="2" charset="2"/>
              <a:buChar char="v"/>
            </a:pPr>
            <a:r>
              <a:rPr lang="tr-TR" dirty="0" smtClean="0"/>
              <a:t>1- Anonim Halk Edebiyatı Nazım Biçimleri</a:t>
            </a:r>
          </a:p>
          <a:p>
            <a:pPr>
              <a:buFont typeface="Wingdings" pitchFamily="2" charset="2"/>
              <a:buChar char="v"/>
            </a:pPr>
            <a:endParaRPr lang="tr-TR" dirty="0" smtClean="0"/>
          </a:p>
          <a:p>
            <a:pPr>
              <a:buFont typeface="Wingdings" pitchFamily="2" charset="2"/>
              <a:buChar char="v"/>
            </a:pPr>
            <a:r>
              <a:rPr lang="tr-TR" dirty="0" smtClean="0"/>
              <a:t> 2- Aşık Edebiyatı Nazım Biçimleri </a:t>
            </a:r>
          </a:p>
          <a:p>
            <a:pPr>
              <a:buFont typeface="Wingdings" pitchFamily="2" charset="2"/>
              <a:buChar char="v"/>
            </a:pPr>
            <a:endParaRPr lang="tr-TR" dirty="0" smtClean="0"/>
          </a:p>
          <a:p>
            <a:pPr>
              <a:buFont typeface="Wingdings" pitchFamily="2" charset="2"/>
              <a:buChar char="v"/>
            </a:pPr>
            <a:r>
              <a:rPr lang="tr-TR" dirty="0" smtClean="0"/>
              <a:t>3- Tekke Edebiyatı Nazım Biçimleri </a:t>
            </a:r>
          </a:p>
        </p:txBody>
      </p:sp>
    </p:spTree>
  </p:cSld>
  <p:clrMapOvr>
    <a:masterClrMapping/>
  </p:clrMapOvr>
  <p:transition>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buNone/>
            </a:pPr>
            <a:r>
              <a:rPr lang="tr-TR" dirty="0" smtClean="0"/>
              <a:t>1- Anonim Halk Edebiyatı Nazım Biçimleri</a:t>
            </a:r>
          </a:p>
          <a:p>
            <a:pPr>
              <a:buFont typeface="Wingdings" pitchFamily="2" charset="2"/>
              <a:buChar char="Ø"/>
            </a:pPr>
            <a:r>
              <a:rPr lang="tr-TR" dirty="0" smtClean="0"/>
              <a:t> </a:t>
            </a:r>
            <a:r>
              <a:rPr lang="tr-TR" dirty="0" smtClean="0">
                <a:solidFill>
                  <a:srgbClr val="C00000"/>
                </a:solidFill>
              </a:rPr>
              <a:t>MANİ :</a:t>
            </a:r>
          </a:p>
          <a:p>
            <a:pPr>
              <a:buFont typeface="Wingdings" pitchFamily="2" charset="2"/>
              <a:buChar char="v"/>
            </a:pPr>
            <a:r>
              <a:rPr lang="tr-TR" dirty="0" smtClean="0"/>
              <a:t>En yaygın nazım biçimidir.</a:t>
            </a:r>
          </a:p>
          <a:p>
            <a:pPr>
              <a:buNone/>
            </a:pPr>
            <a:endParaRPr lang="tr-TR" dirty="0" smtClean="0"/>
          </a:p>
          <a:p>
            <a:pPr>
              <a:buFont typeface="Wingdings" pitchFamily="2" charset="2"/>
              <a:buChar char="v"/>
            </a:pPr>
            <a:r>
              <a:rPr lang="tr-TR" dirty="0" smtClean="0"/>
              <a:t> Tek dörtlükten oluşur.(Dörtten fazla olan  maniler de vardır.Artık mani gibi)</a:t>
            </a:r>
          </a:p>
          <a:p>
            <a:pPr>
              <a:buNone/>
            </a:pPr>
            <a:endParaRPr lang="tr-TR" dirty="0" smtClean="0"/>
          </a:p>
          <a:p>
            <a:pPr>
              <a:buFont typeface="Wingdings" pitchFamily="2" charset="2"/>
              <a:buChar char="v"/>
            </a:pPr>
            <a:r>
              <a:rPr lang="tr-TR" dirty="0" smtClean="0"/>
              <a:t> 7’li hece ölçüsü kullanılır.</a:t>
            </a:r>
          </a:p>
          <a:p>
            <a:pPr>
              <a:buNone/>
            </a:pPr>
            <a:r>
              <a:rPr lang="tr-TR" b="1" dirty="0" smtClean="0"/>
              <a:t>  </a:t>
            </a:r>
            <a:r>
              <a:rPr lang="tr-TR" dirty="0" smtClean="0"/>
              <a:t>Uyak düzeni  aaxa (aaba) şeklindedir.</a:t>
            </a:r>
          </a:p>
        </p:txBody>
      </p:sp>
    </p:spTree>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lstStyle/>
          <a:p>
            <a:pPr>
              <a:buFont typeface="Wingdings" pitchFamily="2" charset="2"/>
              <a:buChar char="v"/>
            </a:pPr>
            <a:r>
              <a:rPr lang="tr-TR" b="1" dirty="0" smtClean="0"/>
              <a:t> </a:t>
            </a:r>
            <a:r>
              <a:rPr lang="tr-TR" dirty="0" smtClean="0"/>
              <a:t>İlk iki dize doldurma dizelerdir.Asıl anlatılmak istenenler son iki dizede anlatılır.</a:t>
            </a:r>
          </a:p>
          <a:p>
            <a:pPr>
              <a:buNone/>
            </a:pPr>
            <a:endParaRPr lang="tr-TR" dirty="0" smtClean="0"/>
          </a:p>
          <a:p>
            <a:pPr>
              <a:buFont typeface="Wingdings" pitchFamily="2" charset="2"/>
              <a:buChar char="v"/>
            </a:pPr>
            <a:r>
              <a:rPr lang="tr-TR" dirty="0" smtClean="0"/>
              <a:t> Her konuda yazılabilir.</a:t>
            </a:r>
          </a:p>
          <a:p>
            <a:pPr>
              <a:buNone/>
            </a:pPr>
            <a:endParaRPr lang="tr-TR" dirty="0" smtClean="0"/>
          </a:p>
          <a:p>
            <a:pPr>
              <a:buFont typeface="Wingdings" pitchFamily="2" charset="2"/>
              <a:buChar char="v"/>
            </a:pPr>
            <a:r>
              <a:rPr lang="tr-TR" dirty="0" smtClean="0"/>
              <a:t> Düz mani, yedekli (artık ) mani , Deyiş (karşılıklı) mani , ayaklı mani , kesik mani gibi çeşitleri vardır.</a:t>
            </a:r>
          </a:p>
          <a:p>
            <a:pPr>
              <a:buFont typeface="Wingdings" pitchFamily="2" charset="2"/>
              <a:buChar char="v"/>
            </a:pPr>
            <a:endParaRPr lang="tr-TR" dirty="0"/>
          </a:p>
        </p:txBody>
      </p:sp>
    </p:spTree>
  </p:cSld>
  <p:clrMapOvr>
    <a:masterClrMapping/>
  </p:clrMapOvr>
  <p:transition>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692696"/>
            <a:ext cx="8229600" cy="5390059"/>
          </a:xfrm>
        </p:spPr>
        <p:txBody>
          <a:bodyPr>
            <a:normAutofit lnSpcReduction="10000"/>
          </a:bodyPr>
          <a:lstStyle/>
          <a:p>
            <a:pPr>
              <a:buFont typeface="Wingdings" pitchFamily="2" charset="2"/>
              <a:buChar char="Ø"/>
            </a:pPr>
            <a:r>
              <a:rPr lang="tr-TR" dirty="0" smtClean="0">
                <a:solidFill>
                  <a:srgbClr val="C00000"/>
                </a:solidFill>
              </a:rPr>
              <a:t>TÜRKÜ: </a:t>
            </a:r>
            <a:endParaRPr lang="tr-TR" dirty="0" smtClean="0">
              <a:solidFill>
                <a:schemeClr val="tx1">
                  <a:lumMod val="95000"/>
                  <a:lumOff val="5000"/>
                </a:schemeClr>
              </a:solidFill>
            </a:endParaRPr>
          </a:p>
          <a:p>
            <a:pPr>
              <a:buFont typeface="Wingdings" pitchFamily="2" charset="2"/>
              <a:buChar char="v"/>
            </a:pPr>
            <a:r>
              <a:rPr lang="tr-TR" dirty="0" smtClean="0">
                <a:solidFill>
                  <a:schemeClr val="tx1">
                    <a:lumMod val="95000"/>
                    <a:lumOff val="5000"/>
                  </a:schemeClr>
                </a:solidFill>
              </a:rPr>
              <a:t>Özel bir ezgi ile söylenir.</a:t>
            </a:r>
          </a:p>
          <a:p>
            <a:pPr>
              <a:buNone/>
            </a:pPr>
            <a:endParaRPr lang="tr-TR" dirty="0" smtClean="0">
              <a:solidFill>
                <a:schemeClr val="tx1">
                  <a:lumMod val="95000"/>
                  <a:lumOff val="5000"/>
                </a:schemeClr>
              </a:solidFill>
            </a:endParaRPr>
          </a:p>
          <a:p>
            <a:pPr>
              <a:buFont typeface="Wingdings" pitchFamily="2" charset="2"/>
              <a:buChar char="v"/>
            </a:pPr>
            <a:r>
              <a:rPr lang="tr-TR" dirty="0" smtClean="0"/>
              <a:t>Söyleyeni genellikle bilinmez.(bilinenleri de vardır.)</a:t>
            </a:r>
          </a:p>
          <a:p>
            <a:pPr>
              <a:buFont typeface="Wingdings" pitchFamily="2" charset="2"/>
              <a:buChar char="v"/>
            </a:pPr>
            <a:endParaRPr lang="tr-TR" dirty="0" smtClean="0"/>
          </a:p>
          <a:p>
            <a:pPr>
              <a:buFont typeface="Wingdings" pitchFamily="2" charset="2"/>
              <a:buChar char="v"/>
            </a:pPr>
            <a:r>
              <a:rPr lang="tr-TR" dirty="0" smtClean="0"/>
              <a:t>İki bölümden oluşur.Asıl sözlerin bulunduğu bentler ve her bölüm sonunda tekrarlanan nakaratlardan(kavuştak,bağlama da denir.) oluşur.</a:t>
            </a:r>
          </a:p>
          <a:p>
            <a:pPr>
              <a:buFont typeface="Wingdings" pitchFamily="2" charset="2"/>
              <a:buChar char="v"/>
            </a:pPr>
            <a:endParaRPr lang="tr-TR" dirty="0" smtClean="0">
              <a:solidFill>
                <a:schemeClr val="tx1">
                  <a:lumMod val="95000"/>
                  <a:lumOff val="5000"/>
                </a:schemeClr>
              </a:solidFill>
            </a:endParaRPr>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tr-T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HALK EDEBİYATI</a:t>
            </a: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İçerik Yer Tutucusu"/>
          <p:cNvSpPr>
            <a:spLocks noGrp="1"/>
          </p:cNvSpPr>
          <p:nvPr>
            <p:ph idx="1"/>
          </p:nvPr>
        </p:nvSpPr>
        <p:spPr/>
        <p:txBody>
          <a:bodyPr>
            <a:normAutofit/>
          </a:bodyPr>
          <a:lstStyle/>
          <a:p>
            <a:pPr>
              <a:buFont typeface="Wingdings" pitchFamily="2" charset="2"/>
              <a:buChar char="v"/>
            </a:pPr>
            <a:r>
              <a:rPr lang="tr-TR" dirty="0" smtClean="0"/>
              <a:t> Halk </a:t>
            </a:r>
            <a:r>
              <a:rPr lang="tr-TR" dirty="0"/>
              <a:t>edebiyatı </a:t>
            </a:r>
            <a:r>
              <a:rPr lang="tr-TR" dirty="0" smtClean="0"/>
              <a:t>halkın </a:t>
            </a:r>
            <a:r>
              <a:rPr lang="tr-TR" dirty="0"/>
              <a:t>yaşayışı,hayata bakışı,edebi zevkini yansıtan bir edebiyattır</a:t>
            </a:r>
            <a:r>
              <a:rPr lang="tr-TR" dirty="0" smtClean="0"/>
              <a:t>.</a:t>
            </a:r>
          </a:p>
          <a:p>
            <a:pPr>
              <a:buNone/>
            </a:pPr>
            <a:endParaRPr lang="tr-TR" dirty="0"/>
          </a:p>
          <a:p>
            <a:pPr>
              <a:buFont typeface="Wingdings" pitchFamily="2" charset="2"/>
              <a:buChar char="v"/>
            </a:pPr>
            <a:r>
              <a:rPr lang="tr-TR" dirty="0" smtClean="0"/>
              <a:t>Halk </a:t>
            </a:r>
            <a:r>
              <a:rPr lang="tr-TR" dirty="0"/>
              <a:t>edebiyatını İslamiyet öncesi Türk edebiyatına benzetebiliriz</a:t>
            </a:r>
            <a:r>
              <a:rPr lang="tr-TR" dirty="0" smtClean="0"/>
              <a:t>.</a:t>
            </a:r>
          </a:p>
          <a:p>
            <a:pPr>
              <a:buNone/>
            </a:pPr>
            <a:endParaRPr lang="tr-TR" dirty="0"/>
          </a:p>
          <a:p>
            <a:pPr>
              <a:buFont typeface="Wingdings" pitchFamily="2" charset="2"/>
              <a:buChar char="v"/>
            </a:pPr>
            <a:r>
              <a:rPr lang="tr-TR" dirty="0" smtClean="0"/>
              <a:t> Dil </a:t>
            </a:r>
            <a:r>
              <a:rPr lang="tr-TR" dirty="0"/>
              <a:t>sade açık ve halkın konuşma dilidir.</a:t>
            </a:r>
          </a:p>
          <a:p>
            <a:pPr>
              <a:buNone/>
            </a:pPr>
            <a:endParaRPr lang="tr-TR"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a:bodyPr>
          <a:lstStyle/>
          <a:p>
            <a:pPr>
              <a:buFont typeface="Wingdings" pitchFamily="2" charset="2"/>
              <a:buChar char="v"/>
            </a:pPr>
            <a:r>
              <a:rPr lang="tr-TR" dirty="0" smtClean="0"/>
              <a:t>Hece ölçüsü kullanılır.</a:t>
            </a:r>
          </a:p>
          <a:p>
            <a:pPr>
              <a:buNone/>
            </a:pPr>
            <a:endParaRPr lang="tr-TR" dirty="0" smtClean="0"/>
          </a:p>
          <a:p>
            <a:pPr>
              <a:buFont typeface="Wingdings" pitchFamily="2" charset="2"/>
              <a:buChar char="v"/>
            </a:pPr>
            <a:r>
              <a:rPr lang="tr-TR" dirty="0" smtClean="0"/>
              <a:t>En çok 7,8 ve 11’li hece ölçüsüyle söylenir.</a:t>
            </a:r>
          </a:p>
          <a:p>
            <a:pPr>
              <a:buNone/>
            </a:pPr>
            <a:endParaRPr lang="tr-TR" dirty="0" smtClean="0"/>
          </a:p>
          <a:p>
            <a:pPr>
              <a:buFont typeface="Wingdings" pitchFamily="2" charset="2"/>
              <a:buChar char="v"/>
            </a:pPr>
            <a:r>
              <a:rPr lang="tr-TR" dirty="0" smtClean="0"/>
              <a:t> Ezgilerine göre çeşitli isimler alırlar </a:t>
            </a:r>
          </a:p>
          <a:p>
            <a:pPr>
              <a:buFont typeface="Wingdings" pitchFamily="2" charset="2"/>
              <a:buChar char="v"/>
            </a:pPr>
            <a:endParaRPr lang="tr-TR" dirty="0" smtClean="0"/>
          </a:p>
          <a:p>
            <a:pPr>
              <a:buFont typeface="Wingdings" pitchFamily="2" charset="2"/>
              <a:buChar char="v"/>
            </a:pPr>
            <a:r>
              <a:rPr lang="tr-TR" dirty="0" smtClean="0"/>
              <a:t>Her konuda yazılabilir.daha çok özlem,sevgi ,aşk ,ayrılık, gibi konularda yazılmıştır.</a:t>
            </a:r>
          </a:p>
          <a:p>
            <a:endParaRPr lang="tr-TR" dirty="0"/>
          </a:p>
        </p:txBody>
      </p:sp>
    </p:spTree>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6381328"/>
          </a:xfrm>
        </p:spPr>
        <p:txBody>
          <a:bodyPr/>
          <a:lstStyle/>
          <a:p>
            <a:pPr>
              <a:buFont typeface="Wingdings" pitchFamily="2" charset="2"/>
              <a:buChar char="Ø"/>
            </a:pPr>
            <a:r>
              <a:rPr lang="tr-TR" dirty="0" smtClean="0">
                <a:solidFill>
                  <a:srgbClr val="C00000"/>
                </a:solidFill>
              </a:rPr>
              <a:t>NİNNİ: </a:t>
            </a:r>
          </a:p>
          <a:p>
            <a:pPr>
              <a:buFont typeface="Wingdings" pitchFamily="2" charset="2"/>
              <a:buChar char="v"/>
            </a:pPr>
            <a:r>
              <a:rPr lang="tr-TR" dirty="0" smtClean="0"/>
              <a:t>Annelerin çocuklarını uyutmak için söyledikleri kendine özgü bir ezgi ile söylenen şiirlerdir. </a:t>
            </a:r>
          </a:p>
          <a:p>
            <a:pPr>
              <a:buNone/>
            </a:pPr>
            <a:endParaRPr lang="tr-TR" dirty="0" smtClean="0"/>
          </a:p>
          <a:p>
            <a:pPr>
              <a:buFont typeface="Wingdings" pitchFamily="2" charset="2"/>
              <a:buChar char="v"/>
            </a:pPr>
            <a:r>
              <a:rPr lang="tr-TR" dirty="0" smtClean="0"/>
              <a:t> Çocuğuna duyduğu sevgiyi ve iyi dilekleri söyler.</a:t>
            </a:r>
          </a:p>
          <a:p>
            <a:pPr>
              <a:buNone/>
            </a:pPr>
            <a:endParaRPr lang="tr-TR" dirty="0" smtClean="0"/>
          </a:p>
          <a:p>
            <a:pPr>
              <a:buFont typeface="Wingdings" pitchFamily="2" charset="2"/>
              <a:buChar char="v"/>
            </a:pPr>
            <a:r>
              <a:rPr lang="tr-TR" dirty="0" smtClean="0"/>
              <a:t> Sade bir dil vardır.</a:t>
            </a:r>
          </a:p>
          <a:p>
            <a:pPr>
              <a:buNone/>
            </a:pPr>
            <a:endParaRPr lang="tr-TR" dirty="0" smtClean="0"/>
          </a:p>
          <a:p>
            <a:pPr>
              <a:buFont typeface="Wingdings" pitchFamily="2" charset="2"/>
              <a:buChar char="v"/>
            </a:pPr>
            <a:r>
              <a:rPr lang="tr-TR" dirty="0" smtClean="0"/>
              <a:t>Genellikle 7, 8’li   hece ölçüsüyle söylenir.</a:t>
            </a:r>
          </a:p>
          <a:p>
            <a:pPr>
              <a:buFont typeface="Wingdings" pitchFamily="2" charset="2"/>
              <a:buChar char="v"/>
            </a:pPr>
            <a:endParaRPr lang="tr-TR" dirty="0">
              <a:solidFill>
                <a:schemeClr val="tx1">
                  <a:lumMod val="95000"/>
                  <a:lumOff val="5000"/>
                </a:schemeClr>
              </a:solidFill>
            </a:endParaRPr>
          </a:p>
        </p:txBody>
      </p:sp>
    </p:spTree>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260648"/>
            <a:ext cx="8229600" cy="6336704"/>
          </a:xfrm>
        </p:spPr>
        <p:txBody>
          <a:bodyPr/>
          <a:lstStyle/>
          <a:p>
            <a:pPr>
              <a:buFont typeface="Wingdings" pitchFamily="2" charset="2"/>
              <a:buChar char="v"/>
            </a:pPr>
            <a:r>
              <a:rPr lang="tr-TR" dirty="0" smtClean="0">
                <a:solidFill>
                  <a:schemeClr val="tx1">
                    <a:lumMod val="95000"/>
                    <a:lumOff val="5000"/>
                  </a:schemeClr>
                </a:solidFill>
              </a:rPr>
              <a:t> </a:t>
            </a:r>
            <a:r>
              <a:rPr lang="tr-TR" dirty="0" smtClean="0">
                <a:solidFill>
                  <a:srgbClr val="C00000"/>
                </a:solidFill>
              </a:rPr>
              <a:t>AĞIT:</a:t>
            </a:r>
          </a:p>
          <a:p>
            <a:pPr>
              <a:buFont typeface="Wingdings" pitchFamily="2" charset="2"/>
              <a:buChar char="v"/>
            </a:pPr>
            <a:r>
              <a:rPr lang="tr-TR" dirty="0" smtClean="0"/>
              <a:t>Ölen kişi için söylenir.</a:t>
            </a:r>
          </a:p>
          <a:p>
            <a:pPr>
              <a:buNone/>
            </a:pPr>
            <a:endParaRPr lang="tr-TR" dirty="0" smtClean="0"/>
          </a:p>
          <a:p>
            <a:pPr>
              <a:buFont typeface="Wingdings" pitchFamily="2" charset="2"/>
              <a:buChar char="v"/>
            </a:pPr>
            <a:r>
              <a:rPr lang="tr-TR" dirty="0" smtClean="0"/>
              <a:t>Ölen kişinin iyilikleri güzellikleri anlatılır.</a:t>
            </a:r>
          </a:p>
          <a:p>
            <a:pPr>
              <a:buNone/>
            </a:pPr>
            <a:endParaRPr lang="tr-TR" dirty="0" smtClean="0"/>
          </a:p>
          <a:p>
            <a:pPr>
              <a:buFont typeface="Wingdings" pitchFamily="2" charset="2"/>
              <a:buChar char="v"/>
            </a:pPr>
            <a:r>
              <a:rPr lang="tr-TR" dirty="0" smtClean="0"/>
              <a:t>Ölen kişinin ardından duyulan üzüntü dile getirilir.</a:t>
            </a:r>
          </a:p>
          <a:p>
            <a:pPr>
              <a:buNone/>
            </a:pPr>
            <a:endParaRPr lang="tr-TR" dirty="0" smtClean="0"/>
          </a:p>
          <a:p>
            <a:pPr>
              <a:buFont typeface="Wingdings" pitchFamily="2" charset="2"/>
              <a:buChar char="v"/>
            </a:pPr>
            <a:r>
              <a:rPr lang="tr-TR" dirty="0" smtClean="0"/>
              <a:t>Aşık edebiyatında ağıt söyleyenin kim olduğu bellidir ama anonim halk edebiyatında belli değildir.</a:t>
            </a:r>
          </a:p>
          <a:p>
            <a:pPr>
              <a:buFont typeface="Wingdings" pitchFamily="2" charset="2"/>
              <a:buChar char="v"/>
            </a:pPr>
            <a:endParaRPr lang="tr-TR" dirty="0">
              <a:solidFill>
                <a:schemeClr val="tx1">
                  <a:lumMod val="95000"/>
                  <a:lumOff val="5000"/>
                </a:schemeClr>
              </a:solidFill>
            </a:endParaRPr>
          </a:p>
        </p:txBody>
      </p:sp>
    </p:spTree>
  </p:cSld>
  <p:clrMapOvr>
    <a:masterClrMapping/>
  </p:clrMapOvr>
  <p:transition>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904656"/>
          </a:xfrm>
        </p:spPr>
        <p:txBody>
          <a:bodyPr/>
          <a:lstStyle/>
          <a:p>
            <a:pPr>
              <a:buFont typeface="Wingdings" pitchFamily="2" charset="2"/>
              <a:buChar char="v"/>
            </a:pPr>
            <a:r>
              <a:rPr lang="tr-TR" dirty="0" smtClean="0"/>
              <a:t>İslamiyet öncesinde Sagu Divan edebiyatında Mersiye karşılığıdır.</a:t>
            </a:r>
          </a:p>
          <a:p>
            <a:pPr>
              <a:buNone/>
            </a:pPr>
            <a:endParaRPr lang="tr-TR" dirty="0" smtClean="0"/>
          </a:p>
          <a:p>
            <a:pPr>
              <a:buFont typeface="Wingdings" pitchFamily="2" charset="2"/>
              <a:buChar char="v"/>
            </a:pPr>
            <a:r>
              <a:rPr lang="tr-TR" dirty="0" smtClean="0"/>
              <a:t>Ölçü ve uyak düzeni Türkü ile aynıdır.</a:t>
            </a:r>
          </a:p>
          <a:p>
            <a:pPr>
              <a:buNone/>
            </a:pPr>
            <a:endParaRPr lang="tr-TR" dirty="0" smtClean="0"/>
          </a:p>
          <a:p>
            <a:pPr>
              <a:buNone/>
            </a:pPr>
            <a:endParaRPr lang="tr-TR" dirty="0" smtClean="0"/>
          </a:p>
          <a:p>
            <a:pPr>
              <a:buFont typeface="Wingdings" pitchFamily="2" charset="2"/>
              <a:buChar char="ü"/>
            </a:pPr>
            <a:r>
              <a:rPr lang="tr-TR" dirty="0" smtClean="0"/>
              <a:t>Anonim Halk edebiyatı  Düz yazı türleri.  </a:t>
            </a:r>
          </a:p>
          <a:p>
            <a:pPr>
              <a:buFont typeface="Wingdings" pitchFamily="2" charset="2"/>
              <a:buChar char="v"/>
            </a:pPr>
            <a:endParaRPr lang="tr-TR" dirty="0"/>
          </a:p>
        </p:txBody>
      </p:sp>
    </p:spTree>
  </p:cSld>
  <p:clrMapOvr>
    <a:masterClrMapping/>
  </p:clrMapOvr>
  <p:transition>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Font typeface="Wingdings" pitchFamily="2" charset="2"/>
              <a:buChar char="Ø"/>
            </a:pPr>
            <a:r>
              <a:rPr lang="tr-TR" dirty="0" smtClean="0"/>
              <a:t> </a:t>
            </a:r>
            <a:r>
              <a:rPr lang="tr-TR" dirty="0" smtClean="0">
                <a:solidFill>
                  <a:srgbClr val="C00000"/>
                </a:solidFill>
              </a:rPr>
              <a:t>BİLMECE:</a:t>
            </a:r>
          </a:p>
          <a:p>
            <a:pPr>
              <a:buNone/>
            </a:pPr>
            <a:endParaRPr lang="tr-TR" dirty="0" smtClean="0">
              <a:solidFill>
                <a:schemeClr val="tx1">
                  <a:lumMod val="95000"/>
                  <a:lumOff val="5000"/>
                </a:schemeClr>
              </a:solidFill>
            </a:endParaRPr>
          </a:p>
          <a:p>
            <a:pPr>
              <a:buFont typeface="Wingdings" pitchFamily="2" charset="2"/>
              <a:buChar char="v"/>
            </a:pPr>
            <a:r>
              <a:rPr lang="tr-TR" dirty="0" smtClean="0"/>
              <a:t>Bir varlık ya da kavramın çeşitli özellikleri verilerek bunun ne olduğunu bilinmesi istenir.</a:t>
            </a:r>
            <a:endParaRPr lang="tr-TR" dirty="0"/>
          </a:p>
        </p:txBody>
      </p:sp>
    </p:spTree>
  </p:cSld>
  <p:clrMapOvr>
    <a:masterClrMapping/>
  </p:clrMapOvr>
  <p:transition>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lstStyle/>
          <a:p>
            <a:pPr>
              <a:buFont typeface="Wingdings" pitchFamily="2" charset="2"/>
              <a:buChar char="Ø"/>
            </a:pPr>
            <a:r>
              <a:rPr lang="tr-TR" dirty="0" smtClean="0"/>
              <a:t> </a:t>
            </a:r>
            <a:r>
              <a:rPr lang="tr-TR" dirty="0" smtClean="0">
                <a:solidFill>
                  <a:srgbClr val="C00000"/>
                </a:solidFill>
              </a:rPr>
              <a:t>ATASÖZÜ:</a:t>
            </a:r>
          </a:p>
          <a:p>
            <a:pPr>
              <a:buFont typeface="Wingdings" pitchFamily="2" charset="2"/>
              <a:buChar char="v"/>
            </a:pPr>
            <a:r>
              <a:rPr lang="tr-TR" dirty="0" smtClean="0"/>
              <a:t> Uzun deneyimler ve gözlemler sonucu oluşmuş öğüt niteliğindeki  atalarımızın sözlerine denir.</a:t>
            </a:r>
          </a:p>
          <a:p>
            <a:pPr>
              <a:buNone/>
            </a:pPr>
            <a:endParaRPr lang="tr-TR" dirty="0" smtClean="0"/>
          </a:p>
          <a:p>
            <a:pPr>
              <a:buNone/>
            </a:pPr>
            <a:endParaRPr lang="tr-TR" dirty="0" smtClean="0"/>
          </a:p>
          <a:p>
            <a:pPr>
              <a:buFont typeface="Wingdings" pitchFamily="2" charset="2"/>
              <a:buChar char="v"/>
            </a:pPr>
            <a:r>
              <a:rPr lang="tr-TR" dirty="0" smtClean="0"/>
              <a:t>Kalıplaşmış sözlerden oluşur.(yani değiştirilemez.)</a:t>
            </a:r>
          </a:p>
          <a:p>
            <a:pPr>
              <a:buFont typeface="Wingdings" pitchFamily="2" charset="2"/>
              <a:buChar char="v"/>
            </a:pPr>
            <a:endParaRPr lang="tr-TR" dirty="0"/>
          </a:p>
        </p:txBody>
      </p:sp>
    </p:spTree>
  </p:cSld>
  <p:clrMapOvr>
    <a:masterClrMapping/>
  </p:clrMapOvr>
  <p:transition>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Font typeface="Wingdings" pitchFamily="2" charset="2"/>
              <a:buChar char="v"/>
            </a:pPr>
            <a:r>
              <a:rPr lang="tr-TR" dirty="0" smtClean="0"/>
              <a:t>Didaktik özellik gösterir.</a:t>
            </a:r>
          </a:p>
          <a:p>
            <a:pPr>
              <a:buNone/>
            </a:pPr>
            <a:endParaRPr lang="tr-TR" dirty="0" smtClean="0"/>
          </a:p>
          <a:p>
            <a:pPr>
              <a:buFont typeface="Wingdings" pitchFamily="2" charset="2"/>
              <a:buChar char="v"/>
            </a:pPr>
            <a:r>
              <a:rPr lang="tr-TR" b="1" dirty="0" smtClean="0"/>
              <a:t> </a:t>
            </a:r>
            <a:r>
              <a:rPr lang="tr-TR" dirty="0" smtClean="0"/>
              <a:t>Hayat tecrübesi niteliğindedir.</a:t>
            </a:r>
          </a:p>
          <a:p>
            <a:pPr>
              <a:buNone/>
            </a:pPr>
            <a:endParaRPr lang="tr-TR" dirty="0" smtClean="0"/>
          </a:p>
          <a:p>
            <a:pPr>
              <a:buNone/>
            </a:pPr>
            <a:endParaRPr lang="tr-TR" dirty="0" smtClean="0"/>
          </a:p>
          <a:p>
            <a:pPr>
              <a:buFont typeface="Wingdings" pitchFamily="2" charset="2"/>
              <a:buChar char="v"/>
            </a:pPr>
            <a:r>
              <a:rPr lang="tr-TR" dirty="0" smtClean="0"/>
              <a:t>İslamiyet öncesi dönemdeki Sav’ın karşılığıdır.</a:t>
            </a:r>
          </a:p>
        </p:txBody>
      </p:sp>
    </p:spTree>
  </p:cSld>
  <p:clrMapOvr>
    <a:masterClrMapping/>
  </p:clrMapOvr>
  <p:transition>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120680"/>
          </a:xfrm>
        </p:spPr>
        <p:txBody>
          <a:bodyPr/>
          <a:lstStyle/>
          <a:p>
            <a:pPr>
              <a:buFont typeface="Wingdings" pitchFamily="2" charset="2"/>
              <a:buChar char="Ø"/>
            </a:pPr>
            <a:r>
              <a:rPr lang="tr-TR" dirty="0" smtClean="0"/>
              <a:t> </a:t>
            </a:r>
            <a:r>
              <a:rPr lang="tr-TR" dirty="0" smtClean="0">
                <a:solidFill>
                  <a:srgbClr val="C00000"/>
                </a:solidFill>
              </a:rPr>
              <a:t>DEYİM:</a:t>
            </a:r>
          </a:p>
          <a:p>
            <a:pPr>
              <a:buFont typeface="Wingdings" pitchFamily="2" charset="2"/>
              <a:buChar char="v"/>
            </a:pPr>
            <a:r>
              <a:rPr lang="tr-TR" dirty="0" smtClean="0"/>
              <a:t> En az iki kelimeden meydana gelen kalıplaşmış sözlerdir.</a:t>
            </a:r>
          </a:p>
          <a:p>
            <a:pPr>
              <a:buNone/>
            </a:pPr>
            <a:endParaRPr lang="tr-TR" dirty="0" smtClean="0"/>
          </a:p>
          <a:p>
            <a:pPr>
              <a:buFont typeface="Wingdings" pitchFamily="2" charset="2"/>
              <a:buChar char="v"/>
            </a:pPr>
            <a:r>
              <a:rPr lang="tr-TR" dirty="0" smtClean="0"/>
              <a:t>Genellikle mecaz anlamlı sözlerdir.</a:t>
            </a:r>
          </a:p>
          <a:p>
            <a:pPr>
              <a:buNone/>
            </a:pPr>
            <a:endParaRPr lang="tr-TR" dirty="0" smtClean="0"/>
          </a:p>
          <a:p>
            <a:pPr>
              <a:buFont typeface="Wingdings" pitchFamily="2" charset="2"/>
              <a:buChar char="v"/>
            </a:pPr>
            <a:r>
              <a:rPr lang="tr-TR" dirty="0" smtClean="0"/>
              <a:t>Anlatıma etkinlik katar.</a:t>
            </a:r>
          </a:p>
          <a:p>
            <a:pPr>
              <a:buFont typeface="Wingdings" pitchFamily="2" charset="2"/>
              <a:buChar char="v"/>
            </a:pPr>
            <a:endParaRPr lang="tr-TR" dirty="0"/>
          </a:p>
        </p:txBody>
      </p:sp>
    </p:spTree>
  </p:cSld>
  <p:clrMapOvr>
    <a:masterClrMapping/>
  </p:clrMapOvr>
  <p:transition>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lstStyle/>
          <a:p>
            <a:pPr>
              <a:buFont typeface="Wingdings" pitchFamily="2" charset="2"/>
              <a:buChar char="Ø"/>
            </a:pPr>
            <a:r>
              <a:rPr lang="tr-TR" dirty="0" smtClean="0"/>
              <a:t> </a:t>
            </a:r>
            <a:r>
              <a:rPr lang="tr-TR" dirty="0" smtClean="0">
                <a:solidFill>
                  <a:srgbClr val="C00000"/>
                </a:solidFill>
              </a:rPr>
              <a:t>TEKERLEME:</a:t>
            </a:r>
          </a:p>
          <a:p>
            <a:pPr>
              <a:buFont typeface="Wingdings" pitchFamily="2" charset="2"/>
              <a:buChar char="v"/>
            </a:pPr>
            <a:r>
              <a:rPr lang="tr-TR" dirty="0" smtClean="0"/>
              <a:t>Anlamlı ve ya anlamsız sözcüklerin ahenkli bir biçimde bir biri ardınca söylenmesidir.</a:t>
            </a:r>
          </a:p>
          <a:p>
            <a:pPr>
              <a:buNone/>
            </a:pPr>
            <a:endParaRPr lang="tr-TR" dirty="0" smtClean="0"/>
          </a:p>
          <a:p>
            <a:pPr>
              <a:buFont typeface="Wingdings" pitchFamily="2" charset="2"/>
              <a:buChar char="v"/>
            </a:pPr>
            <a:r>
              <a:rPr lang="tr-TR" dirty="0" smtClean="0"/>
              <a:t>Masallara başlarken özellikle kullanılır.Bunun yanında oyunlarda halk hikayeli gibi yerlerde de tekerleme kullanılır.</a:t>
            </a:r>
            <a:endParaRPr lang="tr-TR" dirty="0"/>
          </a:p>
        </p:txBody>
      </p:sp>
    </p:spTree>
  </p:cSld>
  <p:clrMapOvr>
    <a:masterClrMapping/>
  </p:clrMapOvr>
  <p:transition>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048672"/>
          </a:xfrm>
        </p:spPr>
        <p:txBody>
          <a:bodyPr/>
          <a:lstStyle/>
          <a:p>
            <a:pPr>
              <a:buFont typeface="Wingdings" pitchFamily="2" charset="2"/>
              <a:buChar char="Ø"/>
            </a:pPr>
            <a:r>
              <a:rPr lang="tr-TR" dirty="0" smtClean="0"/>
              <a:t> </a:t>
            </a:r>
            <a:r>
              <a:rPr lang="tr-TR" dirty="0" smtClean="0">
                <a:solidFill>
                  <a:srgbClr val="C00000"/>
                </a:solidFill>
              </a:rPr>
              <a:t>FIKRA:</a:t>
            </a:r>
          </a:p>
          <a:p>
            <a:pPr>
              <a:buFont typeface="Wingdings" pitchFamily="2" charset="2"/>
              <a:buChar char="v"/>
            </a:pPr>
            <a:r>
              <a:rPr lang="tr-TR" dirty="0" smtClean="0"/>
              <a:t>İnsanları güldürürken onları düşündürmeyi amaçlayan yazılardır.</a:t>
            </a:r>
          </a:p>
          <a:p>
            <a:pPr>
              <a:buNone/>
            </a:pPr>
            <a:endParaRPr lang="tr-TR" dirty="0" smtClean="0"/>
          </a:p>
          <a:p>
            <a:pPr>
              <a:buFont typeface="Wingdings" pitchFamily="2" charset="2"/>
              <a:buChar char="v"/>
            </a:pPr>
            <a:r>
              <a:rPr lang="tr-TR" dirty="0" smtClean="0"/>
              <a:t>Didaktik özellik gösterir.</a:t>
            </a:r>
          </a:p>
          <a:p>
            <a:pPr>
              <a:buNone/>
            </a:pPr>
            <a:endParaRPr lang="tr-TR" dirty="0" smtClean="0"/>
          </a:p>
          <a:p>
            <a:pPr>
              <a:buFont typeface="Wingdings" pitchFamily="2" charset="2"/>
              <a:buChar char="v"/>
            </a:pPr>
            <a:r>
              <a:rPr lang="tr-TR" dirty="0" smtClean="0"/>
              <a:t>Nükteli olabilir.</a:t>
            </a:r>
          </a:p>
          <a:p>
            <a:pPr>
              <a:buNone/>
            </a:pPr>
            <a:endParaRPr lang="tr-TR" dirty="0" smtClean="0"/>
          </a:p>
          <a:p>
            <a:pPr>
              <a:buFont typeface="Wingdings" pitchFamily="2" charset="2"/>
              <a:buChar char="v"/>
            </a:pPr>
            <a:r>
              <a:rPr lang="tr-TR" b="1" dirty="0" smtClean="0"/>
              <a:t> </a:t>
            </a:r>
            <a:r>
              <a:rPr lang="tr-TR" dirty="0" smtClean="0"/>
              <a:t>Nasrettin hoca fıkraları,Bektaşi fıkraları gibi.</a:t>
            </a:r>
          </a:p>
          <a:p>
            <a:pPr>
              <a:buFont typeface="Wingdings" pitchFamily="2" charset="2"/>
              <a:buChar char="v"/>
            </a:pPr>
            <a:endParaRPr lang="tr-TR" dirty="0"/>
          </a:p>
        </p:txBody>
      </p:sp>
    </p:spTree>
  </p:cSld>
  <p:clrMapOvr>
    <a:masterClrMapping/>
  </p:clrMapOvr>
  <p:transition>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marL="514350" indent="-514350">
              <a:buSzPct val="100000"/>
              <a:buFont typeface="Wingdings" pitchFamily="2" charset="2"/>
              <a:buChar char="v"/>
            </a:pPr>
            <a:r>
              <a:rPr lang="tr-TR" dirty="0" smtClean="0"/>
              <a:t>Şiir ve düz yazı alanında eserler verilmiştir.</a:t>
            </a:r>
          </a:p>
          <a:p>
            <a:pPr>
              <a:buNone/>
            </a:pPr>
            <a:endParaRPr lang="tr-TR" dirty="0" smtClean="0"/>
          </a:p>
          <a:p>
            <a:pPr>
              <a:buFont typeface="Wingdings" pitchFamily="2" charset="2"/>
              <a:buChar char="v"/>
            </a:pPr>
            <a:r>
              <a:rPr lang="tr-TR" dirty="0" smtClean="0"/>
              <a:t> Şiirler nazım şekilleriyle genellikle adlandırılmıştır.</a:t>
            </a:r>
          </a:p>
          <a:p>
            <a:pPr>
              <a:buNone/>
            </a:pPr>
            <a:r>
              <a:rPr lang="tr-TR" dirty="0" smtClean="0"/>
              <a:t> </a:t>
            </a:r>
          </a:p>
          <a:p>
            <a:pPr>
              <a:buFont typeface="Wingdings" pitchFamily="2" charset="2"/>
              <a:buChar char="v"/>
            </a:pPr>
            <a:r>
              <a:rPr lang="tr-TR" dirty="0" smtClean="0"/>
              <a:t>Şiirlerde nazım birimi olarak dörtlük kullanılmıştır.</a:t>
            </a:r>
          </a:p>
          <a:p>
            <a:pPr>
              <a:buFont typeface="Wingdings" pitchFamily="2" charset="2"/>
              <a:buChar char="v"/>
            </a:pPr>
            <a:endParaRPr lang="tr-TR" dirty="0"/>
          </a:p>
        </p:txBody>
      </p:sp>
    </p:spTree>
  </p:cSld>
  <p:clrMapOvr>
    <a:masterClrMapping/>
  </p:clrMapOvr>
  <p:transition>
    <p:wedg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120680"/>
          </a:xfrm>
        </p:spPr>
        <p:txBody>
          <a:bodyPr>
            <a:normAutofit lnSpcReduction="10000"/>
          </a:bodyPr>
          <a:lstStyle/>
          <a:p>
            <a:pPr>
              <a:buFont typeface="Wingdings" pitchFamily="2" charset="2"/>
              <a:buChar char="Ø"/>
            </a:pPr>
            <a:r>
              <a:rPr lang="tr-TR" dirty="0" smtClean="0"/>
              <a:t> </a:t>
            </a:r>
            <a:r>
              <a:rPr lang="tr-TR" dirty="0" smtClean="0">
                <a:solidFill>
                  <a:srgbClr val="C00000"/>
                </a:solidFill>
              </a:rPr>
              <a:t>HALK HİKAYELERİ:</a:t>
            </a:r>
          </a:p>
          <a:p>
            <a:pPr>
              <a:buFont typeface="Wingdings" pitchFamily="2" charset="2"/>
              <a:buChar char="v"/>
            </a:pPr>
            <a:r>
              <a:rPr lang="tr-TR" dirty="0" smtClean="0"/>
              <a:t>Aşıkların Köylerde ,düğünlerde ve gittikleri yerlerde saz eşliğinde anlattıkları hikayelerdir.</a:t>
            </a:r>
          </a:p>
          <a:p>
            <a:pPr>
              <a:buNone/>
            </a:pPr>
            <a:endParaRPr lang="tr-TR" dirty="0" smtClean="0"/>
          </a:p>
          <a:p>
            <a:pPr>
              <a:buFont typeface="Wingdings" pitchFamily="2" charset="2"/>
              <a:buChar char="v"/>
            </a:pPr>
            <a:r>
              <a:rPr lang="tr-TR" dirty="0" smtClean="0"/>
              <a:t> Bu hikayeler günler haftalar hatta aylarca sürebilir.</a:t>
            </a:r>
          </a:p>
          <a:p>
            <a:pPr>
              <a:buNone/>
            </a:pPr>
            <a:endParaRPr lang="tr-TR" dirty="0" smtClean="0"/>
          </a:p>
          <a:p>
            <a:pPr>
              <a:buFont typeface="Wingdings" pitchFamily="2" charset="2"/>
              <a:buChar char="v"/>
            </a:pPr>
            <a:r>
              <a:rPr lang="tr-TR" dirty="0" smtClean="0"/>
              <a:t>Kahramanları hayatta karşılaşabileceğimiz kişilerdir.</a:t>
            </a:r>
          </a:p>
          <a:p>
            <a:pPr>
              <a:buNone/>
            </a:pPr>
            <a:endParaRPr lang="tr-TR" dirty="0" smtClean="0"/>
          </a:p>
          <a:p>
            <a:pPr>
              <a:buFont typeface="Wingdings" pitchFamily="2" charset="2"/>
              <a:buChar char="v"/>
            </a:pPr>
            <a:r>
              <a:rPr lang="tr-TR" b="1" dirty="0" smtClean="0"/>
              <a:t>  </a:t>
            </a:r>
            <a:r>
              <a:rPr lang="tr-TR" dirty="0" smtClean="0"/>
              <a:t>Nazım nesir karışıktır.</a:t>
            </a:r>
          </a:p>
          <a:p>
            <a:pPr>
              <a:buFont typeface="Wingdings" pitchFamily="2" charset="2"/>
              <a:buChar char="v"/>
            </a:pPr>
            <a:endParaRPr lang="tr-TR" dirty="0"/>
          </a:p>
        </p:txBody>
      </p:sp>
    </p:spTree>
  </p:cSld>
  <p:clrMapOvr>
    <a:masterClrMapping/>
  </p:clrMapOvr>
  <p:transition>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92688"/>
          </a:xfrm>
        </p:spPr>
        <p:txBody>
          <a:bodyPr>
            <a:normAutofit/>
          </a:bodyPr>
          <a:lstStyle/>
          <a:p>
            <a:pPr>
              <a:buFont typeface="Wingdings" pitchFamily="2" charset="2"/>
              <a:buChar char="v"/>
            </a:pPr>
            <a:r>
              <a:rPr lang="tr-TR" dirty="0" smtClean="0"/>
              <a:t>Bulundukları dönemdeki sosyal yapıdan izler taşır.</a:t>
            </a:r>
          </a:p>
          <a:p>
            <a:pPr>
              <a:buNone/>
            </a:pPr>
            <a:endParaRPr lang="tr-TR" dirty="0" smtClean="0"/>
          </a:p>
          <a:p>
            <a:pPr>
              <a:buFont typeface="Wingdings" pitchFamily="2" charset="2"/>
              <a:buChar char="v"/>
            </a:pPr>
            <a:r>
              <a:rPr lang="tr-TR" b="1" dirty="0" smtClean="0"/>
              <a:t> </a:t>
            </a:r>
            <a:r>
              <a:rPr lang="tr-TR" dirty="0" smtClean="0"/>
              <a:t>Gerçeğe daha yakın olması bakımından destandan ayrılır.</a:t>
            </a:r>
          </a:p>
          <a:p>
            <a:pPr>
              <a:buNone/>
            </a:pPr>
            <a:endParaRPr lang="tr-TR" dirty="0" smtClean="0"/>
          </a:p>
          <a:p>
            <a:pPr>
              <a:buFont typeface="Wingdings" pitchFamily="2" charset="2"/>
              <a:buChar char="v"/>
            </a:pPr>
            <a:r>
              <a:rPr lang="tr-TR" b="1" dirty="0" smtClean="0"/>
              <a:t> </a:t>
            </a:r>
            <a:r>
              <a:rPr lang="tr-TR" dirty="0" smtClean="0"/>
              <a:t>Halk hikayeleri işledikleri konulara göre çeşitli isimler alırlar. Aşk hikayeleri, kahramanlık  hikayeleri,dini hikayeler gibi.</a:t>
            </a:r>
          </a:p>
          <a:p>
            <a:pPr>
              <a:buNone/>
            </a:pPr>
            <a:endParaRPr lang="tr-TR" dirty="0" smtClean="0"/>
          </a:p>
          <a:p>
            <a:pPr>
              <a:buFont typeface="Wingdings" pitchFamily="2" charset="2"/>
              <a:buChar char="ü"/>
            </a:pPr>
            <a:r>
              <a:rPr lang="tr-TR" dirty="0" smtClean="0"/>
              <a:t>Aşık Edebiyatı Nazım Türleri </a:t>
            </a:r>
          </a:p>
          <a:p>
            <a:pPr>
              <a:buFont typeface="Wingdings" pitchFamily="2" charset="2"/>
              <a:buChar char="v"/>
            </a:pPr>
            <a:endParaRPr lang="tr-TR" dirty="0" smtClean="0"/>
          </a:p>
          <a:p>
            <a:pPr>
              <a:buFont typeface="Wingdings" pitchFamily="2" charset="2"/>
              <a:buChar char="v"/>
            </a:pPr>
            <a:endParaRPr lang="tr-TR" dirty="0"/>
          </a:p>
        </p:txBody>
      </p:sp>
    </p:spTree>
  </p:cSld>
  <p:clrMapOvr>
    <a:masterClrMapping/>
  </p:clrMapOvr>
  <p:transition>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5793507"/>
          </a:xfrm>
        </p:spPr>
        <p:txBody>
          <a:bodyPr>
            <a:normAutofit/>
          </a:bodyPr>
          <a:lstStyle/>
          <a:p>
            <a:pPr>
              <a:buFont typeface="Wingdings" pitchFamily="2" charset="2"/>
              <a:buChar char="Ø"/>
            </a:pPr>
            <a:r>
              <a:rPr lang="tr-TR" dirty="0" smtClean="0"/>
              <a:t> </a:t>
            </a:r>
            <a:r>
              <a:rPr lang="tr-TR" dirty="0" smtClean="0">
                <a:solidFill>
                  <a:srgbClr val="C00000"/>
                </a:solidFill>
              </a:rPr>
              <a:t>KOŞMA:</a:t>
            </a:r>
          </a:p>
          <a:p>
            <a:pPr>
              <a:buFont typeface="Wingdings" pitchFamily="2" charset="2"/>
              <a:buChar char="v"/>
            </a:pPr>
            <a:r>
              <a:rPr lang="tr-TR" dirty="0" smtClean="0"/>
              <a:t>Aşık edebiyatında en çok kullanılan nazım biçimidir.</a:t>
            </a:r>
          </a:p>
          <a:p>
            <a:pPr>
              <a:buNone/>
            </a:pPr>
            <a:endParaRPr lang="tr-TR" dirty="0" smtClean="0"/>
          </a:p>
          <a:p>
            <a:pPr>
              <a:buFont typeface="Wingdings" pitchFamily="2" charset="2"/>
              <a:buChar char="v"/>
            </a:pPr>
            <a:r>
              <a:rPr lang="tr-TR" dirty="0" smtClean="0"/>
              <a:t>Söyleyeni bellidir.</a:t>
            </a:r>
          </a:p>
          <a:p>
            <a:pPr>
              <a:buNone/>
            </a:pPr>
            <a:endParaRPr lang="tr-TR" dirty="0" smtClean="0"/>
          </a:p>
          <a:p>
            <a:pPr>
              <a:buFont typeface="Wingdings" pitchFamily="2" charset="2"/>
              <a:buChar char="v"/>
            </a:pPr>
            <a:r>
              <a:rPr lang="tr-TR" dirty="0" smtClean="0"/>
              <a:t>Genel olarak 11’li hece ölçüsüyle söylenir.</a:t>
            </a:r>
          </a:p>
          <a:p>
            <a:pPr>
              <a:buNone/>
            </a:pPr>
            <a:endParaRPr lang="tr-TR" dirty="0" smtClean="0"/>
          </a:p>
          <a:p>
            <a:pPr>
              <a:buFont typeface="Wingdings" pitchFamily="2" charset="2"/>
              <a:buChar char="v"/>
            </a:pPr>
            <a:r>
              <a:rPr lang="tr-TR" dirty="0" smtClean="0"/>
              <a:t>Koşma Divan edebiyatında Gazele benzetilir.</a:t>
            </a:r>
          </a:p>
          <a:p>
            <a:pPr>
              <a:buNone/>
            </a:pPr>
            <a:r>
              <a:rPr lang="tr-TR" b="1" dirty="0" smtClean="0"/>
              <a:t>  </a:t>
            </a:r>
            <a:r>
              <a:rPr lang="tr-TR" dirty="0" smtClean="0"/>
              <a:t>3-4-5 dörtlük olabilir.</a:t>
            </a:r>
          </a:p>
          <a:p>
            <a:pPr>
              <a:buFont typeface="Wingdings" pitchFamily="2" charset="2"/>
              <a:buChar char="v"/>
            </a:pPr>
            <a:endParaRPr lang="tr-TR" dirty="0" smtClean="0"/>
          </a:p>
        </p:txBody>
      </p:sp>
    </p:spTree>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04664"/>
            <a:ext cx="8229600" cy="6120680"/>
          </a:xfrm>
        </p:spPr>
        <p:txBody>
          <a:bodyPr>
            <a:normAutofit fontScale="92500"/>
          </a:bodyPr>
          <a:lstStyle/>
          <a:p>
            <a:pPr>
              <a:buFont typeface="Wingdings" pitchFamily="2" charset="2"/>
              <a:buChar char="Ø"/>
            </a:pPr>
            <a:r>
              <a:rPr lang="tr-TR" dirty="0" smtClean="0"/>
              <a:t> </a:t>
            </a:r>
            <a:r>
              <a:rPr lang="tr-TR" dirty="0" smtClean="0">
                <a:solidFill>
                  <a:srgbClr val="C00000"/>
                </a:solidFill>
              </a:rPr>
              <a:t>SEMAİ:</a:t>
            </a:r>
          </a:p>
          <a:p>
            <a:pPr>
              <a:buFont typeface="Wingdings" pitchFamily="2" charset="2"/>
              <a:buChar char="v"/>
            </a:pPr>
            <a:r>
              <a:rPr lang="tr-TR" dirty="0" smtClean="0"/>
              <a:t> Semai’nin sözlük anlamı:Bir kurala bağlı olmayıp ancak işitmekle öğrenilen (söz) demektir.</a:t>
            </a:r>
          </a:p>
          <a:p>
            <a:pPr>
              <a:buNone/>
            </a:pPr>
            <a:endParaRPr lang="tr-TR" dirty="0" smtClean="0"/>
          </a:p>
          <a:p>
            <a:pPr>
              <a:buFont typeface="Wingdings" pitchFamily="2" charset="2"/>
              <a:buChar char="v"/>
            </a:pPr>
            <a:r>
              <a:rPr lang="tr-TR" dirty="0" smtClean="0"/>
              <a:t>Koşmadan sonra en çok kullanılan nazım şeklidir.</a:t>
            </a:r>
          </a:p>
          <a:p>
            <a:pPr>
              <a:buNone/>
            </a:pPr>
            <a:endParaRPr lang="tr-TR" dirty="0" smtClean="0"/>
          </a:p>
          <a:p>
            <a:pPr>
              <a:buFont typeface="Wingdings" pitchFamily="2" charset="2"/>
              <a:buChar char="v"/>
            </a:pPr>
            <a:r>
              <a:rPr lang="tr-TR" dirty="0" smtClean="0"/>
              <a:t>3-4-5 dörtlük olabilir.</a:t>
            </a:r>
          </a:p>
          <a:p>
            <a:pPr>
              <a:buFont typeface="Wingdings" pitchFamily="2" charset="2"/>
              <a:buChar char="v"/>
            </a:pPr>
            <a:endParaRPr lang="tr-TR" b="1" dirty="0" smtClean="0"/>
          </a:p>
          <a:p>
            <a:pPr>
              <a:buFont typeface="Wingdings" pitchFamily="2" charset="2"/>
              <a:buChar char="v"/>
            </a:pPr>
            <a:r>
              <a:rPr lang="tr-TR" b="1" dirty="0" smtClean="0"/>
              <a:t> </a:t>
            </a:r>
            <a:r>
              <a:rPr lang="tr-TR" dirty="0" smtClean="0"/>
              <a:t>8‘li hece vezni ile söylenir(bu yönü ile koşmadan ayrılır diğer özellikleri hemen hemen aynıdır.)</a:t>
            </a:r>
          </a:p>
          <a:p>
            <a:pPr>
              <a:buFont typeface="Wingdings" pitchFamily="2" charset="2"/>
              <a:buChar char="v"/>
            </a:pPr>
            <a:endParaRPr lang="tr-TR" dirty="0"/>
          </a:p>
        </p:txBody>
      </p:sp>
    </p:spTree>
  </p:cSld>
  <p:clrMapOvr>
    <a:masterClrMapping/>
  </p:clrMapOvr>
  <p:transition>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a:bodyPr>
          <a:lstStyle/>
          <a:p>
            <a:pPr>
              <a:buFont typeface="Wingdings" pitchFamily="2" charset="2"/>
              <a:buChar char="v"/>
            </a:pPr>
            <a:r>
              <a:rPr lang="tr-TR" dirty="0" smtClean="0"/>
              <a:t>Uyak düzeni koşma ile aynıdır.</a:t>
            </a:r>
          </a:p>
          <a:p>
            <a:pPr>
              <a:buFont typeface="Wingdings" pitchFamily="2" charset="2"/>
              <a:buChar char="v"/>
            </a:pPr>
            <a:endParaRPr lang="tr-TR" dirty="0" smtClean="0"/>
          </a:p>
          <a:p>
            <a:pPr>
              <a:buFont typeface="Wingdings" pitchFamily="2" charset="2"/>
              <a:buChar char="v"/>
            </a:pPr>
            <a:r>
              <a:rPr lang="tr-TR" b="1" dirty="0" smtClean="0"/>
              <a:t> </a:t>
            </a:r>
            <a:r>
              <a:rPr lang="tr-TR" dirty="0" smtClean="0"/>
              <a:t>Aşk,ayrılık,özlem ,ayrılık gibi konular daha çok işlenir.</a:t>
            </a:r>
          </a:p>
          <a:p>
            <a:pPr>
              <a:buNone/>
            </a:pPr>
            <a:endParaRPr lang="tr-TR" dirty="0" smtClean="0"/>
          </a:p>
          <a:p>
            <a:pPr>
              <a:buFont typeface="Wingdings" pitchFamily="2" charset="2"/>
              <a:buChar char="v"/>
            </a:pPr>
            <a:r>
              <a:rPr lang="tr-TR" b="1" dirty="0" smtClean="0"/>
              <a:t> </a:t>
            </a:r>
            <a:r>
              <a:rPr lang="tr-TR" dirty="0" smtClean="0"/>
              <a:t>Görünüşte kolay gibi görünür ama yazılması zordur.</a:t>
            </a:r>
          </a:p>
          <a:p>
            <a:pPr>
              <a:buFont typeface="Wingdings" pitchFamily="2" charset="2"/>
              <a:buChar char="v"/>
            </a:pPr>
            <a:endParaRPr lang="tr-TR" dirty="0" smtClean="0"/>
          </a:p>
          <a:p>
            <a:pPr>
              <a:buFont typeface="Wingdings" pitchFamily="2" charset="2"/>
              <a:buChar char="v"/>
            </a:pPr>
            <a:r>
              <a:rPr lang="tr-TR" dirty="0" smtClean="0"/>
              <a:t>Söyleyeni bellidir.</a:t>
            </a:r>
          </a:p>
          <a:p>
            <a:endParaRPr lang="tr-TR" dirty="0"/>
          </a:p>
        </p:txBody>
      </p:sp>
    </p:spTree>
  </p:cSld>
  <p:clrMapOvr>
    <a:masterClrMapping/>
  </p:clrMapOvr>
  <p:transition>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32656"/>
            <a:ext cx="8229600" cy="6192688"/>
          </a:xfrm>
        </p:spPr>
        <p:txBody>
          <a:bodyPr/>
          <a:lstStyle/>
          <a:p>
            <a:pPr>
              <a:buFont typeface="Wingdings" pitchFamily="2" charset="2"/>
              <a:buChar char="Ø"/>
            </a:pPr>
            <a:r>
              <a:rPr lang="tr-TR" dirty="0" smtClean="0"/>
              <a:t> </a:t>
            </a:r>
            <a:r>
              <a:rPr lang="tr-TR" dirty="0" smtClean="0">
                <a:solidFill>
                  <a:srgbClr val="C00000"/>
                </a:solidFill>
              </a:rPr>
              <a:t>VARSAĞI:</a:t>
            </a:r>
          </a:p>
          <a:p>
            <a:pPr>
              <a:buFont typeface="Wingdings" pitchFamily="2" charset="2"/>
              <a:buChar char="v"/>
            </a:pPr>
            <a:r>
              <a:rPr lang="tr-TR" dirty="0" smtClean="0"/>
              <a:t>Koşma ve semaide işlene konulara benzer konular işler ama koşma ve semai kadar yaygın değildir.</a:t>
            </a:r>
          </a:p>
          <a:p>
            <a:pPr>
              <a:buFont typeface="Wingdings" pitchFamily="2" charset="2"/>
              <a:buChar char="v"/>
            </a:pPr>
            <a:endParaRPr lang="tr-TR" dirty="0" smtClean="0"/>
          </a:p>
          <a:p>
            <a:pPr>
              <a:buFont typeface="Wingdings" pitchFamily="2" charset="2"/>
              <a:buChar char="v"/>
            </a:pPr>
            <a:r>
              <a:rPr lang="tr-TR" dirty="0" smtClean="0"/>
              <a:t>Kafiye düzeni koşmaya benzer.</a:t>
            </a:r>
          </a:p>
          <a:p>
            <a:pPr>
              <a:buFont typeface="Wingdings" pitchFamily="2" charset="2"/>
              <a:buChar char="v"/>
            </a:pPr>
            <a:endParaRPr lang="tr-TR" dirty="0" smtClean="0"/>
          </a:p>
          <a:p>
            <a:pPr>
              <a:buFont typeface="Wingdings" pitchFamily="2" charset="2"/>
              <a:buChar char="v"/>
            </a:pPr>
            <a:r>
              <a:rPr lang="tr-TR" b="1" dirty="0" smtClean="0"/>
              <a:t>  </a:t>
            </a:r>
            <a:r>
              <a:rPr lang="tr-TR" dirty="0" smtClean="0"/>
              <a:t>Dörtlük sayısı 3-4-5 olabilir ama bunlardan daha fazla olanı da vardır.</a:t>
            </a:r>
          </a:p>
          <a:p>
            <a:pPr>
              <a:buFont typeface="Wingdings" pitchFamily="2" charset="2"/>
              <a:buChar char="v"/>
            </a:pPr>
            <a:endParaRPr lang="tr-TR" dirty="0" smtClean="0"/>
          </a:p>
          <a:p>
            <a:pPr>
              <a:buFont typeface="Wingdings" pitchFamily="2" charset="2"/>
              <a:buChar char="v"/>
            </a:pPr>
            <a:r>
              <a:rPr lang="tr-TR" b="1" dirty="0" smtClean="0"/>
              <a:t> </a:t>
            </a:r>
            <a:r>
              <a:rPr lang="tr-TR" dirty="0" smtClean="0"/>
              <a:t>Kendine özgü bir ezgisi vardır.</a:t>
            </a:r>
          </a:p>
          <a:p>
            <a:pPr>
              <a:buFont typeface="Wingdings" pitchFamily="2" charset="2"/>
              <a:buChar char="v"/>
            </a:pPr>
            <a:endParaRPr lang="tr-TR" dirty="0"/>
          </a:p>
        </p:txBody>
      </p:sp>
    </p:spTree>
  </p:cSld>
  <p:clrMapOvr>
    <a:masterClrMapping/>
  </p:clrMapOvr>
  <p:transition>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pPr>
              <a:buFont typeface="Wingdings" pitchFamily="2" charset="2"/>
              <a:buChar char="v"/>
            </a:pPr>
            <a:r>
              <a:rPr lang="tr-TR" dirty="0" smtClean="0"/>
              <a:t>Bre,hey,aman gibi ünlemler vardır.</a:t>
            </a:r>
          </a:p>
          <a:p>
            <a:pPr>
              <a:buFont typeface="Wingdings" pitchFamily="2" charset="2"/>
              <a:buChar char="v"/>
            </a:pPr>
            <a:endParaRPr lang="tr-TR" dirty="0" smtClean="0"/>
          </a:p>
          <a:p>
            <a:pPr>
              <a:buFont typeface="Wingdings" pitchFamily="2" charset="2"/>
              <a:buChar char="v"/>
            </a:pPr>
            <a:endParaRPr lang="tr-TR" dirty="0" smtClean="0"/>
          </a:p>
          <a:p>
            <a:pPr>
              <a:buFont typeface="Wingdings" pitchFamily="2" charset="2"/>
              <a:buChar char="v"/>
            </a:pPr>
            <a:r>
              <a:rPr lang="tr-TR" b="1" dirty="0" smtClean="0"/>
              <a:t>  </a:t>
            </a:r>
            <a:r>
              <a:rPr lang="tr-TR" dirty="0" smtClean="0"/>
              <a:t>Yiğitçe bir söyleyiş vardır.</a:t>
            </a:r>
          </a:p>
          <a:p>
            <a:pPr>
              <a:buFont typeface="Wingdings" pitchFamily="2" charset="2"/>
              <a:buChar char="v"/>
            </a:pPr>
            <a:endParaRPr lang="tr-TR" dirty="0" smtClean="0"/>
          </a:p>
          <a:p>
            <a:pPr>
              <a:buFont typeface="Wingdings" pitchFamily="2" charset="2"/>
              <a:buChar char="v"/>
            </a:pPr>
            <a:endParaRPr lang="tr-TR" dirty="0" smtClean="0"/>
          </a:p>
          <a:p>
            <a:pPr>
              <a:buFont typeface="Wingdings" pitchFamily="2" charset="2"/>
              <a:buChar char="v"/>
            </a:pPr>
            <a:r>
              <a:rPr lang="tr-TR" dirty="0" smtClean="0"/>
              <a:t>Adını Güney Doğu Anadolu’da yaşan Varsaklardan alır.</a:t>
            </a:r>
          </a:p>
          <a:p>
            <a:endParaRPr lang="tr-TR" dirty="0"/>
          </a:p>
        </p:txBody>
      </p:sp>
    </p:spTree>
  </p:cSld>
  <p:clrMapOvr>
    <a:masterClrMapping/>
  </p:clrMapOvr>
  <p:transition>
    <p:wedg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6597352"/>
          </a:xfrm>
        </p:spPr>
        <p:txBody>
          <a:bodyPr>
            <a:normAutofit/>
          </a:bodyPr>
          <a:lstStyle/>
          <a:p>
            <a:pPr>
              <a:buFont typeface="Wingdings" pitchFamily="2" charset="2"/>
              <a:buChar char="Ø"/>
            </a:pPr>
            <a:r>
              <a:rPr lang="tr-TR" dirty="0" smtClean="0"/>
              <a:t> </a:t>
            </a:r>
            <a:r>
              <a:rPr lang="tr-TR" dirty="0" smtClean="0">
                <a:solidFill>
                  <a:srgbClr val="C00000"/>
                </a:solidFill>
              </a:rPr>
              <a:t>DESTAN:</a:t>
            </a:r>
          </a:p>
          <a:p>
            <a:pPr>
              <a:buFont typeface="Wingdings" pitchFamily="2" charset="2"/>
              <a:buChar char="v"/>
            </a:pPr>
            <a:r>
              <a:rPr lang="tr-TR" dirty="0" smtClean="0"/>
              <a:t>Koşmaya benzer.Kafiye örgüsü koşma gibidir.</a:t>
            </a:r>
          </a:p>
          <a:p>
            <a:pPr>
              <a:buFont typeface="Wingdings" pitchFamily="2" charset="2"/>
              <a:buChar char="v"/>
            </a:pPr>
            <a:endParaRPr lang="tr-TR" dirty="0" smtClean="0"/>
          </a:p>
          <a:p>
            <a:pPr>
              <a:buFont typeface="Wingdings" pitchFamily="2" charset="2"/>
              <a:buChar char="v"/>
            </a:pPr>
            <a:r>
              <a:rPr lang="tr-TR" b="1" dirty="0" smtClean="0"/>
              <a:t>  </a:t>
            </a:r>
            <a:r>
              <a:rPr lang="tr-TR" dirty="0" smtClean="0"/>
              <a:t>Genellikle 11’li hece ölçüsüyle söylenir.</a:t>
            </a:r>
          </a:p>
          <a:p>
            <a:pPr>
              <a:buFont typeface="Wingdings" pitchFamily="2" charset="2"/>
              <a:buChar char="v"/>
            </a:pPr>
            <a:endParaRPr lang="tr-TR" dirty="0" smtClean="0"/>
          </a:p>
          <a:p>
            <a:pPr>
              <a:buFont typeface="Wingdings" pitchFamily="2" charset="2"/>
              <a:buChar char="v"/>
            </a:pPr>
            <a:r>
              <a:rPr lang="tr-TR" b="1" dirty="0" smtClean="0"/>
              <a:t>  </a:t>
            </a:r>
            <a:r>
              <a:rPr lang="tr-TR" dirty="0" smtClean="0"/>
              <a:t>Uzun yazılardır.</a:t>
            </a:r>
          </a:p>
          <a:p>
            <a:pPr>
              <a:buFont typeface="Wingdings" pitchFamily="2" charset="2"/>
              <a:buChar char="v"/>
            </a:pPr>
            <a:endParaRPr lang="tr-TR" dirty="0" smtClean="0"/>
          </a:p>
          <a:p>
            <a:pPr>
              <a:buFont typeface="Wingdings" pitchFamily="2" charset="2"/>
              <a:buChar char="v"/>
            </a:pPr>
            <a:r>
              <a:rPr lang="tr-TR" b="1" dirty="0" smtClean="0"/>
              <a:t> </a:t>
            </a:r>
            <a:r>
              <a:rPr lang="tr-TR" dirty="0" smtClean="0"/>
              <a:t>Bir milleti derinden etkileyen konularda yazılır.</a:t>
            </a:r>
          </a:p>
          <a:p>
            <a:pPr>
              <a:buFont typeface="Wingdings" pitchFamily="2" charset="2"/>
              <a:buChar char="v"/>
            </a:pPr>
            <a:endParaRPr lang="tr-TR" dirty="0" smtClean="0"/>
          </a:p>
          <a:p>
            <a:pPr>
              <a:buFont typeface="Wingdings" pitchFamily="2" charset="2"/>
              <a:buChar char="ü"/>
            </a:pPr>
            <a:r>
              <a:rPr lang="tr-TR" dirty="0" smtClean="0"/>
              <a:t>3-Tekke  Edebiyatı Nazım Biçimleri</a:t>
            </a:r>
          </a:p>
          <a:p>
            <a:pPr>
              <a:buFont typeface="Wingdings" pitchFamily="2" charset="2"/>
              <a:buChar char="v"/>
            </a:pPr>
            <a:endParaRPr lang="tr-TR" dirty="0">
              <a:solidFill>
                <a:schemeClr val="tx1">
                  <a:lumMod val="95000"/>
                  <a:lumOff val="5000"/>
                </a:schemeClr>
              </a:solidFill>
            </a:endParaRPr>
          </a:p>
        </p:txBody>
      </p:sp>
    </p:spTree>
  </p:cSld>
  <p:clrMapOvr>
    <a:masterClrMapping/>
  </p:clrMapOvr>
  <p:transition>
    <p:wedg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lstStyle/>
          <a:p>
            <a:pPr>
              <a:buFont typeface="Wingdings" pitchFamily="2" charset="2"/>
              <a:buChar char="Ø"/>
            </a:pPr>
            <a:r>
              <a:rPr lang="tr-TR" dirty="0" smtClean="0"/>
              <a:t> </a:t>
            </a:r>
            <a:r>
              <a:rPr lang="tr-TR" dirty="0" smtClean="0">
                <a:solidFill>
                  <a:srgbClr val="C00000"/>
                </a:solidFill>
              </a:rPr>
              <a:t>İLAHİ:</a:t>
            </a:r>
          </a:p>
          <a:p>
            <a:pPr>
              <a:buFont typeface="Wingdings" pitchFamily="2" charset="2"/>
              <a:buChar char="v"/>
            </a:pPr>
            <a:r>
              <a:rPr lang="tr-TR" dirty="0" smtClean="0"/>
              <a:t>Dini konularda yazılır.</a:t>
            </a:r>
          </a:p>
          <a:p>
            <a:pPr>
              <a:buFont typeface="Wingdings" pitchFamily="2" charset="2"/>
              <a:buChar char="v"/>
            </a:pPr>
            <a:endParaRPr lang="tr-TR" dirty="0" smtClean="0"/>
          </a:p>
          <a:p>
            <a:pPr>
              <a:buFont typeface="Wingdings" pitchFamily="2" charset="2"/>
              <a:buChar char="v"/>
            </a:pPr>
            <a:r>
              <a:rPr lang="tr-TR" b="1" dirty="0" smtClean="0"/>
              <a:t> </a:t>
            </a:r>
            <a:r>
              <a:rPr lang="tr-TR" dirty="0" smtClean="0"/>
              <a:t>Allah’ı  övmek onu yüceltmek ona yalvarmak için yazılır.</a:t>
            </a:r>
          </a:p>
          <a:p>
            <a:pPr>
              <a:buFont typeface="Wingdings" pitchFamily="2" charset="2"/>
              <a:buChar char="v"/>
            </a:pPr>
            <a:endParaRPr lang="tr-TR" dirty="0" smtClean="0"/>
          </a:p>
          <a:p>
            <a:pPr>
              <a:buFont typeface="Wingdings" pitchFamily="2" charset="2"/>
              <a:buChar char="v"/>
            </a:pPr>
            <a:r>
              <a:rPr lang="tr-TR" dirty="0" smtClean="0"/>
              <a:t> kendine özgü bir ezgi ile söylenir.</a:t>
            </a:r>
          </a:p>
          <a:p>
            <a:pPr>
              <a:buFont typeface="Wingdings" pitchFamily="2" charset="2"/>
              <a:buChar char="v"/>
            </a:pPr>
            <a:endParaRPr lang="tr-TR" dirty="0"/>
          </a:p>
        </p:txBody>
      </p:sp>
    </p:spTree>
  </p:cSld>
  <p:clrMapOvr>
    <a:masterClrMapping/>
  </p:clrMapOvr>
  <p:transition>
    <p:wedg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Font typeface="Wingdings" pitchFamily="2" charset="2"/>
              <a:buChar char="v"/>
            </a:pPr>
            <a:r>
              <a:rPr lang="tr-TR" b="1" dirty="0" smtClean="0"/>
              <a:t> </a:t>
            </a:r>
            <a:r>
              <a:rPr lang="tr-TR" dirty="0" smtClean="0"/>
              <a:t>Daha çok dini törenlerde okunur.</a:t>
            </a:r>
          </a:p>
          <a:p>
            <a:pPr>
              <a:buFont typeface="Wingdings" pitchFamily="2" charset="2"/>
              <a:buChar char="v"/>
            </a:pPr>
            <a:endParaRPr lang="tr-TR" dirty="0" smtClean="0"/>
          </a:p>
          <a:p>
            <a:pPr>
              <a:buFont typeface="Wingdings" pitchFamily="2" charset="2"/>
              <a:buChar char="v"/>
            </a:pPr>
            <a:r>
              <a:rPr lang="tr-TR" dirty="0" smtClean="0"/>
              <a:t>Divan edebiyatında ki tevhid ve münacatın karşılığıdır.</a:t>
            </a:r>
          </a:p>
          <a:p>
            <a:pPr>
              <a:buFont typeface="Wingdings" pitchFamily="2" charset="2"/>
              <a:buChar char="v"/>
            </a:pPr>
            <a:endParaRPr lang="tr-TR" dirty="0" smtClean="0"/>
          </a:p>
          <a:p>
            <a:pPr>
              <a:buFont typeface="Wingdings" pitchFamily="2" charset="2"/>
              <a:buChar char="v"/>
            </a:pPr>
            <a:r>
              <a:rPr lang="tr-TR" b="1" dirty="0" smtClean="0"/>
              <a:t>  </a:t>
            </a:r>
            <a:r>
              <a:rPr lang="tr-TR" dirty="0" smtClean="0"/>
              <a:t>Tarikatlara göre farklı ad alır.(Bektaşilerde nefes,Mevlevilerde ayin,Alevilerde deme)</a:t>
            </a:r>
          </a:p>
          <a:p>
            <a:endParaRPr lang="tr-TR" dirty="0"/>
          </a:p>
        </p:txBody>
      </p:sp>
    </p:spTree>
  </p:cSld>
  <p:clrMapOvr>
    <a:masterClrMapping/>
  </p:clrMapOvr>
  <p:transition>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760640"/>
          </a:xfrm>
        </p:spPr>
        <p:txBody>
          <a:bodyPr>
            <a:normAutofit/>
          </a:bodyPr>
          <a:lstStyle/>
          <a:p>
            <a:pPr>
              <a:buFont typeface="Wingdings" pitchFamily="2" charset="2"/>
              <a:buChar char="v"/>
            </a:pPr>
            <a:r>
              <a:rPr lang="tr-TR" dirty="0"/>
              <a:t>Daha çok yarım uyak kullanılmıştır</a:t>
            </a:r>
            <a:r>
              <a:rPr lang="tr-TR" dirty="0" smtClean="0"/>
              <a:t>.</a:t>
            </a:r>
          </a:p>
          <a:p>
            <a:pPr>
              <a:buNone/>
            </a:pPr>
            <a:endParaRPr lang="tr-TR" dirty="0"/>
          </a:p>
          <a:p>
            <a:pPr>
              <a:buFont typeface="Wingdings" pitchFamily="2" charset="2"/>
              <a:buChar char="v"/>
            </a:pPr>
            <a:r>
              <a:rPr lang="tr-TR" dirty="0" smtClean="0"/>
              <a:t>Ölçü </a:t>
            </a:r>
            <a:r>
              <a:rPr lang="tr-TR" dirty="0"/>
              <a:t>olarak hece ölçüsü kullanılmıştır.(Aruz ölçüsüyle şiir yazan şairlerde vardır</a:t>
            </a:r>
            <a:r>
              <a:rPr lang="tr-TR" dirty="0" smtClean="0"/>
              <a:t>.)</a:t>
            </a:r>
          </a:p>
          <a:p>
            <a:pPr>
              <a:buNone/>
            </a:pPr>
            <a:endParaRPr lang="tr-TR" dirty="0"/>
          </a:p>
          <a:p>
            <a:pPr>
              <a:buFont typeface="Wingdings" pitchFamily="2" charset="2"/>
              <a:buChar char="v"/>
            </a:pPr>
            <a:r>
              <a:rPr lang="tr-TR" dirty="0" smtClean="0"/>
              <a:t>Daha </a:t>
            </a:r>
            <a:r>
              <a:rPr lang="tr-TR" dirty="0"/>
              <a:t>çok 7,8 ve 11’li hece ölçüsü kullanılmıştır</a:t>
            </a:r>
            <a:r>
              <a:rPr lang="tr-TR" dirty="0" smtClean="0"/>
              <a:t>.</a:t>
            </a:r>
          </a:p>
          <a:p>
            <a:pPr>
              <a:buNone/>
            </a:pPr>
            <a:endParaRPr lang="tr-TR" dirty="0"/>
          </a:p>
          <a:p>
            <a:pPr>
              <a:buFont typeface="Wingdings" pitchFamily="2" charset="2"/>
              <a:buChar char="v"/>
            </a:pPr>
            <a:r>
              <a:rPr lang="tr-TR" dirty="0" smtClean="0"/>
              <a:t>Şiirler </a:t>
            </a:r>
            <a:r>
              <a:rPr lang="tr-TR" dirty="0"/>
              <a:t>aşk,doğa,ayrılık,özlem,ölüm gibi her konuda yazılmıştır.</a:t>
            </a:r>
          </a:p>
          <a:p>
            <a:pPr>
              <a:buNone/>
            </a:pPr>
            <a:endParaRPr lang="tr-TR" dirty="0"/>
          </a:p>
        </p:txBody>
      </p:sp>
    </p:spTree>
  </p:cSld>
  <p:clrMapOvr>
    <a:masterClrMapping/>
  </p:clrMapOvr>
  <p:transition>
    <p:wedg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9512" y="260648"/>
            <a:ext cx="5486400" cy="566738"/>
          </a:xfrm>
        </p:spPr>
        <p:txBody>
          <a:bodyPr>
            <a:noAutofit/>
          </a:bodyPr>
          <a:lstStyle/>
          <a:p>
            <a:r>
              <a:rPr lang="tr-TR"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HALK EDEBİYATI SANATÇILARI</a:t>
            </a:r>
            <a:endParaRPr lang="tr-TR" sz="3200" dirty="0"/>
          </a:p>
        </p:txBody>
      </p:sp>
      <p:sp>
        <p:nvSpPr>
          <p:cNvPr id="10" name="9 Metin Yer Tutucusu"/>
          <p:cNvSpPr>
            <a:spLocks noGrp="1"/>
          </p:cNvSpPr>
          <p:nvPr>
            <p:ph type="body" sz="half" idx="2"/>
          </p:nvPr>
        </p:nvSpPr>
        <p:spPr>
          <a:xfrm>
            <a:off x="395536" y="1124744"/>
            <a:ext cx="3600400" cy="5047456"/>
          </a:xfrm>
        </p:spPr>
        <p:txBody>
          <a:bodyPr>
            <a:normAutofit/>
          </a:bodyPr>
          <a:lstStyle/>
          <a:p>
            <a:r>
              <a:rPr lang="tr-TR" sz="2000" dirty="0" smtClean="0">
                <a:solidFill>
                  <a:srgbClr val="C00000"/>
                </a:solidFill>
              </a:rPr>
              <a:t>                      KÖROĞLU</a:t>
            </a:r>
          </a:p>
          <a:p>
            <a:r>
              <a:rPr lang="tr-TR" sz="2000" dirty="0" smtClean="0"/>
              <a:t>16. yy da yaşamıştır.</a:t>
            </a:r>
          </a:p>
          <a:p>
            <a:r>
              <a:rPr lang="tr-TR" sz="2000" dirty="0" smtClean="0"/>
              <a:t>→ Yiğitliği ve kahramanlığıyla tanınır.</a:t>
            </a:r>
          </a:p>
          <a:p>
            <a:r>
              <a:rPr lang="tr-TR" sz="2000" dirty="0" smtClean="0"/>
              <a:t>→ Bolu Beyi’ne baş kaldırmıştır.</a:t>
            </a:r>
          </a:p>
          <a:p>
            <a:r>
              <a:rPr lang="tr-TR" sz="2000" dirty="0" smtClean="0"/>
              <a:t>→ Halk tarafından sevilen bir kişidir.</a:t>
            </a:r>
          </a:p>
          <a:p>
            <a:r>
              <a:rPr lang="tr-TR" sz="2000" dirty="0" smtClean="0"/>
              <a:t>→ Bolu beyi tarafından babasının gözlerine mil çekilmiş bu yüzden körün oğlu adı ile anılmıştır.</a:t>
            </a:r>
          </a:p>
          <a:p>
            <a:r>
              <a:rPr lang="tr-TR" sz="2000" dirty="0" smtClean="0"/>
              <a:t>→Babasının öcünü almaya çalışmıştır.</a:t>
            </a:r>
          </a:p>
          <a:p>
            <a:r>
              <a:rPr lang="tr-TR" sz="2000" dirty="0" smtClean="0"/>
              <a:t>→ Koçaklamalarıyla ünlüdür.</a:t>
            </a:r>
          </a:p>
          <a:p>
            <a:endParaRPr lang="tr-TR" sz="2000" dirty="0">
              <a:solidFill>
                <a:srgbClr val="C00000"/>
              </a:solidFill>
            </a:endParaRPr>
          </a:p>
        </p:txBody>
      </p:sp>
      <p:pic>
        <p:nvPicPr>
          <p:cNvPr id="1026" name="Picture 2" descr="http://blogimg.radikal.com.tr/Blogs/2013/03/11/dadaloglu-33DE-9EBF-7E32.jpg"/>
          <p:cNvPicPr>
            <a:picLocks noGrp="1" noChangeAspect="1" noChangeArrowheads="1"/>
          </p:cNvPicPr>
          <p:nvPr>
            <p:ph type="pic" idx="1"/>
          </p:nvPr>
        </p:nvPicPr>
        <p:blipFill>
          <a:blip r:embed="rId2" cstate="print"/>
          <a:srcRect l="11671" r="11671"/>
          <a:stretch>
            <a:fillRect/>
          </a:stretch>
        </p:blipFill>
        <p:spPr bwMode="auto">
          <a:xfrm>
            <a:off x="4211638" y="908050"/>
            <a:ext cx="4551362" cy="4681538"/>
          </a:xfrm>
          <a:prstGeom prst="rect">
            <a:avLst/>
          </a:prstGeom>
          <a:noFill/>
        </p:spPr>
      </p:pic>
    </p:spTree>
  </p:cSld>
  <p:clrMapOvr>
    <a:masterClrMapping/>
  </p:clrMapOvr>
  <p:transition>
    <p:wedg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467544" y="476672"/>
            <a:ext cx="3960440" cy="5695528"/>
          </a:xfrm>
        </p:spPr>
        <p:txBody>
          <a:bodyPr>
            <a:normAutofit/>
          </a:bodyPr>
          <a:lstStyle/>
          <a:p>
            <a:r>
              <a:rPr lang="tr-TR" sz="2000" dirty="0" smtClean="0">
                <a:solidFill>
                  <a:srgbClr val="C00000"/>
                </a:solidFill>
              </a:rPr>
              <a:t>                    KARACAOĞLAN</a:t>
            </a:r>
          </a:p>
          <a:p>
            <a:r>
              <a:rPr lang="tr-TR" sz="2000" dirty="0" smtClean="0"/>
              <a:t>→ Koşma türünün en önemli temsilcisidir.(özellikle güzellemelerle)</a:t>
            </a:r>
          </a:p>
          <a:p>
            <a:r>
              <a:rPr lang="tr-TR" sz="2000" dirty="0" smtClean="0"/>
              <a:t>→ Aşık edebiyatının en tanınmış ismidir.</a:t>
            </a:r>
          </a:p>
          <a:p>
            <a:r>
              <a:rPr lang="tr-TR" sz="2000" dirty="0" smtClean="0"/>
              <a:t>→ Toroslarda yaşadığı sanılıyor.</a:t>
            </a:r>
          </a:p>
          <a:p>
            <a:r>
              <a:rPr lang="tr-TR" sz="2000" dirty="0" smtClean="0"/>
              <a:t>→ Dili sade ,yalın ve açıktır.</a:t>
            </a:r>
          </a:p>
          <a:p>
            <a:r>
              <a:rPr lang="tr-TR" sz="2000" dirty="0" smtClean="0"/>
              <a:t>→ Şiirlerini sadece hece ölçüsüyle yazmıştır.</a:t>
            </a:r>
          </a:p>
          <a:p>
            <a:r>
              <a:rPr lang="tr-TR" sz="2000" dirty="0" smtClean="0"/>
              <a:t>→ Aşk ,ayrılık,gurbet ,acı şiirlerinde en belirgin temalardır.</a:t>
            </a:r>
          </a:p>
          <a:p>
            <a:r>
              <a:rPr lang="tr-TR" sz="2000" dirty="0" smtClean="0"/>
              <a:t>→ Dini konularda eser vermemiştir.</a:t>
            </a:r>
          </a:p>
          <a:p>
            <a:endParaRPr lang="tr-TR" sz="2000" dirty="0">
              <a:solidFill>
                <a:srgbClr val="C00000"/>
              </a:solidFill>
            </a:endParaRPr>
          </a:p>
        </p:txBody>
      </p:sp>
      <p:pic>
        <p:nvPicPr>
          <p:cNvPr id="54274" name="Picture 2" descr="http://www.hatayinstari.net/resimler/2015/05/karacao%C4%9Flan.jpg"/>
          <p:cNvPicPr>
            <a:picLocks noGrp="1" noChangeAspect="1" noChangeArrowheads="1"/>
          </p:cNvPicPr>
          <p:nvPr>
            <p:ph type="pic" idx="1"/>
          </p:nvPr>
        </p:nvPicPr>
        <p:blipFill>
          <a:blip r:embed="rId2" cstate="print"/>
          <a:srcRect t="7069" b="7069"/>
          <a:stretch>
            <a:fillRect/>
          </a:stretch>
        </p:blipFill>
        <p:spPr bwMode="auto">
          <a:xfrm>
            <a:off x="4644008" y="620688"/>
            <a:ext cx="4032250" cy="4471988"/>
          </a:xfrm>
          <a:prstGeom prst="rect">
            <a:avLst/>
          </a:prstGeom>
          <a:noFill/>
        </p:spPr>
      </p:pic>
    </p:spTree>
  </p:cSld>
  <p:clrMapOvr>
    <a:masterClrMapping/>
  </p:clrMapOvr>
  <p:transition>
    <p:wedg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683568" y="476672"/>
            <a:ext cx="3672408" cy="5695528"/>
          </a:xfrm>
        </p:spPr>
        <p:txBody>
          <a:bodyPr>
            <a:normAutofit lnSpcReduction="10000"/>
          </a:bodyPr>
          <a:lstStyle/>
          <a:p>
            <a:r>
              <a:rPr lang="tr-TR" sz="2400" dirty="0" smtClean="0">
                <a:solidFill>
                  <a:srgbClr val="C00000"/>
                </a:solidFill>
              </a:rPr>
              <a:t>                 GEVHERİ</a:t>
            </a:r>
          </a:p>
          <a:p>
            <a:r>
              <a:rPr lang="tr-TR" sz="2000" dirty="0" smtClean="0"/>
              <a:t> 17. yy şairidir.</a:t>
            </a:r>
          </a:p>
          <a:p>
            <a:r>
              <a:rPr lang="tr-TR" sz="2000" dirty="0" smtClean="0"/>
              <a:t>→ Lirik şiirleriyle tanınır.</a:t>
            </a:r>
          </a:p>
          <a:p>
            <a:endParaRPr lang="tr-TR" sz="2000" dirty="0" smtClean="0"/>
          </a:p>
          <a:p>
            <a:r>
              <a:rPr lang="tr-TR" sz="2000" dirty="0" smtClean="0"/>
              <a:t>→ Divan edebiyatından etkilenmiştir.</a:t>
            </a:r>
            <a:br>
              <a:rPr lang="tr-TR" sz="2000" dirty="0" smtClean="0"/>
            </a:br>
            <a:r>
              <a:rPr lang="tr-TR" sz="2000" dirty="0" smtClean="0"/>
              <a:t/>
            </a:r>
            <a:br>
              <a:rPr lang="tr-TR" sz="2000" dirty="0" smtClean="0"/>
            </a:br>
            <a:r>
              <a:rPr lang="tr-TR" sz="2000" dirty="0" smtClean="0"/>
              <a:t>→ Medrese eğitimi almıştır.</a:t>
            </a:r>
          </a:p>
          <a:p>
            <a:endParaRPr lang="tr-TR" sz="2000" dirty="0" smtClean="0"/>
          </a:p>
          <a:p>
            <a:r>
              <a:rPr lang="tr-TR" sz="2000" b="1" dirty="0" smtClean="0"/>
              <a:t>→ </a:t>
            </a:r>
            <a:r>
              <a:rPr lang="tr-TR" sz="2000" dirty="0" smtClean="0"/>
              <a:t>Divan katipliği yapmış ve bir çok yere gitmiştir.</a:t>
            </a:r>
          </a:p>
          <a:p>
            <a:endParaRPr lang="tr-TR" sz="2000" dirty="0" smtClean="0"/>
          </a:p>
          <a:p>
            <a:r>
              <a:rPr lang="tr-TR" sz="2000" b="1" dirty="0" smtClean="0"/>
              <a:t>→ </a:t>
            </a:r>
            <a:r>
              <a:rPr lang="tr-TR" sz="2000" dirty="0" smtClean="0"/>
              <a:t>Toplumsal konulara pek değinmemiştir.</a:t>
            </a:r>
          </a:p>
          <a:p>
            <a:endParaRPr lang="tr-TR" sz="2000" dirty="0" smtClean="0"/>
          </a:p>
          <a:p>
            <a:r>
              <a:rPr lang="tr-TR" sz="2000" dirty="0" smtClean="0"/>
              <a:t>→ Şiirlerinde gurbet,aşk,ayrılık,doğadan söz eder.</a:t>
            </a:r>
          </a:p>
          <a:p>
            <a:endParaRPr lang="tr-TR" sz="2000" dirty="0">
              <a:solidFill>
                <a:srgbClr val="C00000"/>
              </a:solidFill>
            </a:endParaRPr>
          </a:p>
        </p:txBody>
      </p:sp>
      <p:pic>
        <p:nvPicPr>
          <p:cNvPr id="55298" name="Picture 2" descr="http://www.biyografi.net/images/kisi/1612.jpg"/>
          <p:cNvPicPr>
            <a:picLocks noGrp="1" noChangeAspect="1" noChangeArrowheads="1"/>
          </p:cNvPicPr>
          <p:nvPr>
            <p:ph type="pic" idx="1"/>
          </p:nvPr>
        </p:nvPicPr>
        <p:blipFill>
          <a:blip r:embed="rId2" cstate="print"/>
          <a:srcRect t="14019" b="14019"/>
          <a:stretch>
            <a:fillRect/>
          </a:stretch>
        </p:blipFill>
        <p:spPr bwMode="auto">
          <a:xfrm>
            <a:off x="4787900" y="612775"/>
            <a:ext cx="4105275" cy="4545013"/>
          </a:xfrm>
          <a:prstGeom prst="rect">
            <a:avLst/>
          </a:prstGeom>
          <a:noFill/>
        </p:spPr>
      </p:pic>
    </p:spTree>
  </p:cSld>
  <p:clrMapOvr>
    <a:masterClrMapping/>
  </p:clrMapOvr>
  <p:transition>
    <p:wedg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611560" y="476672"/>
            <a:ext cx="3960440" cy="5695528"/>
          </a:xfrm>
        </p:spPr>
        <p:txBody>
          <a:bodyPr>
            <a:normAutofit fontScale="85000" lnSpcReduction="20000"/>
          </a:bodyPr>
          <a:lstStyle/>
          <a:p>
            <a:r>
              <a:rPr lang="tr-TR" sz="2400" dirty="0" smtClean="0">
                <a:solidFill>
                  <a:srgbClr val="C00000"/>
                </a:solidFill>
              </a:rPr>
              <a:t>               AŞIK ÖMER</a:t>
            </a:r>
          </a:p>
          <a:p>
            <a:r>
              <a:rPr lang="tr-TR" sz="2400" b="1" dirty="0" smtClean="0"/>
              <a:t>→ </a:t>
            </a:r>
            <a:r>
              <a:rPr lang="tr-TR" sz="2400" dirty="0" smtClean="0"/>
              <a:t>17.yy şairidir.</a:t>
            </a:r>
          </a:p>
          <a:p>
            <a:endParaRPr lang="tr-TR" sz="2400" dirty="0" smtClean="0"/>
          </a:p>
          <a:p>
            <a:r>
              <a:rPr lang="tr-TR" sz="2400" dirty="0" smtClean="0"/>
              <a:t>→Konya’da  doğmuştur.</a:t>
            </a:r>
          </a:p>
          <a:p>
            <a:endParaRPr lang="tr-TR" sz="2400" dirty="0" smtClean="0"/>
          </a:p>
          <a:p>
            <a:r>
              <a:rPr lang="tr-TR" sz="2400" dirty="0" smtClean="0"/>
              <a:t>→Medrese eğitimi almıştır.</a:t>
            </a:r>
          </a:p>
          <a:p>
            <a:endParaRPr lang="tr-TR" sz="2400" dirty="0" smtClean="0"/>
          </a:p>
          <a:p>
            <a:r>
              <a:rPr lang="tr-TR" sz="2400" dirty="0" smtClean="0"/>
              <a:t>→Şiirlerinde divan edebiyatının etkisi görülür.</a:t>
            </a:r>
          </a:p>
          <a:p>
            <a:endParaRPr lang="tr-TR" sz="2400" dirty="0" smtClean="0"/>
          </a:p>
          <a:p>
            <a:r>
              <a:rPr lang="tr-TR" sz="2400" b="1" dirty="0" smtClean="0"/>
              <a:t>→ </a:t>
            </a:r>
            <a:r>
              <a:rPr lang="tr-TR" sz="2400" dirty="0" smtClean="0"/>
              <a:t>Aruz ölçüsü yanında hece ölçüsüyle de şiirler yazmıştır.</a:t>
            </a:r>
          </a:p>
          <a:p>
            <a:endParaRPr lang="tr-TR" sz="2400" dirty="0" smtClean="0"/>
          </a:p>
          <a:p>
            <a:r>
              <a:rPr lang="tr-TR" sz="2400" dirty="0" smtClean="0"/>
              <a:t>→Dili sade değildir Arapça ve farsça tamlamalarda eserlerinde görülmektedir.</a:t>
            </a:r>
          </a:p>
          <a:p>
            <a:endParaRPr lang="tr-TR" sz="2400" dirty="0" smtClean="0"/>
          </a:p>
          <a:p>
            <a:r>
              <a:rPr lang="tr-TR" sz="2400" dirty="0" smtClean="0"/>
              <a:t>→Aşk şiirleriyle tanınır.</a:t>
            </a:r>
          </a:p>
          <a:p>
            <a:endParaRPr lang="tr-TR" sz="2400" dirty="0">
              <a:solidFill>
                <a:srgbClr val="C00000"/>
              </a:solidFill>
            </a:endParaRPr>
          </a:p>
        </p:txBody>
      </p:sp>
      <p:pic>
        <p:nvPicPr>
          <p:cNvPr id="56322" name="Picture 2" descr="http://www.forumbilir.net/attachments/sairlerin-hayati-3022d1458648781/asik-omer.jpg"/>
          <p:cNvPicPr>
            <a:picLocks noGrp="1" noChangeAspect="1" noChangeArrowheads="1"/>
          </p:cNvPicPr>
          <p:nvPr>
            <p:ph type="pic" idx="1"/>
          </p:nvPr>
        </p:nvPicPr>
        <p:blipFill>
          <a:blip r:embed="rId2" cstate="print"/>
          <a:srcRect t="8322" b="8322"/>
          <a:stretch>
            <a:fillRect/>
          </a:stretch>
        </p:blipFill>
        <p:spPr bwMode="auto">
          <a:xfrm>
            <a:off x="4787900" y="476250"/>
            <a:ext cx="3960813" cy="4392613"/>
          </a:xfrm>
          <a:prstGeom prst="rect">
            <a:avLst/>
          </a:prstGeom>
          <a:noFill/>
        </p:spPr>
      </p:pic>
    </p:spTree>
  </p:cSld>
  <p:clrMapOvr>
    <a:masterClrMapping/>
  </p:clrMapOvr>
  <p:transition>
    <p:wedg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683568" y="476672"/>
            <a:ext cx="3600400" cy="5629398"/>
          </a:xfrm>
        </p:spPr>
        <p:txBody>
          <a:bodyPr>
            <a:normAutofit/>
          </a:bodyPr>
          <a:lstStyle/>
          <a:p>
            <a:r>
              <a:rPr lang="tr-TR" sz="2400" dirty="0" smtClean="0">
                <a:solidFill>
                  <a:srgbClr val="C00000"/>
                </a:solidFill>
              </a:rPr>
              <a:t>KAYIKÇI KUL MUSTAFA</a:t>
            </a:r>
          </a:p>
          <a:p>
            <a:r>
              <a:rPr lang="tr-TR" sz="2400" b="1" dirty="0" smtClean="0"/>
              <a:t>→ </a:t>
            </a:r>
            <a:r>
              <a:rPr lang="tr-TR" sz="2400" dirty="0" smtClean="0"/>
              <a:t>17 yy şairidir.</a:t>
            </a:r>
          </a:p>
          <a:p>
            <a:endParaRPr lang="tr-TR" sz="2400" dirty="0" smtClean="0"/>
          </a:p>
          <a:p>
            <a:r>
              <a:rPr lang="tr-TR" sz="2400" dirty="0" smtClean="0"/>
              <a:t>→Sultan 4. Murat’ın Bağdat seferine katılmıştır.</a:t>
            </a:r>
          </a:p>
          <a:p>
            <a:endParaRPr lang="tr-TR" sz="2400" dirty="0" smtClean="0"/>
          </a:p>
          <a:p>
            <a:r>
              <a:rPr lang="tr-TR" sz="2400" b="1" dirty="0" smtClean="0"/>
              <a:t>→ </a:t>
            </a:r>
            <a:r>
              <a:rPr lang="tr-TR" sz="2400" dirty="0" smtClean="0"/>
              <a:t>Asker biridir.</a:t>
            </a:r>
          </a:p>
          <a:p>
            <a:endParaRPr lang="tr-TR" sz="2400" dirty="0" smtClean="0"/>
          </a:p>
          <a:p>
            <a:r>
              <a:rPr lang="tr-TR" sz="2400" b="1" dirty="0" smtClean="0"/>
              <a:t>→ </a:t>
            </a:r>
            <a:r>
              <a:rPr lang="tr-TR" sz="2400" dirty="0" smtClean="0"/>
              <a:t>Dili iyi kullanması bir çok şairi etkilemiştir.</a:t>
            </a:r>
          </a:p>
          <a:p>
            <a:endParaRPr lang="tr-TR" sz="2400" dirty="0" smtClean="0"/>
          </a:p>
          <a:p>
            <a:r>
              <a:rPr lang="tr-TR" sz="2400" b="1" dirty="0" smtClean="0"/>
              <a:t>→ </a:t>
            </a:r>
            <a:r>
              <a:rPr lang="tr-TR" sz="2400" dirty="0" smtClean="0"/>
              <a:t>En önemli eseri Genç Osman Destanıdır.</a:t>
            </a:r>
          </a:p>
          <a:p>
            <a:endParaRPr lang="tr-TR" sz="2400" dirty="0">
              <a:solidFill>
                <a:srgbClr val="C00000"/>
              </a:solidFill>
            </a:endParaRPr>
          </a:p>
        </p:txBody>
      </p:sp>
      <p:pic>
        <p:nvPicPr>
          <p:cNvPr id="57346" name="Picture 2" descr="http://img.antoloji.com/media/sair_resimleri/21/13821_b_8196.jpg"/>
          <p:cNvPicPr>
            <a:picLocks noGrp="1" noChangeAspect="1" noChangeArrowheads="1"/>
          </p:cNvPicPr>
          <p:nvPr>
            <p:ph type="pic" idx="1"/>
          </p:nvPr>
        </p:nvPicPr>
        <p:blipFill>
          <a:blip r:embed="rId2" cstate="print"/>
          <a:srcRect t="13575" b="13575"/>
          <a:stretch>
            <a:fillRect/>
          </a:stretch>
        </p:blipFill>
        <p:spPr bwMode="auto">
          <a:xfrm>
            <a:off x="4932363" y="612775"/>
            <a:ext cx="3743325" cy="4545013"/>
          </a:xfrm>
          <a:prstGeom prst="rect">
            <a:avLst/>
          </a:prstGeom>
          <a:noFill/>
        </p:spPr>
      </p:pic>
    </p:spTree>
  </p:cSld>
  <p:clrMapOvr>
    <a:masterClrMapping/>
  </p:clrMapOvr>
  <p:transition>
    <p:wedg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27584" y="476672"/>
            <a:ext cx="3816424" cy="5695528"/>
          </a:xfrm>
        </p:spPr>
        <p:txBody>
          <a:bodyPr>
            <a:normAutofit/>
          </a:bodyPr>
          <a:lstStyle/>
          <a:p>
            <a:r>
              <a:rPr lang="tr-TR" sz="2400" dirty="0" smtClean="0">
                <a:solidFill>
                  <a:srgbClr val="C00000"/>
                </a:solidFill>
              </a:rPr>
              <a:t>                DADALOĞLU</a:t>
            </a:r>
          </a:p>
          <a:p>
            <a:r>
              <a:rPr lang="tr-TR" sz="2400" b="1" dirty="0" smtClean="0"/>
              <a:t>→ </a:t>
            </a:r>
            <a:r>
              <a:rPr lang="tr-TR" sz="2400" dirty="0" smtClean="0"/>
              <a:t>19. yy  şairidir.</a:t>
            </a:r>
          </a:p>
          <a:p>
            <a:r>
              <a:rPr lang="tr-TR" sz="2400" b="1" dirty="0" smtClean="0"/>
              <a:t>→ </a:t>
            </a:r>
            <a:r>
              <a:rPr lang="tr-TR" sz="2400" dirty="0" smtClean="0"/>
              <a:t>Asıl adı Veli’dir.</a:t>
            </a:r>
          </a:p>
          <a:p>
            <a:r>
              <a:rPr lang="tr-TR" sz="2400" b="1" dirty="0" smtClean="0"/>
              <a:t>→ </a:t>
            </a:r>
            <a:r>
              <a:rPr lang="tr-TR" sz="2400" dirty="0" smtClean="0"/>
              <a:t>İçli duygulu şiirleri de vardır.</a:t>
            </a:r>
          </a:p>
          <a:p>
            <a:r>
              <a:rPr lang="tr-TR" sz="2400" dirty="0" smtClean="0"/>
              <a:t>→ Koçaklamalarıyla  tanınır.</a:t>
            </a:r>
          </a:p>
          <a:p>
            <a:r>
              <a:rPr lang="tr-TR" sz="2400" b="1" dirty="0" smtClean="0"/>
              <a:t>→ </a:t>
            </a:r>
            <a:r>
              <a:rPr lang="tr-TR" sz="2400" dirty="0" smtClean="0"/>
              <a:t>Ferman padişahınsa dağlar bizimdir dizesi çok meşhurdur.</a:t>
            </a:r>
          </a:p>
          <a:p>
            <a:r>
              <a:rPr lang="tr-TR" sz="2400" b="1" dirty="0" smtClean="0"/>
              <a:t>→ </a:t>
            </a:r>
            <a:r>
              <a:rPr lang="tr-TR" sz="2400" dirty="0" smtClean="0"/>
              <a:t>Dili genelde sadedir.</a:t>
            </a:r>
          </a:p>
          <a:p>
            <a:r>
              <a:rPr lang="tr-TR" sz="2400" dirty="0" smtClean="0"/>
              <a:t>→Divan edebiyatının etkisi görülmez.</a:t>
            </a:r>
          </a:p>
          <a:p>
            <a:endParaRPr lang="tr-TR" sz="2400" dirty="0">
              <a:solidFill>
                <a:srgbClr val="C00000"/>
              </a:solidFill>
            </a:endParaRPr>
          </a:p>
        </p:txBody>
      </p:sp>
      <p:pic>
        <p:nvPicPr>
          <p:cNvPr id="58370" name="Picture 2" descr="https://pbs.twimg.com/media/CZlyF3NWcAAhN1d.jpg"/>
          <p:cNvPicPr>
            <a:picLocks noGrp="1" noChangeAspect="1" noChangeArrowheads="1"/>
          </p:cNvPicPr>
          <p:nvPr>
            <p:ph type="pic" idx="1"/>
          </p:nvPr>
        </p:nvPicPr>
        <p:blipFill>
          <a:blip r:embed="rId2" cstate="print"/>
          <a:srcRect l="29477" r="29477"/>
          <a:stretch>
            <a:fillRect/>
          </a:stretch>
        </p:blipFill>
        <p:spPr bwMode="auto">
          <a:xfrm>
            <a:off x="5076825" y="476250"/>
            <a:ext cx="3829050" cy="4897438"/>
          </a:xfrm>
          <a:prstGeom prst="rect">
            <a:avLst/>
          </a:prstGeom>
          <a:noFill/>
        </p:spPr>
      </p:pic>
    </p:spTree>
  </p:cSld>
  <p:clrMapOvr>
    <a:masterClrMapping/>
  </p:clrMapOvr>
  <p:transition>
    <p:wedg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467544" y="476672"/>
            <a:ext cx="4032448" cy="5623520"/>
          </a:xfrm>
        </p:spPr>
        <p:txBody>
          <a:bodyPr>
            <a:normAutofit/>
          </a:bodyPr>
          <a:lstStyle/>
          <a:p>
            <a:r>
              <a:rPr lang="tr-TR" sz="2400" dirty="0" smtClean="0">
                <a:solidFill>
                  <a:srgbClr val="C00000"/>
                </a:solidFill>
              </a:rPr>
              <a:t>                    SEYRANİ</a:t>
            </a:r>
          </a:p>
          <a:p>
            <a:pPr>
              <a:buFont typeface="Wingdings" pitchFamily="2" charset="2"/>
              <a:buChar char="Ø"/>
            </a:pPr>
            <a:r>
              <a:rPr lang="tr-TR" sz="2400" dirty="0" smtClean="0"/>
              <a:t>19.yy  şairidir.</a:t>
            </a:r>
          </a:p>
          <a:p>
            <a:r>
              <a:rPr lang="tr-TR" sz="2400" dirty="0" smtClean="0"/>
              <a:t>→Kayseri’de doğmuştur.</a:t>
            </a:r>
          </a:p>
          <a:p>
            <a:r>
              <a:rPr lang="tr-TR" sz="2400" b="1" dirty="0" smtClean="0"/>
              <a:t>→ </a:t>
            </a:r>
            <a:r>
              <a:rPr lang="tr-TR" sz="2400" dirty="0" smtClean="0"/>
              <a:t>İstanbul’a da gelmiş ve orada medrese eğitimi almıştır.</a:t>
            </a:r>
          </a:p>
          <a:p>
            <a:r>
              <a:rPr lang="tr-TR" sz="2400" b="1" dirty="0" smtClean="0"/>
              <a:t>→ </a:t>
            </a:r>
            <a:r>
              <a:rPr lang="tr-TR" sz="2400" dirty="0" smtClean="0"/>
              <a:t>Hicivleriyle ünlüdür.</a:t>
            </a:r>
          </a:p>
          <a:p>
            <a:r>
              <a:rPr lang="tr-TR" sz="2400" b="1" dirty="0" smtClean="0"/>
              <a:t>→ </a:t>
            </a:r>
            <a:r>
              <a:rPr lang="tr-TR" sz="2400" dirty="0" smtClean="0"/>
              <a:t>Ham sofuları ve devrin ileri gelenleri hicvettiğinden tekrar Kayseri’ye gitmek zorunda kalmıştır.</a:t>
            </a:r>
          </a:p>
          <a:p>
            <a:r>
              <a:rPr lang="tr-TR" sz="2400" b="1" dirty="0" smtClean="0"/>
              <a:t>→ </a:t>
            </a:r>
            <a:r>
              <a:rPr lang="tr-TR" sz="2400" dirty="0" smtClean="0"/>
              <a:t>Taşlamaları da vardır.</a:t>
            </a:r>
          </a:p>
          <a:p>
            <a:r>
              <a:rPr lang="tr-TR" sz="2400" dirty="0" smtClean="0"/>
              <a:t>→Hem hece ölçüsü hem de aruz veznini kullanmıştır.</a:t>
            </a:r>
          </a:p>
          <a:p>
            <a:endParaRPr lang="tr-TR" sz="2400" dirty="0">
              <a:solidFill>
                <a:srgbClr val="C00000"/>
              </a:solidFill>
            </a:endParaRPr>
          </a:p>
        </p:txBody>
      </p:sp>
      <p:pic>
        <p:nvPicPr>
          <p:cNvPr id="59394" name="Picture 2" descr="http://www.develi.bel.tr/images/butonlar/20140922165409_0.jpg"/>
          <p:cNvPicPr>
            <a:picLocks noGrp="1" noChangeAspect="1" noChangeArrowheads="1"/>
          </p:cNvPicPr>
          <p:nvPr>
            <p:ph type="pic" idx="1"/>
          </p:nvPr>
        </p:nvPicPr>
        <p:blipFill>
          <a:blip r:embed="rId2" cstate="print"/>
          <a:srcRect l="21928" r="21928"/>
          <a:stretch>
            <a:fillRect/>
          </a:stretch>
        </p:blipFill>
        <p:spPr bwMode="auto">
          <a:xfrm>
            <a:off x="4932363" y="612775"/>
            <a:ext cx="3887787" cy="4616450"/>
          </a:xfrm>
          <a:prstGeom prst="rect">
            <a:avLst/>
          </a:prstGeom>
          <a:noFill/>
        </p:spPr>
      </p:pic>
    </p:spTree>
  </p:cSld>
  <p:clrMapOvr>
    <a:masterClrMapping/>
  </p:clrMapOvr>
  <p:transition>
    <p:wedg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467544" y="476672"/>
            <a:ext cx="4032448" cy="5695528"/>
          </a:xfrm>
        </p:spPr>
        <p:txBody>
          <a:bodyPr>
            <a:normAutofit/>
          </a:bodyPr>
          <a:lstStyle/>
          <a:p>
            <a:r>
              <a:rPr lang="tr-TR" sz="2400" dirty="0" smtClean="0">
                <a:solidFill>
                  <a:srgbClr val="C00000"/>
                </a:solidFill>
              </a:rPr>
              <a:t>             BAYBURTLU ZİHNİ </a:t>
            </a:r>
          </a:p>
          <a:p>
            <a:r>
              <a:rPr lang="tr-TR" sz="2400" b="1" dirty="0" smtClean="0"/>
              <a:t>→ </a:t>
            </a:r>
            <a:r>
              <a:rPr lang="tr-TR" sz="2400" dirty="0" smtClean="0"/>
              <a:t>19.yy şairidir.</a:t>
            </a:r>
          </a:p>
          <a:p>
            <a:r>
              <a:rPr lang="tr-TR" sz="2400" b="1" dirty="0" smtClean="0"/>
              <a:t>→ </a:t>
            </a:r>
            <a:r>
              <a:rPr lang="tr-TR" sz="2400" dirty="0" smtClean="0"/>
              <a:t>Bayburt’ta doğmuştur.</a:t>
            </a:r>
          </a:p>
          <a:p>
            <a:r>
              <a:rPr lang="tr-TR" sz="2400" b="1" dirty="0" smtClean="0"/>
              <a:t>→ </a:t>
            </a:r>
            <a:r>
              <a:rPr lang="tr-TR" sz="2400" dirty="0" smtClean="0"/>
              <a:t>İyi bir eğitim almıştır.</a:t>
            </a:r>
          </a:p>
          <a:p>
            <a:r>
              <a:rPr lang="tr-TR" sz="2400" dirty="0" smtClean="0"/>
              <a:t>→Divan edebiyatı ve halk edebiyatı türünde eser vermiştir.</a:t>
            </a:r>
          </a:p>
          <a:p>
            <a:r>
              <a:rPr lang="tr-TR" sz="2400" dirty="0" smtClean="0"/>
              <a:t>→Hicivleriyle ünlüdür.</a:t>
            </a:r>
          </a:p>
          <a:p>
            <a:r>
              <a:rPr lang="tr-TR" sz="2400" b="1" dirty="0" smtClean="0"/>
              <a:t>→ </a:t>
            </a:r>
            <a:r>
              <a:rPr lang="tr-TR" sz="2400" dirty="0" smtClean="0"/>
              <a:t>Bir çok yerde memuriyetlik yapmıştır.</a:t>
            </a:r>
          </a:p>
          <a:p>
            <a:endParaRPr lang="tr-TR" sz="2400" dirty="0">
              <a:solidFill>
                <a:srgbClr val="C00000"/>
              </a:solidFill>
            </a:endParaRPr>
          </a:p>
        </p:txBody>
      </p:sp>
      <p:pic>
        <p:nvPicPr>
          <p:cNvPr id="60418" name="Picture 2" descr="http://vizyon21yy.com/images/Egitim_Genl/Onemli_Insanlar/Yazarlar_Sairler/Yazarlar/Turk/B_Z/Bayburtlu_Zihni.jpg"/>
          <p:cNvPicPr>
            <a:picLocks noGrp="1" noChangeAspect="1" noChangeArrowheads="1"/>
          </p:cNvPicPr>
          <p:nvPr>
            <p:ph type="pic" idx="1"/>
          </p:nvPr>
        </p:nvPicPr>
        <p:blipFill>
          <a:blip r:embed="rId2" cstate="print"/>
          <a:srcRect t="2124" b="2124"/>
          <a:stretch>
            <a:fillRect/>
          </a:stretch>
        </p:blipFill>
        <p:spPr bwMode="auto">
          <a:xfrm>
            <a:off x="4932363" y="612775"/>
            <a:ext cx="3671887" cy="4687888"/>
          </a:xfrm>
          <a:prstGeom prst="rect">
            <a:avLst/>
          </a:prstGeom>
          <a:noFill/>
        </p:spPr>
      </p:pic>
    </p:spTree>
  </p:cSld>
  <p:clrMapOvr>
    <a:masterClrMapping/>
  </p:clrMapOvr>
  <p:transition>
    <p:wedg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755576" y="404664"/>
            <a:ext cx="4464496" cy="5767536"/>
          </a:xfrm>
        </p:spPr>
        <p:txBody>
          <a:bodyPr>
            <a:normAutofit/>
          </a:bodyPr>
          <a:lstStyle/>
          <a:p>
            <a:r>
              <a:rPr lang="tr-TR" sz="2400" dirty="0" smtClean="0">
                <a:solidFill>
                  <a:srgbClr val="C00000"/>
                </a:solidFill>
              </a:rPr>
              <a:t>           ERZURUMLU EMRAH </a:t>
            </a:r>
          </a:p>
          <a:p>
            <a:r>
              <a:rPr lang="tr-TR" sz="2400" b="1" dirty="0" smtClean="0"/>
              <a:t> </a:t>
            </a:r>
            <a:r>
              <a:rPr lang="tr-TR" sz="2400" dirty="0" smtClean="0"/>
              <a:t>19. yy şairidir.</a:t>
            </a:r>
          </a:p>
          <a:p>
            <a:endParaRPr lang="tr-TR" sz="2400" dirty="0" smtClean="0"/>
          </a:p>
          <a:p>
            <a:r>
              <a:rPr lang="tr-TR" sz="2400" dirty="0" smtClean="0"/>
              <a:t>→Seyyah sayılacak kadar çok yer gezmiştir.</a:t>
            </a:r>
          </a:p>
          <a:p>
            <a:endParaRPr lang="tr-TR" sz="2400" dirty="0" smtClean="0"/>
          </a:p>
          <a:p>
            <a:r>
              <a:rPr lang="tr-TR" sz="2400" b="1" dirty="0" smtClean="0"/>
              <a:t>→ </a:t>
            </a:r>
            <a:r>
              <a:rPr lang="tr-TR" sz="2400" dirty="0" smtClean="0"/>
              <a:t>Medrese eğitimi görmüştür.</a:t>
            </a:r>
          </a:p>
          <a:p>
            <a:endParaRPr lang="tr-TR" sz="2400" dirty="0" smtClean="0"/>
          </a:p>
          <a:p>
            <a:r>
              <a:rPr lang="tr-TR" sz="2400" b="1" dirty="0" smtClean="0"/>
              <a:t>→ </a:t>
            </a:r>
            <a:r>
              <a:rPr lang="tr-TR" sz="2400" dirty="0" smtClean="0"/>
              <a:t>Halk edebiyatı ve divan edebiyatında eserler vermiştir.</a:t>
            </a:r>
          </a:p>
          <a:p>
            <a:endParaRPr lang="tr-TR" sz="2400" dirty="0" smtClean="0"/>
          </a:p>
          <a:p>
            <a:r>
              <a:rPr lang="tr-TR" sz="2400" b="1" dirty="0" smtClean="0"/>
              <a:t>→ </a:t>
            </a:r>
            <a:r>
              <a:rPr lang="tr-TR" sz="2400" dirty="0" smtClean="0"/>
              <a:t>Bir  çok eseri türkü olarak bestelenmiştir.</a:t>
            </a:r>
          </a:p>
          <a:p>
            <a:endParaRPr lang="tr-TR" sz="2400" dirty="0">
              <a:solidFill>
                <a:srgbClr val="C00000"/>
              </a:solidFill>
            </a:endParaRPr>
          </a:p>
        </p:txBody>
      </p:sp>
      <p:pic>
        <p:nvPicPr>
          <p:cNvPr id="61442" name="Picture 2" descr="http://www.kardelensevdasi.com/wp-content/uploads/2014/11/erzurumlu-emrah.jpg"/>
          <p:cNvPicPr>
            <a:picLocks noGrp="1" noChangeAspect="1" noChangeArrowheads="1"/>
          </p:cNvPicPr>
          <p:nvPr>
            <p:ph type="pic" idx="1"/>
          </p:nvPr>
        </p:nvPicPr>
        <p:blipFill>
          <a:blip r:embed="rId2" cstate="print"/>
          <a:srcRect l="830" r="830"/>
          <a:stretch>
            <a:fillRect/>
          </a:stretch>
        </p:blipFill>
        <p:spPr bwMode="auto">
          <a:xfrm>
            <a:off x="5435600" y="612775"/>
            <a:ext cx="3457575" cy="4687888"/>
          </a:xfrm>
          <a:prstGeom prst="rect">
            <a:avLst/>
          </a:prstGeom>
          <a:noFill/>
        </p:spPr>
      </p:pic>
    </p:spTree>
  </p:cSld>
  <p:clrMapOvr>
    <a:masterClrMapping/>
  </p:clrMapOvr>
  <p:transition>
    <p:wedg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395536" y="620688"/>
            <a:ext cx="4176464" cy="5904656"/>
          </a:xfrm>
        </p:spPr>
        <p:txBody>
          <a:bodyPr>
            <a:normAutofit fontScale="85000" lnSpcReduction="20000"/>
          </a:bodyPr>
          <a:lstStyle/>
          <a:p>
            <a:r>
              <a:rPr lang="tr-TR" sz="2400" dirty="0" smtClean="0">
                <a:solidFill>
                  <a:srgbClr val="C00000"/>
                </a:solidFill>
              </a:rPr>
              <a:t>             AŞIK VEYSEL </a:t>
            </a:r>
          </a:p>
          <a:p>
            <a:r>
              <a:rPr lang="tr-TR" sz="2400" b="1" dirty="0" smtClean="0"/>
              <a:t>→ </a:t>
            </a:r>
            <a:r>
              <a:rPr lang="tr-TR" sz="2400" dirty="0" smtClean="0"/>
              <a:t>Sivas’ın   Şarkışla ilçesi Sivrialan köyünde doğmuştur.</a:t>
            </a:r>
          </a:p>
          <a:p>
            <a:r>
              <a:rPr lang="tr-TR" sz="2400" dirty="0" smtClean="0"/>
              <a:t>→  7 yaşında hastalıktan dolayı gözünü kaybetmiş ve babasının oyalanması için eline saz vermiş ve bu hayatını değiştirmiştir.</a:t>
            </a:r>
          </a:p>
          <a:p>
            <a:r>
              <a:rPr lang="tr-TR" sz="2400" dirty="0" smtClean="0"/>
              <a:t>→Ahmet  Kutsi Tecer ile tanışması onun hayatını kökten değiştirmiştir.tanınmış ve usta bir halk şairi olmuştur.</a:t>
            </a:r>
          </a:p>
          <a:p>
            <a:r>
              <a:rPr lang="tr-TR" sz="2400" b="1" dirty="0" smtClean="0"/>
              <a:t>→ </a:t>
            </a:r>
            <a:r>
              <a:rPr lang="tr-TR" sz="2400" dirty="0" smtClean="0"/>
              <a:t>Şiirlerinde yurt sevgisi,aşk,doğa,yaşama sevinci ve üzüntüler onun şiirlerinde sıkça yer alır.</a:t>
            </a:r>
          </a:p>
          <a:p>
            <a:r>
              <a:rPr lang="tr-TR" sz="2400" b="1" dirty="0" smtClean="0"/>
              <a:t>→ </a:t>
            </a:r>
            <a:r>
              <a:rPr lang="tr-TR" sz="2400" dirty="0" smtClean="0"/>
              <a:t>Türkçeyi çok iyi kullanmış yalın açık sade bir dil kullanmıştır.</a:t>
            </a:r>
          </a:p>
          <a:p>
            <a:r>
              <a:rPr lang="tr-TR" sz="2400" dirty="0" smtClean="0"/>
              <a:t>→Halk şiirinin son büyük ustası sayılır.</a:t>
            </a:r>
          </a:p>
          <a:p>
            <a:r>
              <a:rPr lang="tr-TR" sz="2400" b="1" dirty="0" smtClean="0"/>
              <a:t>→ </a:t>
            </a:r>
            <a:r>
              <a:rPr lang="tr-TR" sz="2400" dirty="0" smtClean="0"/>
              <a:t>Gözleri dış dünyayı görmemesine rağmen iç dünyasında sanki görüyormuş gibi yazacak kadar usta bir şairdir.</a:t>
            </a:r>
          </a:p>
          <a:p>
            <a:endParaRPr lang="tr-TR" sz="2400" dirty="0">
              <a:solidFill>
                <a:srgbClr val="C00000"/>
              </a:solidFill>
            </a:endParaRPr>
          </a:p>
        </p:txBody>
      </p:sp>
      <p:pic>
        <p:nvPicPr>
          <p:cNvPr id="62466" name="Picture 2" descr="http://www.bilgikusu.com/wp-content/uploads/2015/03/asikk-veysel-satiroglu.jpg"/>
          <p:cNvPicPr>
            <a:picLocks noGrp="1" noChangeAspect="1" noChangeArrowheads="1"/>
          </p:cNvPicPr>
          <p:nvPr>
            <p:ph type="pic" idx="1"/>
          </p:nvPr>
        </p:nvPicPr>
        <p:blipFill>
          <a:blip r:embed="rId2" cstate="print"/>
          <a:srcRect t="8346" b="8346"/>
          <a:stretch>
            <a:fillRect/>
          </a:stretch>
        </p:blipFill>
        <p:spPr bwMode="auto">
          <a:xfrm>
            <a:off x="4787900" y="612775"/>
            <a:ext cx="4032250" cy="4687888"/>
          </a:xfrm>
          <a:prstGeom prst="rect">
            <a:avLst/>
          </a:prstGeom>
          <a:noFill/>
        </p:spPr>
      </p:pic>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Font typeface="Wingdings" pitchFamily="2" charset="2"/>
              <a:buChar char="v"/>
            </a:pPr>
            <a:r>
              <a:rPr lang="tr-TR" dirty="0" smtClean="0"/>
              <a:t> Şiir geleneğinde usta-çırak ilişkisine göre yeni şairler yetişir.</a:t>
            </a:r>
          </a:p>
          <a:p>
            <a:pPr>
              <a:buNone/>
            </a:pPr>
            <a:endParaRPr lang="tr-TR" dirty="0" smtClean="0"/>
          </a:p>
          <a:p>
            <a:pPr>
              <a:buFont typeface="Wingdings" pitchFamily="2" charset="2"/>
              <a:buChar char="v"/>
            </a:pPr>
            <a:r>
              <a:rPr lang="tr-TR" dirty="0" smtClean="0"/>
              <a:t>Somut kavramlara daha çok yer verilmiştir.</a:t>
            </a:r>
          </a:p>
          <a:p>
            <a:pPr>
              <a:buNone/>
            </a:pPr>
            <a:endParaRPr lang="tr-TR" dirty="0" smtClean="0"/>
          </a:p>
          <a:p>
            <a:pPr>
              <a:buFont typeface="Wingdings" pitchFamily="2" charset="2"/>
              <a:buChar char="v"/>
            </a:pPr>
            <a:r>
              <a:rPr lang="tr-TR" dirty="0" smtClean="0"/>
              <a:t>En çok şiir alanında eserler verilmişti</a:t>
            </a:r>
            <a:endParaRPr lang="tr-TR" dirty="0"/>
          </a:p>
        </p:txBody>
      </p:sp>
    </p:spTree>
  </p:cSld>
  <p:clrMapOvr>
    <a:masterClrMapping/>
  </p:clrMapOvr>
  <p:transition>
    <p:wedg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539552" y="404664"/>
            <a:ext cx="4176464" cy="6192688"/>
          </a:xfrm>
        </p:spPr>
        <p:txBody>
          <a:bodyPr>
            <a:normAutofit/>
          </a:bodyPr>
          <a:lstStyle/>
          <a:p>
            <a:r>
              <a:rPr lang="tr-TR" sz="2400" dirty="0" smtClean="0">
                <a:solidFill>
                  <a:srgbClr val="C00000"/>
                </a:solidFill>
              </a:rPr>
              <a:t>                 YUNUS EMRE</a:t>
            </a:r>
          </a:p>
          <a:p>
            <a:r>
              <a:rPr lang="tr-TR" sz="2000" b="1" dirty="0" smtClean="0"/>
              <a:t>→ </a:t>
            </a:r>
            <a:r>
              <a:rPr lang="tr-TR" sz="2000" dirty="0" smtClean="0"/>
              <a:t>İlahi türünün en önemli şairidir.</a:t>
            </a:r>
          </a:p>
          <a:p>
            <a:r>
              <a:rPr lang="tr-TR" sz="2000" b="1" dirty="0" smtClean="0"/>
              <a:t>→ </a:t>
            </a:r>
            <a:r>
              <a:rPr lang="tr-TR" sz="2000" dirty="0" smtClean="0"/>
              <a:t>Konular genelde evrensel öğeler içerir.</a:t>
            </a:r>
          </a:p>
          <a:p>
            <a:r>
              <a:rPr lang="tr-TR" sz="2000" b="1" dirty="0" smtClean="0"/>
              <a:t>→ </a:t>
            </a:r>
            <a:r>
              <a:rPr lang="tr-TR" sz="2000" dirty="0" smtClean="0"/>
              <a:t>Şiirlerinde çoğunlukla  ilahi aşkı ,insan sevgisi ve doğa konu edinmiştir.</a:t>
            </a:r>
          </a:p>
          <a:p>
            <a:r>
              <a:rPr lang="tr-TR" sz="2000" b="1" dirty="0" smtClean="0"/>
              <a:t>→ </a:t>
            </a:r>
            <a:r>
              <a:rPr lang="tr-TR" sz="2000" dirty="0" smtClean="0"/>
              <a:t>İnsanları yaradandan dolayı sevmesi onun insan sevgisini ortaya koyar.(Yaradılanı severiz,yaradandan ötürü der.)</a:t>
            </a:r>
          </a:p>
          <a:p>
            <a:r>
              <a:rPr lang="tr-TR" sz="2000" b="1" dirty="0" smtClean="0"/>
              <a:t>→ </a:t>
            </a:r>
            <a:r>
              <a:rPr lang="tr-TR" sz="2000" dirty="0" smtClean="0"/>
              <a:t>Şiirlerinde Türkçeyi kullanmış açık bir dil tercih etmiştir.</a:t>
            </a:r>
          </a:p>
          <a:p>
            <a:r>
              <a:rPr lang="tr-TR" sz="2000" b="1" dirty="0" smtClean="0"/>
              <a:t>→ </a:t>
            </a:r>
            <a:r>
              <a:rPr lang="tr-TR" sz="2000" dirty="0" smtClean="0"/>
              <a:t>Eserleri Divan ve Risalet-ün Nushiyye’dir.</a:t>
            </a:r>
          </a:p>
          <a:p>
            <a:endParaRPr lang="tr-TR" sz="2000" dirty="0" smtClean="0"/>
          </a:p>
          <a:p>
            <a:endParaRPr lang="tr-TR" sz="2400" dirty="0">
              <a:solidFill>
                <a:srgbClr val="C00000"/>
              </a:solidFill>
            </a:endParaRPr>
          </a:p>
        </p:txBody>
      </p:sp>
      <p:pic>
        <p:nvPicPr>
          <p:cNvPr id="63490" name="Picture 2" descr="https://cetinbayramoglusiir.files.wordpress.com/2014/04/yunus-emre16.jpg"/>
          <p:cNvPicPr>
            <a:picLocks noGrp="1" noChangeAspect="1" noChangeArrowheads="1"/>
          </p:cNvPicPr>
          <p:nvPr>
            <p:ph type="pic" idx="1"/>
          </p:nvPr>
        </p:nvPicPr>
        <p:blipFill>
          <a:blip r:embed="rId2" cstate="print"/>
          <a:srcRect t="2306" b="2306"/>
          <a:stretch>
            <a:fillRect/>
          </a:stretch>
        </p:blipFill>
        <p:spPr bwMode="auto">
          <a:xfrm>
            <a:off x="4932363" y="612775"/>
            <a:ext cx="3743325" cy="4760913"/>
          </a:xfrm>
          <a:prstGeom prst="rect">
            <a:avLst/>
          </a:prstGeom>
          <a:noFill/>
        </p:spPr>
      </p:pic>
    </p:spTree>
  </p:cSld>
  <p:clrMapOvr>
    <a:masterClrMapping/>
  </p:clrMapOvr>
  <p:transition>
    <p:wedg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539552" y="260648"/>
            <a:ext cx="4176464" cy="5911552"/>
          </a:xfrm>
        </p:spPr>
        <p:txBody>
          <a:bodyPr>
            <a:normAutofit/>
          </a:bodyPr>
          <a:lstStyle/>
          <a:p>
            <a:r>
              <a:rPr lang="tr-TR" sz="2400" dirty="0" smtClean="0">
                <a:solidFill>
                  <a:srgbClr val="C00000"/>
                </a:solidFill>
              </a:rPr>
              <a:t>            HACI BEKTAŞİ VELİ</a:t>
            </a:r>
          </a:p>
          <a:p>
            <a:r>
              <a:rPr lang="tr-TR" sz="2400" b="1" dirty="0" smtClean="0"/>
              <a:t>→ </a:t>
            </a:r>
            <a:r>
              <a:rPr lang="tr-TR" sz="2400" dirty="0" smtClean="0"/>
              <a:t>Türkistan’da doğmuştur.</a:t>
            </a:r>
          </a:p>
          <a:p>
            <a:r>
              <a:rPr lang="tr-TR" sz="2400" b="1" dirty="0" smtClean="0"/>
              <a:t>→ </a:t>
            </a:r>
            <a:r>
              <a:rPr lang="tr-TR" sz="2400" dirty="0" smtClean="0"/>
              <a:t>Bektaşi tarikatının kurucusudur.</a:t>
            </a:r>
          </a:p>
          <a:p>
            <a:r>
              <a:rPr lang="tr-TR" sz="2400" b="1" dirty="0" smtClean="0"/>
              <a:t>→ </a:t>
            </a:r>
            <a:r>
              <a:rPr lang="tr-TR" sz="2400" dirty="0" smtClean="0"/>
              <a:t>Anadolu’nun Türkleşmesinde ve İslamlaşmasında önemli rol oynamıştır.</a:t>
            </a:r>
          </a:p>
          <a:p>
            <a:r>
              <a:rPr lang="tr-TR" sz="2400" b="1" dirty="0" smtClean="0"/>
              <a:t>→ </a:t>
            </a:r>
            <a:r>
              <a:rPr lang="tr-TR" sz="2400" dirty="0" smtClean="0"/>
              <a:t>Kırşehir’de çok sayıda derviş yetiştirmiştir.</a:t>
            </a:r>
          </a:p>
          <a:p>
            <a:r>
              <a:rPr lang="tr-TR" sz="2400" b="1" dirty="0" smtClean="0"/>
              <a:t>→ </a:t>
            </a:r>
            <a:r>
              <a:rPr lang="tr-TR" sz="2400" dirty="0" smtClean="0"/>
              <a:t>İnsanları iyiye doğruya yöneltmeyi amaç edinmiştir.</a:t>
            </a:r>
          </a:p>
          <a:p>
            <a:r>
              <a:rPr lang="tr-TR" sz="2400" dirty="0" smtClean="0"/>
              <a:t>→Nefes nazım biçimiyle ünlüdür.</a:t>
            </a:r>
          </a:p>
          <a:p>
            <a:r>
              <a:rPr lang="tr-TR" sz="2400" b="1" dirty="0" smtClean="0"/>
              <a:t>→ </a:t>
            </a:r>
            <a:r>
              <a:rPr lang="tr-TR" sz="2400" dirty="0" smtClean="0"/>
              <a:t>En önemli eseri Makalat’tır.</a:t>
            </a:r>
          </a:p>
          <a:p>
            <a:endParaRPr lang="tr-TR" sz="2400" dirty="0">
              <a:solidFill>
                <a:srgbClr val="C00000"/>
              </a:solidFill>
            </a:endParaRPr>
          </a:p>
        </p:txBody>
      </p:sp>
      <p:pic>
        <p:nvPicPr>
          <p:cNvPr id="64514" name="Picture 2" descr="http://www.hurbilgi.com/wp-content/uploads/2015/10/Hac%C4%B1-Bekta%C5%9F-Veli-K%C4%B1sa-Hayat%C4%B1.jpg"/>
          <p:cNvPicPr>
            <a:picLocks noGrp="1" noChangeAspect="1" noChangeArrowheads="1"/>
          </p:cNvPicPr>
          <p:nvPr>
            <p:ph type="pic" idx="1"/>
          </p:nvPr>
        </p:nvPicPr>
        <p:blipFill>
          <a:blip r:embed="rId2" cstate="print"/>
          <a:srcRect t="7634" b="7634"/>
          <a:stretch>
            <a:fillRect/>
          </a:stretch>
        </p:blipFill>
        <p:spPr bwMode="auto">
          <a:xfrm>
            <a:off x="4859338" y="612775"/>
            <a:ext cx="3960812" cy="4400550"/>
          </a:xfrm>
          <a:prstGeom prst="rect">
            <a:avLst/>
          </a:prstGeom>
          <a:noFill/>
        </p:spPr>
      </p:pic>
    </p:spTree>
  </p:cSld>
  <p:clrMapOvr>
    <a:masterClrMapping/>
  </p:clrMapOvr>
  <p:transition>
    <p:wedg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683568" y="548680"/>
            <a:ext cx="3960440" cy="5623520"/>
          </a:xfrm>
        </p:spPr>
        <p:txBody>
          <a:bodyPr>
            <a:normAutofit lnSpcReduction="10000"/>
          </a:bodyPr>
          <a:lstStyle/>
          <a:p>
            <a:r>
              <a:rPr lang="tr-TR" sz="2400" dirty="0" smtClean="0">
                <a:solidFill>
                  <a:srgbClr val="C00000"/>
                </a:solidFill>
              </a:rPr>
              <a:t>           PİR SULTAN ABDAL</a:t>
            </a:r>
          </a:p>
          <a:p>
            <a:r>
              <a:rPr lang="tr-TR" sz="2400" b="1" dirty="0" smtClean="0"/>
              <a:t>→ </a:t>
            </a:r>
            <a:r>
              <a:rPr lang="tr-TR" sz="2400" dirty="0" smtClean="0"/>
              <a:t>Yalın sade anlaşılır bir dil kullanmıştır.</a:t>
            </a:r>
          </a:p>
          <a:p>
            <a:r>
              <a:rPr lang="tr-TR" sz="2400" b="1" dirty="0" smtClean="0"/>
              <a:t>→ </a:t>
            </a:r>
            <a:r>
              <a:rPr lang="tr-TR" sz="2400" dirty="0" smtClean="0"/>
              <a:t>Tasavvuf,aşk,doğa ve halkın sorunları gibi konular işlemiştir.</a:t>
            </a:r>
          </a:p>
          <a:p>
            <a:r>
              <a:rPr lang="tr-TR" sz="2400" dirty="0" smtClean="0"/>
              <a:t>→ Alevi-Bektaşi şiirinin önemli temsilcisidir.</a:t>
            </a:r>
          </a:p>
          <a:p>
            <a:r>
              <a:rPr lang="tr-TR" sz="2400" b="1" dirty="0" smtClean="0"/>
              <a:t>→ </a:t>
            </a:r>
            <a:r>
              <a:rPr lang="tr-TR" sz="2400" dirty="0" smtClean="0"/>
              <a:t>Sarı Tambura adlı eseri Yunus Emre’nin Dertli Dolap şiirine benzerdir.</a:t>
            </a:r>
          </a:p>
          <a:p>
            <a:r>
              <a:rPr lang="tr-TR" sz="2400" b="1" dirty="0" smtClean="0"/>
              <a:t>→ </a:t>
            </a:r>
            <a:r>
              <a:rPr lang="tr-TR" sz="2400" dirty="0" smtClean="0"/>
              <a:t>Bir ayaklanmada yakalanarak Hızır Paşa tarafından öldürülmüştür.</a:t>
            </a:r>
          </a:p>
          <a:p>
            <a:r>
              <a:rPr lang="tr-TR" sz="2400" dirty="0" smtClean="0"/>
              <a:t>→Şiirleri lirizm tarzdadır.</a:t>
            </a:r>
          </a:p>
          <a:p>
            <a:endParaRPr lang="tr-TR" sz="2400" dirty="0">
              <a:solidFill>
                <a:srgbClr val="C00000"/>
              </a:solidFill>
            </a:endParaRPr>
          </a:p>
        </p:txBody>
      </p:sp>
      <p:pic>
        <p:nvPicPr>
          <p:cNvPr id="65538" name="Picture 2" descr="http://www.turksanatmuzigi.org/media/k2/items/cache/2c488b17328922fc8cfff9afffbd9fdf_XL.jpg"/>
          <p:cNvPicPr>
            <a:picLocks noGrp="1" noChangeAspect="1" noChangeArrowheads="1"/>
          </p:cNvPicPr>
          <p:nvPr>
            <p:ph type="pic" idx="1"/>
          </p:nvPr>
        </p:nvPicPr>
        <p:blipFill>
          <a:blip r:embed="rId2" cstate="print"/>
          <a:srcRect t="6628" b="6628"/>
          <a:stretch>
            <a:fillRect/>
          </a:stretch>
        </p:blipFill>
        <p:spPr bwMode="auto">
          <a:xfrm>
            <a:off x="4932363" y="612774"/>
            <a:ext cx="3816102" cy="4976465"/>
          </a:xfrm>
          <a:prstGeom prst="rect">
            <a:avLst/>
          </a:prstGeom>
          <a:noFill/>
        </p:spPr>
      </p:pic>
    </p:spTree>
  </p:cSld>
  <p:clrMapOvr>
    <a:masterClrMapping/>
  </p:clrMapOvr>
  <p:transition>
    <p:wedg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539552" y="548680"/>
            <a:ext cx="4608512" cy="5623520"/>
          </a:xfrm>
        </p:spPr>
        <p:txBody>
          <a:bodyPr>
            <a:normAutofit lnSpcReduction="10000"/>
          </a:bodyPr>
          <a:lstStyle/>
          <a:p>
            <a:r>
              <a:rPr lang="tr-TR" sz="2400" dirty="0" smtClean="0">
                <a:solidFill>
                  <a:srgbClr val="C00000"/>
                </a:solidFill>
              </a:rPr>
              <a:t>                 HACI BAYRAM VELİ</a:t>
            </a:r>
          </a:p>
          <a:p>
            <a:r>
              <a:rPr lang="tr-TR" sz="2400" b="1" dirty="0" smtClean="0"/>
              <a:t>→ </a:t>
            </a:r>
            <a:r>
              <a:rPr lang="tr-TR" sz="2400" dirty="0" smtClean="0"/>
              <a:t>Türk mutasavvıflarından olup Bayram ilik tarikatını kurmuştur.</a:t>
            </a:r>
          </a:p>
          <a:p>
            <a:r>
              <a:rPr lang="tr-TR" sz="2400" b="1" dirty="0" smtClean="0"/>
              <a:t>→ </a:t>
            </a:r>
            <a:r>
              <a:rPr lang="tr-TR" sz="2400" dirty="0" smtClean="0"/>
              <a:t>Ankara’da doğmuştur.</a:t>
            </a:r>
          </a:p>
          <a:p>
            <a:r>
              <a:rPr lang="tr-TR" sz="2400" b="1" dirty="0" smtClean="0"/>
              <a:t>→ </a:t>
            </a:r>
            <a:r>
              <a:rPr lang="tr-TR" sz="2400" dirty="0" smtClean="0"/>
              <a:t>İyi bir medrese eğitimi almıştır.</a:t>
            </a:r>
          </a:p>
          <a:p>
            <a:r>
              <a:rPr lang="tr-TR" sz="2400" dirty="0" smtClean="0"/>
              <a:t>→Didaktik ve lirik eserler vermiştir.</a:t>
            </a:r>
          </a:p>
          <a:p>
            <a:r>
              <a:rPr lang="tr-TR" sz="2400" b="1" dirty="0" smtClean="0"/>
              <a:t>→ </a:t>
            </a:r>
            <a:r>
              <a:rPr lang="tr-TR" sz="2400" dirty="0" smtClean="0"/>
              <a:t>Tarikatında bir çok talabe yetiştirmiştir</a:t>
            </a:r>
          </a:p>
          <a:p>
            <a:r>
              <a:rPr lang="tr-TR" sz="2400" b="1" dirty="0" smtClean="0"/>
              <a:t>→ </a:t>
            </a:r>
            <a:r>
              <a:rPr lang="tr-TR" sz="2400" dirty="0" smtClean="0"/>
              <a:t>Sultan Murad döneminde yaşamış ve onun büyük lütuflarına mazhar olmuş talebeleri askerlikten muaf tutularak sadece ilimle meşgul olmuşlardır.</a:t>
            </a:r>
          </a:p>
          <a:p>
            <a:r>
              <a:rPr lang="tr-TR" sz="2400" b="1" dirty="0" smtClean="0"/>
              <a:t>→ </a:t>
            </a:r>
            <a:r>
              <a:rPr lang="tr-TR" sz="2400" dirty="0" smtClean="0"/>
              <a:t>Allah aşkını aşılamaya çalışmıştır.</a:t>
            </a:r>
          </a:p>
          <a:p>
            <a:endParaRPr lang="tr-TR" sz="2400" dirty="0">
              <a:solidFill>
                <a:srgbClr val="C00000"/>
              </a:solidFill>
            </a:endParaRPr>
          </a:p>
        </p:txBody>
      </p:sp>
      <p:pic>
        <p:nvPicPr>
          <p:cNvPr id="66562" name="Picture 2" descr="http://www.yasamoykusu.com/images/person/orjinal/Haci_Bayram_Veli6_yasamoykusu.jpg"/>
          <p:cNvPicPr>
            <a:picLocks noGrp="1" noChangeAspect="1" noChangeArrowheads="1"/>
          </p:cNvPicPr>
          <p:nvPr>
            <p:ph type="pic" idx="1"/>
          </p:nvPr>
        </p:nvPicPr>
        <p:blipFill>
          <a:blip r:embed="rId2" cstate="print"/>
          <a:srcRect l="870" r="870"/>
          <a:stretch>
            <a:fillRect/>
          </a:stretch>
        </p:blipFill>
        <p:spPr bwMode="auto">
          <a:xfrm>
            <a:off x="5508625" y="612775"/>
            <a:ext cx="3240088" cy="4616450"/>
          </a:xfrm>
          <a:prstGeom prst="rect">
            <a:avLst/>
          </a:prstGeom>
          <a:noFill/>
        </p:spPr>
      </p:pic>
    </p:spTree>
  </p:cSld>
  <p:clrMapOvr>
    <a:masterClrMapping/>
  </p:clrMapOvr>
  <p:transition>
    <p:wedg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467544" y="476672"/>
            <a:ext cx="4608512" cy="5701406"/>
          </a:xfrm>
        </p:spPr>
        <p:txBody>
          <a:bodyPr>
            <a:normAutofit/>
          </a:bodyPr>
          <a:lstStyle/>
          <a:p>
            <a:r>
              <a:rPr lang="tr-TR" sz="2400" dirty="0" smtClean="0">
                <a:solidFill>
                  <a:srgbClr val="C00000"/>
                </a:solidFill>
              </a:rPr>
              <a:t>              KUYGUSUZ ABDAL</a:t>
            </a:r>
          </a:p>
          <a:p>
            <a:r>
              <a:rPr lang="tr-TR" sz="2400" dirty="0" smtClean="0"/>
              <a:t>→Alanya Beyinin oğludur.</a:t>
            </a:r>
          </a:p>
          <a:p>
            <a:r>
              <a:rPr lang="tr-TR" sz="2400" dirty="0" smtClean="0"/>
              <a:t>→Asıl adı Gaybi’dir</a:t>
            </a:r>
          </a:p>
          <a:p>
            <a:r>
              <a:rPr lang="tr-TR" sz="2400" dirty="0" smtClean="0"/>
              <a:t>→Alevi-Bektaşi şairidir.</a:t>
            </a:r>
          </a:p>
          <a:p>
            <a:r>
              <a:rPr lang="tr-TR" sz="2400" dirty="0" smtClean="0"/>
              <a:t>→Hem hece ölçüsü hem de aruz ölçüsünü kullanmıştır.</a:t>
            </a:r>
          </a:p>
          <a:p>
            <a:r>
              <a:rPr lang="tr-TR" sz="2400" dirty="0" smtClean="0"/>
              <a:t>→Didaktik türde eserleri vardır.</a:t>
            </a:r>
          </a:p>
          <a:p>
            <a:r>
              <a:rPr lang="tr-TR" sz="2400" b="1" dirty="0" smtClean="0"/>
              <a:t>→ </a:t>
            </a:r>
            <a:r>
              <a:rPr lang="tr-TR" sz="2400" dirty="0" smtClean="0"/>
              <a:t>Alay edici bir uslubu vardır.</a:t>
            </a:r>
          </a:p>
          <a:p>
            <a:r>
              <a:rPr lang="tr-TR" sz="2400" b="1" dirty="0" smtClean="0"/>
              <a:t>→ </a:t>
            </a:r>
            <a:r>
              <a:rPr lang="tr-TR" sz="2400" dirty="0" smtClean="0"/>
              <a:t>İnançları alay edercesine dile alır.</a:t>
            </a:r>
          </a:p>
          <a:p>
            <a:r>
              <a:rPr lang="tr-TR" sz="2400" b="1" dirty="0" smtClean="0"/>
              <a:t>→ </a:t>
            </a:r>
            <a:r>
              <a:rPr lang="tr-TR" sz="2400" dirty="0" smtClean="0"/>
              <a:t>Şathiye ve Nefesleriyle ünlüdür.</a:t>
            </a:r>
          </a:p>
          <a:p>
            <a:endParaRPr lang="tr-TR" sz="2400" dirty="0">
              <a:solidFill>
                <a:srgbClr val="C00000"/>
              </a:solidFill>
            </a:endParaRPr>
          </a:p>
        </p:txBody>
      </p:sp>
      <p:pic>
        <p:nvPicPr>
          <p:cNvPr id="67586" name="Picture 2" descr="http://iblog.milliyet.com.tr/imgroot/blogv7/Blog333/2012/08/28/50/376525-3-4-19198.jpg"/>
          <p:cNvPicPr>
            <a:picLocks noGrp="1" noChangeAspect="1" noChangeArrowheads="1"/>
          </p:cNvPicPr>
          <p:nvPr>
            <p:ph type="pic" idx="1"/>
          </p:nvPr>
        </p:nvPicPr>
        <p:blipFill>
          <a:blip r:embed="rId2" cstate="print"/>
          <a:srcRect l="21049" r="21049"/>
          <a:stretch>
            <a:fillRect/>
          </a:stretch>
        </p:blipFill>
        <p:spPr bwMode="auto">
          <a:xfrm>
            <a:off x="5219700" y="620713"/>
            <a:ext cx="3529013" cy="4392612"/>
          </a:xfrm>
          <a:prstGeom prst="rect">
            <a:avLst/>
          </a:prstGeom>
          <a:noFill/>
        </p:spPr>
      </p:pic>
    </p:spTree>
  </p:cSld>
  <p:clrMapOvr>
    <a:masterClrMapping/>
  </p:clrMapOvr>
  <p:transition>
    <p:wedg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611560" y="476672"/>
            <a:ext cx="4248472" cy="5695528"/>
          </a:xfrm>
        </p:spPr>
        <p:txBody>
          <a:bodyPr>
            <a:normAutofit lnSpcReduction="10000"/>
          </a:bodyPr>
          <a:lstStyle/>
          <a:p>
            <a:r>
              <a:rPr lang="tr-TR" sz="2400" dirty="0" smtClean="0">
                <a:solidFill>
                  <a:srgbClr val="C00000"/>
                </a:solidFill>
              </a:rPr>
              <a:t>ERZURUMLU İBRAHİM HAKKI</a:t>
            </a:r>
          </a:p>
          <a:p>
            <a:r>
              <a:rPr lang="tr-TR" sz="2400" dirty="0" smtClean="0"/>
              <a:t>18. yy şairidir.</a:t>
            </a:r>
          </a:p>
          <a:p>
            <a:r>
              <a:rPr lang="tr-TR" sz="2400" b="1" dirty="0" smtClean="0"/>
              <a:t>→ </a:t>
            </a:r>
            <a:r>
              <a:rPr lang="tr-TR" sz="2400" dirty="0" smtClean="0"/>
              <a:t>Erzurum’a bağlı Hasankale’de doğmuştur.</a:t>
            </a:r>
          </a:p>
          <a:p>
            <a:r>
              <a:rPr lang="tr-TR" sz="2400" b="1" dirty="0" smtClean="0"/>
              <a:t>→ </a:t>
            </a:r>
            <a:r>
              <a:rPr lang="tr-TR" sz="2400" dirty="0" smtClean="0"/>
              <a:t>Bir çok ilimle meşgul olmuştur.(Fizik,astronomi,sosyoloji,din)</a:t>
            </a:r>
          </a:p>
          <a:p>
            <a:r>
              <a:rPr lang="tr-TR" sz="2400" b="1" dirty="0" smtClean="0"/>
              <a:t>→ </a:t>
            </a:r>
            <a:r>
              <a:rPr lang="tr-TR" sz="2400" dirty="0" smtClean="0"/>
              <a:t>Saray kütüphanesini kullanmıştır.(Osmanlı)</a:t>
            </a:r>
          </a:p>
          <a:p>
            <a:r>
              <a:rPr lang="tr-TR" sz="2400" b="1" dirty="0" smtClean="0"/>
              <a:t>→ </a:t>
            </a:r>
            <a:r>
              <a:rPr lang="tr-TR" sz="2400" dirty="0" smtClean="0"/>
              <a:t>Çok iyi bir mutasavvıf ve bilim adamıdır.</a:t>
            </a:r>
          </a:p>
          <a:p>
            <a:r>
              <a:rPr lang="tr-TR" sz="2400" b="1" dirty="0" smtClean="0"/>
              <a:t>→ </a:t>
            </a:r>
            <a:r>
              <a:rPr lang="tr-TR" sz="2400" dirty="0" smtClean="0"/>
              <a:t>Hece ölçüsü ve aruzla eserler vermiştir.</a:t>
            </a:r>
          </a:p>
          <a:p>
            <a:r>
              <a:rPr lang="tr-TR" sz="2400" b="1" dirty="0" smtClean="0"/>
              <a:t>→ </a:t>
            </a:r>
            <a:r>
              <a:rPr lang="tr-TR" sz="2400" dirty="0" smtClean="0"/>
              <a:t>Divan ve Marifetname adlı eseri vardır.</a:t>
            </a:r>
          </a:p>
          <a:p>
            <a:endParaRPr lang="tr-TR" sz="2400" dirty="0">
              <a:solidFill>
                <a:srgbClr val="C00000"/>
              </a:solidFill>
            </a:endParaRPr>
          </a:p>
        </p:txBody>
      </p:sp>
      <p:pic>
        <p:nvPicPr>
          <p:cNvPr id="68610" name="Picture 2" descr="http://www.akademiportal.com/wp-content/uploads/2015/09/7306_erzurumlu_ibrahim_hakki_sanati.jpg"/>
          <p:cNvPicPr>
            <a:picLocks noGrp="1" noChangeAspect="1" noChangeArrowheads="1"/>
          </p:cNvPicPr>
          <p:nvPr>
            <p:ph type="pic" idx="1"/>
          </p:nvPr>
        </p:nvPicPr>
        <p:blipFill>
          <a:blip r:embed="rId2" cstate="print"/>
          <a:srcRect t="3077" b="3077"/>
          <a:stretch>
            <a:fillRect/>
          </a:stretch>
        </p:blipFill>
        <p:spPr bwMode="auto">
          <a:xfrm>
            <a:off x="5148262" y="612774"/>
            <a:ext cx="3744217" cy="5048474"/>
          </a:xfrm>
          <a:prstGeom prst="rect">
            <a:avLst/>
          </a:prstGeom>
          <a:noFill/>
        </p:spPr>
      </p:pic>
    </p:spTree>
  </p:cSld>
  <p:clrMapOvr>
    <a:masterClrMapping/>
  </p:clrMapOvr>
  <p:transition>
    <p:wedg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611560" y="476672"/>
            <a:ext cx="4248472" cy="5695528"/>
          </a:xfrm>
        </p:spPr>
        <p:txBody>
          <a:bodyPr>
            <a:normAutofit/>
          </a:bodyPr>
          <a:lstStyle/>
          <a:p>
            <a:r>
              <a:rPr lang="tr-TR" sz="2400" dirty="0" smtClean="0">
                <a:solidFill>
                  <a:srgbClr val="C00000"/>
                </a:solidFill>
              </a:rPr>
              <a:t>              NİYAZ-İ  MISRİ</a:t>
            </a:r>
          </a:p>
          <a:p>
            <a:r>
              <a:rPr lang="tr-TR" sz="2400" b="1" dirty="0" smtClean="0"/>
              <a:t>→ </a:t>
            </a:r>
            <a:r>
              <a:rPr lang="tr-TR" sz="2400" dirty="0" smtClean="0"/>
              <a:t>17. Yy şairidir.</a:t>
            </a:r>
          </a:p>
          <a:p>
            <a:r>
              <a:rPr lang="tr-TR" sz="2400" b="1" dirty="0" smtClean="0"/>
              <a:t>→ </a:t>
            </a:r>
            <a:r>
              <a:rPr lang="tr-TR" sz="2400" dirty="0" smtClean="0"/>
              <a:t>Malatya’da doğmuştur.</a:t>
            </a:r>
          </a:p>
          <a:p>
            <a:r>
              <a:rPr lang="tr-TR" sz="2400" b="1" dirty="0" smtClean="0"/>
              <a:t>→ </a:t>
            </a:r>
            <a:r>
              <a:rPr lang="tr-TR" sz="2400" dirty="0" smtClean="0"/>
              <a:t>Tefsir ve fıkıh alanında önemli başarılar sağlamıştır.</a:t>
            </a:r>
          </a:p>
          <a:p>
            <a:r>
              <a:rPr lang="tr-TR" sz="2400" b="1" dirty="0" smtClean="0"/>
              <a:t>→ </a:t>
            </a:r>
            <a:r>
              <a:rPr lang="tr-TR" sz="2400" dirty="0" smtClean="0"/>
              <a:t>Eserlerini aruz ve hece ile yazmıştır.</a:t>
            </a:r>
          </a:p>
          <a:p>
            <a:r>
              <a:rPr lang="tr-TR" sz="2400" b="1" dirty="0" smtClean="0"/>
              <a:t>→ </a:t>
            </a:r>
            <a:r>
              <a:rPr lang="tr-TR" sz="2400" dirty="0" smtClean="0"/>
              <a:t>Eserlerin de Yunus Emre’nin etkisi vardır</a:t>
            </a:r>
          </a:p>
          <a:p>
            <a:r>
              <a:rPr lang="tr-TR" sz="2400" b="1" dirty="0" smtClean="0"/>
              <a:t>→ </a:t>
            </a:r>
            <a:r>
              <a:rPr lang="tr-TR" sz="2400" dirty="0" smtClean="0"/>
              <a:t>Divan  adlı eseri vardır.</a:t>
            </a:r>
          </a:p>
          <a:p>
            <a:r>
              <a:rPr lang="tr-TR" sz="2400" dirty="0" smtClean="0"/>
              <a:t>                                       </a:t>
            </a:r>
          </a:p>
        </p:txBody>
      </p:sp>
      <p:pic>
        <p:nvPicPr>
          <p:cNvPr id="69634" name="Picture 2" descr="http://d.risalehaber.com/news/97227.jpg"/>
          <p:cNvPicPr>
            <a:picLocks noGrp="1" noChangeAspect="1" noChangeArrowheads="1"/>
          </p:cNvPicPr>
          <p:nvPr>
            <p:ph type="pic" idx="1"/>
          </p:nvPr>
        </p:nvPicPr>
        <p:blipFill>
          <a:blip r:embed="rId2" cstate="print"/>
          <a:srcRect l="22282" r="22282"/>
          <a:stretch>
            <a:fillRect/>
          </a:stretch>
        </p:blipFill>
        <p:spPr bwMode="auto">
          <a:xfrm>
            <a:off x="5148263" y="612775"/>
            <a:ext cx="3527425" cy="4545013"/>
          </a:xfrm>
          <a:prstGeom prst="rect">
            <a:avLst/>
          </a:prstGeom>
          <a:noFill/>
        </p:spPr>
      </p:pic>
    </p:spTree>
  </p:cSld>
  <p:clrMapOvr>
    <a:masterClrMapping/>
  </p:clrMapOvr>
  <p:transition>
    <p:wheel spokes="2"/>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404664"/>
            <a:ext cx="8352928" cy="6048672"/>
          </a:xfrm>
        </p:spPr>
        <p:txBody>
          <a:bodyPr/>
          <a:lstStyle/>
          <a:p>
            <a:pPr marL="514350" indent="-514350">
              <a:buFont typeface="Wingdings" pitchFamily="2" charset="2"/>
              <a:buChar char="v"/>
            </a:pPr>
            <a:r>
              <a:rPr lang="tr-TR" dirty="0" smtClean="0"/>
              <a:t>Halk Edebiyatı üçe ayrılır.</a:t>
            </a:r>
          </a:p>
          <a:p>
            <a:pPr marL="514350" indent="-514350">
              <a:buNone/>
            </a:pPr>
            <a:endParaRPr lang="tr-TR" dirty="0" smtClean="0"/>
          </a:p>
          <a:p>
            <a:pPr marL="514350" indent="-514350">
              <a:buAutoNum type="arabicParenR"/>
            </a:pPr>
            <a:r>
              <a:rPr lang="tr-TR" dirty="0" smtClean="0"/>
              <a:t>Anonim Halk Edebiyatı </a:t>
            </a:r>
          </a:p>
          <a:p>
            <a:pPr marL="514350" indent="-514350">
              <a:buAutoNum type="arabicParenR"/>
            </a:pPr>
            <a:endParaRPr lang="tr-TR" dirty="0"/>
          </a:p>
          <a:p>
            <a:pPr marL="514350" indent="-514350">
              <a:buAutoNum type="arabicParenR"/>
            </a:pPr>
            <a:r>
              <a:rPr lang="tr-TR" dirty="0" smtClean="0"/>
              <a:t> Aşık Edebiyatı </a:t>
            </a:r>
          </a:p>
          <a:p>
            <a:pPr marL="514350" indent="-514350">
              <a:buAutoNum type="arabicParenR"/>
            </a:pPr>
            <a:endParaRPr lang="tr-TR" dirty="0"/>
          </a:p>
          <a:p>
            <a:pPr marL="514350" indent="-514350">
              <a:buAutoNum type="arabicParenR"/>
            </a:pPr>
            <a:r>
              <a:rPr lang="tr-TR" dirty="0" smtClean="0"/>
              <a:t>Dini Tasavvufi (Tekke) Halk Edebiyatı </a:t>
            </a:r>
            <a:endParaRPr lang="tr-TR" dirty="0"/>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tr-T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1) ANONİM HALK EDEBİYATI </a:t>
            </a: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İçerik Yer Tutucusu"/>
          <p:cNvSpPr>
            <a:spLocks noGrp="1"/>
          </p:cNvSpPr>
          <p:nvPr>
            <p:ph idx="1"/>
          </p:nvPr>
        </p:nvSpPr>
        <p:spPr/>
        <p:txBody>
          <a:bodyPr>
            <a:normAutofit lnSpcReduction="10000"/>
          </a:bodyPr>
          <a:lstStyle/>
          <a:p>
            <a:pPr>
              <a:buFont typeface="Wingdings" pitchFamily="2" charset="2"/>
              <a:buChar char="v"/>
            </a:pPr>
            <a:r>
              <a:rPr lang="tr-TR" dirty="0"/>
              <a:t>Söyleyeni belli olmayan ağızdan ağza yayılan bir edebiyattır</a:t>
            </a:r>
            <a:r>
              <a:rPr lang="tr-TR" dirty="0" smtClean="0"/>
              <a:t>.</a:t>
            </a:r>
          </a:p>
          <a:p>
            <a:pPr>
              <a:buNone/>
            </a:pPr>
            <a:endParaRPr lang="tr-TR" dirty="0"/>
          </a:p>
          <a:p>
            <a:pPr>
              <a:buFont typeface="Wingdings" pitchFamily="2" charset="2"/>
              <a:buChar char="v"/>
            </a:pPr>
            <a:r>
              <a:rPr lang="tr-TR" dirty="0" smtClean="0"/>
              <a:t>Halkın </a:t>
            </a:r>
            <a:r>
              <a:rPr lang="tr-TR" dirty="0"/>
              <a:t>ortak malı olan ürünlerden oluşur</a:t>
            </a:r>
            <a:r>
              <a:rPr lang="tr-TR" dirty="0" smtClean="0"/>
              <a:t>.</a:t>
            </a:r>
          </a:p>
          <a:p>
            <a:pPr>
              <a:buNone/>
            </a:pPr>
            <a:endParaRPr lang="tr-TR" dirty="0"/>
          </a:p>
          <a:p>
            <a:pPr>
              <a:buFont typeface="Wingdings" pitchFamily="2" charset="2"/>
              <a:buChar char="v"/>
            </a:pPr>
            <a:r>
              <a:rPr lang="tr-TR" dirty="0" smtClean="0"/>
              <a:t>Eserler </a:t>
            </a:r>
            <a:r>
              <a:rPr lang="tr-TR" dirty="0"/>
              <a:t>nazım ve  nesir olarak  verilmiştir</a:t>
            </a:r>
            <a:r>
              <a:rPr lang="tr-TR" dirty="0" smtClean="0"/>
              <a:t>.</a:t>
            </a:r>
          </a:p>
          <a:p>
            <a:pPr>
              <a:buNone/>
            </a:pPr>
            <a:endParaRPr lang="tr-TR" dirty="0"/>
          </a:p>
          <a:p>
            <a:pPr>
              <a:buFont typeface="Wingdings" pitchFamily="2" charset="2"/>
              <a:buChar char="v"/>
            </a:pPr>
            <a:r>
              <a:rPr lang="tr-TR" dirty="0" smtClean="0"/>
              <a:t>Dil </a:t>
            </a:r>
            <a:r>
              <a:rPr lang="tr-TR" dirty="0"/>
              <a:t>oldukça sadedir.(Dil halkın konuşma dilidir.)</a:t>
            </a:r>
          </a:p>
          <a:p>
            <a:pPr>
              <a:buFont typeface="Wingdings" pitchFamily="2" charset="2"/>
              <a:buChar char="v"/>
            </a:pPr>
            <a:endParaRPr lang="tr-TR" dirty="0"/>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64704"/>
            <a:ext cx="8229600" cy="5361459"/>
          </a:xfrm>
        </p:spPr>
        <p:txBody>
          <a:bodyPr>
            <a:normAutofit/>
          </a:bodyPr>
          <a:lstStyle/>
          <a:p>
            <a:pPr>
              <a:buFont typeface="Wingdings" pitchFamily="2" charset="2"/>
              <a:buChar char="v"/>
            </a:pPr>
            <a:r>
              <a:rPr lang="tr-TR" dirty="0"/>
              <a:t>Hece ölçüsü </a:t>
            </a:r>
            <a:r>
              <a:rPr lang="tr-TR" dirty="0" smtClean="0"/>
              <a:t>kullanılmıştır.</a:t>
            </a:r>
          </a:p>
          <a:p>
            <a:pPr>
              <a:buNone/>
            </a:pPr>
            <a:endParaRPr lang="tr-TR" dirty="0" smtClean="0"/>
          </a:p>
          <a:p>
            <a:pPr>
              <a:buFont typeface="Wingdings" pitchFamily="2" charset="2"/>
              <a:buChar char="v"/>
            </a:pPr>
            <a:r>
              <a:rPr lang="tr-TR" dirty="0"/>
              <a:t> </a:t>
            </a:r>
            <a:r>
              <a:rPr lang="tr-TR" dirty="0" smtClean="0"/>
              <a:t>Nazım </a:t>
            </a:r>
            <a:r>
              <a:rPr lang="tr-TR" dirty="0"/>
              <a:t>birimi dörtlüktür</a:t>
            </a:r>
            <a:r>
              <a:rPr lang="tr-TR" dirty="0" smtClean="0"/>
              <a:t>.</a:t>
            </a:r>
          </a:p>
          <a:p>
            <a:pPr>
              <a:buNone/>
            </a:pPr>
            <a:endParaRPr lang="tr-TR" dirty="0" smtClean="0"/>
          </a:p>
          <a:p>
            <a:pPr>
              <a:buFont typeface="Wingdings" pitchFamily="2" charset="2"/>
              <a:buChar char="v"/>
            </a:pPr>
            <a:r>
              <a:rPr lang="tr-TR" dirty="0" smtClean="0"/>
              <a:t> Daha </a:t>
            </a:r>
            <a:r>
              <a:rPr lang="tr-TR" dirty="0"/>
              <a:t>çok yarım uyak kullanılmıştır</a:t>
            </a:r>
            <a:r>
              <a:rPr lang="tr-TR" dirty="0" smtClean="0"/>
              <a:t>.</a:t>
            </a:r>
          </a:p>
          <a:p>
            <a:pPr>
              <a:buNone/>
            </a:pPr>
            <a:endParaRPr lang="tr-TR" dirty="0" smtClean="0"/>
          </a:p>
          <a:p>
            <a:pPr>
              <a:buFont typeface="Wingdings" pitchFamily="2" charset="2"/>
              <a:buChar char="v"/>
            </a:pPr>
            <a:r>
              <a:rPr lang="tr-TR" dirty="0"/>
              <a:t> </a:t>
            </a:r>
            <a:r>
              <a:rPr lang="tr-TR" dirty="0" smtClean="0"/>
              <a:t>Aşk </a:t>
            </a:r>
            <a:r>
              <a:rPr lang="tr-TR" dirty="0"/>
              <a:t>,hasretlik ,ölüm,sevgi,yiğitlik gibi konular işlenmiştir.</a:t>
            </a:r>
          </a:p>
          <a:p>
            <a:pPr>
              <a:buFont typeface="Wingdings" pitchFamily="2" charset="2"/>
              <a:buChar char="v"/>
            </a:pPr>
            <a:endParaRPr lang="tr-TR" dirty="0"/>
          </a:p>
        </p:txBody>
      </p:sp>
    </p:spTree>
  </p:cSld>
  <p:clrMapOvr>
    <a:masterClrMapping/>
  </p:clrMapOvr>
  <p:transition>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tr-TR"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 AŞIK EDEBİYATI  </a:t>
            </a:r>
            <a:endParaRPr lang="tr-TR"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İçerik Yer Tutucusu"/>
          <p:cNvSpPr>
            <a:spLocks noGrp="1"/>
          </p:cNvSpPr>
          <p:nvPr>
            <p:ph idx="1"/>
          </p:nvPr>
        </p:nvSpPr>
        <p:spPr>
          <a:xfrm>
            <a:off x="457200" y="1196752"/>
            <a:ext cx="8229600" cy="5400600"/>
          </a:xfrm>
        </p:spPr>
        <p:txBody>
          <a:bodyPr>
            <a:normAutofit lnSpcReduction="10000"/>
          </a:bodyPr>
          <a:lstStyle/>
          <a:p>
            <a:pPr>
              <a:buFont typeface="Wingdings" pitchFamily="2" charset="2"/>
              <a:buChar char="v"/>
            </a:pPr>
            <a:r>
              <a:rPr lang="tr-TR" dirty="0" smtClean="0"/>
              <a:t>Aşıklar </a:t>
            </a:r>
            <a:r>
              <a:rPr lang="tr-TR" dirty="0"/>
              <a:t>saz çalıp söylediği için bu adla anılır.</a:t>
            </a:r>
          </a:p>
          <a:p>
            <a:pPr>
              <a:buFont typeface="Wingdings" pitchFamily="2" charset="2"/>
              <a:buChar char="v"/>
            </a:pPr>
            <a:r>
              <a:rPr lang="tr-TR" dirty="0" smtClean="0"/>
              <a:t>Anadolu’da </a:t>
            </a:r>
            <a:r>
              <a:rPr lang="tr-TR" dirty="0"/>
              <a:t>ilk örneklerine 15. yy’da rastlamaktayız.</a:t>
            </a:r>
          </a:p>
          <a:p>
            <a:pPr>
              <a:buFont typeface="Wingdings" pitchFamily="2" charset="2"/>
              <a:buChar char="v"/>
            </a:pPr>
            <a:r>
              <a:rPr lang="tr-TR" dirty="0" smtClean="0"/>
              <a:t>Bu </a:t>
            </a:r>
            <a:r>
              <a:rPr lang="tr-TR" dirty="0"/>
              <a:t>edebiyatta usta-çırak ilişkisi vardır.(Aşık olmak isteyen kişi bir ustanın yanına giderek ona kapılanır. Ustadan aşık edebiyatının inceliklerini öğrenir.Ustası ona icazet vereceği zaman ona üç mahlas yazar ve birini çekmesini söyler bu  çektiği de onun mahlası olur.Ve ustasının iznini alarak Aşıklık geleneğini icra eder.)</a:t>
            </a:r>
          </a:p>
          <a:p>
            <a:pPr>
              <a:buFont typeface="Wingdings" pitchFamily="2" charset="2"/>
              <a:buChar char="v"/>
            </a:pPr>
            <a:endParaRPr lang="tr-TR" dirty="0"/>
          </a:p>
        </p:txBody>
      </p:sp>
    </p:spTree>
  </p:cSld>
  <p:clrMapOvr>
    <a:masterClrMapping/>
  </p:clrMapOvr>
  <p:transition>
    <p:wedge/>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TotalTime>
  <Words>971</Words>
  <Application>Microsoft Office PowerPoint</Application>
  <PresentationFormat>Ekran Gösterisi (4:3)</PresentationFormat>
  <Paragraphs>389</Paragraphs>
  <Slides>56</Slides>
  <Notes>0</Notes>
  <HiddenSlides>0</HiddenSlides>
  <MMClips>0</MMClips>
  <ScaleCrop>false</ScaleCrop>
  <HeadingPairs>
    <vt:vector size="4" baseType="variant">
      <vt:variant>
        <vt:lpstr>Tema</vt:lpstr>
      </vt:variant>
      <vt:variant>
        <vt:i4>1</vt:i4>
      </vt:variant>
      <vt:variant>
        <vt:lpstr>Slayt Başlıkları</vt:lpstr>
      </vt:variant>
      <vt:variant>
        <vt:i4>56</vt:i4>
      </vt:variant>
    </vt:vector>
  </HeadingPairs>
  <TitlesOfParts>
    <vt:vector size="57" baseType="lpstr">
      <vt:lpstr>Ofis Teması</vt:lpstr>
      <vt:lpstr>HALK EDEBİYATI</vt:lpstr>
      <vt:lpstr>HALK EDEBİYATI</vt:lpstr>
      <vt:lpstr>Slayt 3</vt:lpstr>
      <vt:lpstr>Slayt 4</vt:lpstr>
      <vt:lpstr>Slayt 5</vt:lpstr>
      <vt:lpstr>Slayt 6</vt:lpstr>
      <vt:lpstr>1) ANONİM HALK EDEBİYATI </vt:lpstr>
      <vt:lpstr>Slayt 8</vt:lpstr>
      <vt:lpstr>2) AŞIK EDEBİYATI  </vt:lpstr>
      <vt:lpstr>Slayt 10</vt:lpstr>
      <vt:lpstr>Slayt 11</vt:lpstr>
      <vt:lpstr>Slayt 12</vt:lpstr>
      <vt:lpstr>3) DİNİ TASAVVUFİ (TEKKE) HALK EDEBİYATI </vt:lpstr>
      <vt:lpstr>Slayt 14</vt:lpstr>
      <vt:lpstr>Slayt 15</vt:lpstr>
      <vt:lpstr>Halk edebİYATI NAZIM BİÇİMLERİ</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HALK EDEBİYATI SANATÇILARI</vt:lpstr>
      <vt:lpstr>Slayt 41</vt:lpstr>
      <vt:lpstr>Slayt 42</vt:lpstr>
      <vt:lpstr>Slayt 43</vt:lpstr>
      <vt:lpstr>Slayt 44</vt:lpstr>
      <vt:lpstr>Slayt 45</vt:lpstr>
      <vt:lpstr>Slayt 46</vt:lpstr>
      <vt:lpstr>Slayt 47</vt:lpstr>
      <vt:lpstr>Slayt 48</vt:lpstr>
      <vt:lpstr>Slayt 49</vt:lpstr>
      <vt:lpstr>Slayt 50</vt:lpstr>
      <vt:lpstr>Slayt 51</vt:lpstr>
      <vt:lpstr>Slayt 52</vt:lpstr>
      <vt:lpstr>Slayt 53</vt:lpstr>
      <vt:lpstr>Slayt 54</vt:lpstr>
      <vt:lpstr>Slayt 55</vt:lpstr>
      <vt:lpstr>Slayt 56</vt:lpstr>
    </vt:vector>
  </TitlesOfParts>
  <Company>rocco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 EDEBİYATI</dc:title>
  <dc:creator>win7</dc:creator>
  <cp:lastModifiedBy>ecenur</cp:lastModifiedBy>
  <cp:revision>44</cp:revision>
  <dcterms:created xsi:type="dcterms:W3CDTF">2016-04-17T09:46:11Z</dcterms:created>
  <dcterms:modified xsi:type="dcterms:W3CDTF">2016-04-18T17:33:31Z</dcterms:modified>
</cp:coreProperties>
</file>