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verage"/>
      <p:regular r:id="rId16"/>
    </p:embeddedFont>
    <p:embeddedFont>
      <p:font typeface="Oswald"/>
      <p:regular r:id="rId17"/>
      <p:bold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7.xml"/><Relationship Id="rId22" Type="http://schemas.openxmlformats.org/officeDocument/2006/relationships/font" Target="fonts/OpenSans-boldItalic.fntdata"/><Relationship Id="rId10" Type="http://schemas.openxmlformats.org/officeDocument/2006/relationships/slide" Target="slides/slide6.xml"/><Relationship Id="rId21"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swald-regular.fntdata"/><Relationship Id="rId16" Type="http://schemas.openxmlformats.org/officeDocument/2006/relationships/font" Target="fonts/Average-regular.fntdata"/><Relationship Id="rId5" Type="http://schemas.openxmlformats.org/officeDocument/2006/relationships/slide" Target="slides/slide1.xml"/><Relationship Id="rId19" Type="http://schemas.openxmlformats.org/officeDocument/2006/relationships/font" Target="fonts/OpenSans-regular.fntdata"/><Relationship Id="rId6" Type="http://schemas.openxmlformats.org/officeDocument/2006/relationships/slide" Target="slides/slide2.xml"/><Relationship Id="rId18"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tr"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7.jpg"/><Relationship Id="rId5" Type="http://schemas.openxmlformats.org/officeDocument/2006/relationships/image" Target="../media/image04.jpg"/><Relationship Id="rId6"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pic>
        <p:nvPicPr>
          <p:cNvPr descr="günlük ile ilgili görsel sonucu" id="59" name="Shape 59"/>
          <p:cNvPicPr preferRelativeResize="0"/>
          <p:nvPr/>
        </p:nvPicPr>
        <p:blipFill>
          <a:blip r:embed="rId3">
            <a:alphaModFix/>
          </a:blip>
          <a:stretch>
            <a:fillRect/>
          </a:stretch>
        </p:blipFill>
        <p:spPr>
          <a:xfrm>
            <a:off x="0" y="0"/>
            <a:ext cx="9144000" cy="5143499"/>
          </a:xfrm>
          <a:prstGeom prst="rect">
            <a:avLst/>
          </a:prstGeom>
          <a:noFill/>
          <a:ln>
            <a:noFill/>
          </a:ln>
        </p:spPr>
      </p:pic>
      <p:sp>
        <p:nvSpPr>
          <p:cNvPr id="60" name="Shape 60"/>
          <p:cNvSpPr txBox="1"/>
          <p:nvPr>
            <p:ph type="ctrTitle"/>
          </p:nvPr>
        </p:nvSpPr>
        <p:spPr>
          <a:xfrm>
            <a:off x="1611075" y="231222"/>
            <a:ext cx="8222100" cy="838800"/>
          </a:xfrm>
          <a:prstGeom prst="rect">
            <a:avLst/>
          </a:prstGeom>
        </p:spPr>
        <p:txBody>
          <a:bodyPr anchorCtr="0" anchor="ctr" bIns="91425" lIns="91425" rIns="91425" tIns="91425">
            <a:noAutofit/>
          </a:bodyPr>
          <a:lstStyle/>
          <a:p>
            <a:pPr indent="0" lvl="0" marL="190500" rtl="0">
              <a:lnSpc>
                <a:spcPct val="110000"/>
              </a:lnSpc>
              <a:spcBef>
                <a:spcPts val="1100"/>
              </a:spcBef>
              <a:spcAft>
                <a:spcPts val="2300"/>
              </a:spcAft>
              <a:buNone/>
            </a:pPr>
            <a:r>
              <a:t/>
            </a:r>
            <a:endParaRPr b="1" sz="1350">
              <a:solidFill>
                <a:srgbClr val="FFFFFF"/>
              </a:solidFill>
              <a:highlight>
                <a:srgbClr val="FFFFFF"/>
              </a:highlight>
              <a:latin typeface="Open Sans"/>
              <a:ea typeface="Open Sans"/>
              <a:cs typeface="Open Sans"/>
              <a:sym typeface="Open Sans"/>
            </a:endParaRPr>
          </a:p>
          <a:p>
            <a:pPr lvl="0" algn="ctr">
              <a:spcBef>
                <a:spcPts val="0"/>
              </a:spcBef>
              <a:buNone/>
            </a:pPr>
            <a:r>
              <a:rPr b="1" lang="tr" sz="6000">
                <a:solidFill>
                  <a:srgbClr val="FFFFFF"/>
                </a:solidFill>
                <a:latin typeface="Times New Roman"/>
                <a:ea typeface="Times New Roman"/>
                <a:cs typeface="Times New Roman"/>
                <a:sym typeface="Times New Roman"/>
              </a:rPr>
              <a:t>Günlük (Günce)</a:t>
            </a:r>
          </a:p>
          <a:p>
            <a:pPr lvl="0">
              <a:spcBef>
                <a:spcPts val="0"/>
              </a:spcBef>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idx="1" type="body"/>
          </p:nvPr>
        </p:nvSpPr>
        <p:spPr>
          <a:xfrm>
            <a:off x="311700" y="486125"/>
            <a:ext cx="8520600" cy="4082700"/>
          </a:xfrm>
          <a:prstGeom prst="rect">
            <a:avLst/>
          </a:prstGeom>
        </p:spPr>
        <p:txBody>
          <a:bodyPr anchorCtr="0" anchor="t" bIns="91425" lIns="91425" rIns="91425" tIns="91425">
            <a:noAutofit/>
          </a:bodyPr>
          <a:lstStyle/>
          <a:p>
            <a:pPr lvl="0">
              <a:spcBef>
                <a:spcPts val="0"/>
              </a:spcBef>
              <a:buNone/>
            </a:pPr>
            <a:r>
              <a:rPr lang="tr" sz="1300">
                <a:solidFill>
                  <a:srgbClr val="FFFFFF"/>
                </a:solidFill>
                <a:latin typeface="Times New Roman"/>
                <a:ea typeface="Times New Roman"/>
                <a:cs typeface="Times New Roman"/>
                <a:sym typeface="Times New Roman"/>
              </a:rPr>
              <a:t>Türk edebiyat tarihi düşünüldüğünde, Divan edebiyatı döneminde tutulan “Ruzname” isimli savaş notları ile Evliya Çelebi’nin “Seyahatname”si tam bir günlük niteliği taşımasa da içerdikleri bazı bölümlerle bu yazı türüne yakınsamakta ve tarihimizdeki ilk günlük örneklerini oluşturmaktadır.</a:t>
            </a:r>
          </a:p>
          <a:p>
            <a:pPr lvl="0">
              <a:spcBef>
                <a:spcPts val="0"/>
              </a:spcBef>
              <a:buNone/>
            </a:pPr>
            <a:r>
              <a:rPr lang="tr" sz="1300">
                <a:solidFill>
                  <a:srgbClr val="FFFFFF"/>
                </a:solidFill>
                <a:latin typeface="Times New Roman"/>
                <a:ea typeface="Times New Roman"/>
                <a:cs typeface="Times New Roman"/>
                <a:sym typeface="Times New Roman"/>
              </a:rPr>
              <a:t>Bunlar dışında edebiyatımızda kitap olarak basılan en önemli günlükler ve yazarları şunlardır;</a:t>
            </a:r>
          </a:p>
          <a:p>
            <a:pPr lvl="0">
              <a:spcBef>
                <a:spcPts val="0"/>
              </a:spcBef>
              <a:buNone/>
            </a:pPr>
            <a:r>
              <a:rPr lang="tr" sz="1300">
                <a:solidFill>
                  <a:srgbClr val="FFFFFF"/>
                </a:solidFill>
                <a:latin typeface="Times New Roman"/>
                <a:ea typeface="Times New Roman"/>
                <a:cs typeface="Times New Roman"/>
                <a:sym typeface="Times New Roman"/>
              </a:rPr>
              <a:t>Günce, Uçuş Günlüğü, Gazi Günlüğü Avusturya Günlüğü : Nurullah Ataç</a:t>
            </a:r>
          </a:p>
          <a:p>
            <a:pPr lvl="0">
              <a:spcBef>
                <a:spcPts val="0"/>
              </a:spcBef>
              <a:buNone/>
            </a:pPr>
            <a:r>
              <a:rPr lang="tr" sz="1300">
                <a:solidFill>
                  <a:srgbClr val="FFFFFF"/>
                </a:solidFill>
                <a:latin typeface="Times New Roman"/>
                <a:ea typeface="Times New Roman"/>
                <a:cs typeface="Times New Roman"/>
                <a:sym typeface="Times New Roman"/>
              </a:rPr>
              <a:t>Günlük , Kuşları Örtünmek, Nezleli Karga, Bay sessizlik, Aynalar Günlüğü : Salah Birsel</a:t>
            </a:r>
          </a:p>
          <a:p>
            <a:pPr lvl="0">
              <a:spcBef>
                <a:spcPts val="0"/>
              </a:spcBef>
              <a:buNone/>
            </a:pPr>
            <a:r>
              <a:rPr lang="tr" sz="1300">
                <a:solidFill>
                  <a:srgbClr val="FFFFFF"/>
                </a:solidFill>
                <a:latin typeface="Times New Roman"/>
                <a:ea typeface="Times New Roman"/>
                <a:cs typeface="Times New Roman"/>
                <a:sym typeface="Times New Roman"/>
              </a:rPr>
              <a:t>Yeryüzü Korkusu, Geçmişin Kuşları, : Oktay Akbal</a:t>
            </a:r>
          </a:p>
          <a:p>
            <a:pPr lvl="0">
              <a:spcBef>
                <a:spcPts val="0"/>
              </a:spcBef>
              <a:buNone/>
            </a:pPr>
            <a:r>
              <a:rPr lang="tr" sz="1300">
                <a:solidFill>
                  <a:srgbClr val="FFFFFF"/>
                </a:solidFill>
                <a:latin typeface="Times New Roman"/>
                <a:ea typeface="Times New Roman"/>
                <a:cs typeface="Times New Roman"/>
                <a:sym typeface="Times New Roman"/>
              </a:rPr>
              <a:t>Kafkas Yollarında : Refik Ahmet Altınay</a:t>
            </a:r>
          </a:p>
          <a:p>
            <a:pPr lvl="0">
              <a:spcBef>
                <a:spcPts val="0"/>
              </a:spcBef>
              <a:buNone/>
            </a:pPr>
            <a:r>
              <a:rPr lang="tr" sz="1300">
                <a:solidFill>
                  <a:srgbClr val="FFFFFF"/>
                </a:solidFill>
                <a:latin typeface="Times New Roman"/>
                <a:ea typeface="Times New Roman"/>
                <a:cs typeface="Times New Roman"/>
                <a:sym typeface="Times New Roman"/>
              </a:rPr>
              <a:t>Yüzler, Sokaklar,Günlerin Tortusu:Tomris Uyar</a:t>
            </a: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219850" y="555600"/>
            <a:ext cx="2808000" cy="4093200"/>
          </a:xfrm>
          <a:prstGeom prst="rect">
            <a:avLst/>
          </a:prstGeom>
        </p:spPr>
        <p:txBody>
          <a:bodyPr anchorCtr="0" anchor="ctr" bIns="91425" lIns="91425" rIns="91425" tIns="91425">
            <a:noAutofit/>
          </a:bodyPr>
          <a:lstStyle/>
          <a:p>
            <a:pPr lvl="0" rtl="0" algn="ctr">
              <a:spcBef>
                <a:spcPts val="0"/>
              </a:spcBef>
              <a:buNone/>
            </a:pPr>
            <a:r>
              <a:rPr lang="tr" sz="5400">
                <a:latin typeface="Times New Roman"/>
                <a:ea typeface="Times New Roman"/>
                <a:cs typeface="Times New Roman"/>
                <a:sym typeface="Times New Roman"/>
              </a:rPr>
              <a:t>ARZU DEMİR</a:t>
            </a:r>
          </a:p>
          <a:p>
            <a:pPr lvl="0" rtl="0" algn="ctr">
              <a:spcBef>
                <a:spcPts val="0"/>
              </a:spcBef>
              <a:buNone/>
            </a:pPr>
            <a:r>
              <a:rPr lang="tr" sz="5400">
                <a:latin typeface="Times New Roman"/>
                <a:ea typeface="Times New Roman"/>
                <a:cs typeface="Times New Roman"/>
                <a:sym typeface="Times New Roman"/>
              </a:rPr>
              <a:t>11 / F</a:t>
            </a:r>
          </a:p>
          <a:p>
            <a:pPr lvl="0" algn="ctr">
              <a:spcBef>
                <a:spcPts val="0"/>
              </a:spcBef>
              <a:buNone/>
            </a:pPr>
            <a:r>
              <a:rPr lang="tr" sz="5400">
                <a:latin typeface="Times New Roman"/>
                <a:ea typeface="Times New Roman"/>
                <a:cs typeface="Times New Roman"/>
                <a:sym typeface="Times New Roman"/>
              </a:rPr>
              <a:t>121</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555600"/>
            <a:ext cx="2808000" cy="755700"/>
          </a:xfrm>
          <a:prstGeom prst="rect">
            <a:avLst/>
          </a:prstGeom>
        </p:spPr>
        <p:txBody>
          <a:bodyPr anchorCtr="0" anchor="b" bIns="91425" lIns="91425" rIns="91425" tIns="91425">
            <a:noAutofit/>
          </a:bodyPr>
          <a:lstStyle/>
          <a:p>
            <a:pPr lvl="0">
              <a:spcBef>
                <a:spcPts val="0"/>
              </a:spcBef>
              <a:buNone/>
            </a:pPr>
            <a:r>
              <a:rPr lang="tr"/>
              <a:t>Günlük Nedir ?</a:t>
            </a:r>
          </a:p>
        </p:txBody>
      </p:sp>
      <p:sp>
        <p:nvSpPr>
          <p:cNvPr id="66" name="Shape 66"/>
          <p:cNvSpPr txBox="1"/>
          <p:nvPr>
            <p:ph idx="1" type="body"/>
          </p:nvPr>
        </p:nvSpPr>
        <p:spPr>
          <a:xfrm>
            <a:off x="311700" y="1389600"/>
            <a:ext cx="2808000" cy="3179400"/>
          </a:xfrm>
          <a:prstGeom prst="rect">
            <a:avLst/>
          </a:prstGeom>
        </p:spPr>
        <p:txBody>
          <a:bodyPr anchorCtr="0" anchor="t" bIns="91425" lIns="91425" rIns="91425" tIns="91425">
            <a:noAutofit/>
          </a:bodyPr>
          <a:lstStyle/>
          <a:p>
            <a:pPr lvl="0">
              <a:spcBef>
                <a:spcPts val="0"/>
              </a:spcBef>
              <a:buNone/>
            </a:pPr>
            <a:r>
              <a:rPr lang="tr" sz="1300">
                <a:solidFill>
                  <a:srgbClr val="FFFFFF"/>
                </a:solidFill>
                <a:latin typeface="Times New Roman"/>
                <a:ea typeface="Times New Roman"/>
                <a:cs typeface="Times New Roman"/>
                <a:sym typeface="Times New Roman"/>
              </a:rPr>
              <a:t>Bir kimsenin düzenli olarak, günlük olaylarla ilgili yorumlarını, bunlardan kaynaklanan o günkü anlayışlarını, düşüncelerini, üstüne tarih atarak kaleme aldığı kısa yazılara “günlük” veya “günce” denir.</a:t>
            </a:r>
          </a:p>
          <a:p>
            <a:pPr lvl="0">
              <a:spcBef>
                <a:spcPts val="0"/>
              </a:spcBef>
              <a:buNone/>
            </a:pPr>
            <a:r>
              <a:t/>
            </a:r>
            <a:endParaRPr/>
          </a:p>
        </p:txBody>
      </p:sp>
      <p:pic>
        <p:nvPicPr>
          <p:cNvPr descr="günlük ile ilgili görsel sonucu" id="67" name="Shape 67"/>
          <p:cNvPicPr preferRelativeResize="0"/>
          <p:nvPr/>
        </p:nvPicPr>
        <p:blipFill>
          <a:blip r:embed="rId3">
            <a:alphaModFix/>
          </a:blip>
          <a:stretch>
            <a:fillRect/>
          </a:stretch>
        </p:blipFill>
        <p:spPr>
          <a:xfrm>
            <a:off x="3265100" y="0"/>
            <a:ext cx="5878900"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ctr" bIns="91425" lIns="91425" rIns="91425" tIns="91425">
            <a:noAutofit/>
          </a:bodyPr>
          <a:lstStyle/>
          <a:p>
            <a:pPr lvl="0" algn="ctr">
              <a:spcBef>
                <a:spcPts val="0"/>
              </a:spcBef>
              <a:buNone/>
            </a:pPr>
            <a:r>
              <a:rPr lang="tr" sz="4800">
                <a:solidFill>
                  <a:srgbClr val="FFFFFF"/>
                </a:solidFill>
                <a:latin typeface="Times New Roman"/>
                <a:ea typeface="Times New Roman"/>
                <a:cs typeface="Times New Roman"/>
                <a:sym typeface="Times New Roman"/>
              </a:rPr>
              <a:t>Günlüğün özellikleri </a:t>
            </a:r>
          </a:p>
        </p:txBody>
      </p:sp>
      <p:sp>
        <p:nvSpPr>
          <p:cNvPr id="73" name="Shape 73"/>
          <p:cNvSpPr txBox="1"/>
          <p:nvPr>
            <p:ph idx="1" type="body"/>
          </p:nvPr>
        </p:nvSpPr>
        <p:spPr>
          <a:xfrm>
            <a:off x="311700" y="1152475"/>
            <a:ext cx="3999900" cy="3416400"/>
          </a:xfrm>
          <a:prstGeom prst="rect">
            <a:avLst/>
          </a:prstGeom>
        </p:spPr>
        <p:txBody>
          <a:bodyPr anchorCtr="0" anchor="ctr" bIns="91425" lIns="91425" rIns="91425" tIns="91425">
            <a:noAutofit/>
          </a:bodyPr>
          <a:lstStyle/>
          <a:p>
            <a:pPr indent="-311150" lvl="0" marL="457200" rtl="0">
              <a:spcBef>
                <a:spcPts val="0"/>
              </a:spcBef>
              <a:spcAft>
                <a:spcPts val="800"/>
              </a:spcAft>
              <a:buClr>
                <a:srgbClr val="FFFFFF"/>
              </a:buClr>
              <a:buSzPct val="100000"/>
              <a:buFont typeface="Open Sans"/>
            </a:pPr>
            <a:r>
              <a:rPr lang="tr" sz="1300">
                <a:solidFill>
                  <a:srgbClr val="FFFFFF"/>
                </a:solidFill>
                <a:latin typeface="Open Sans"/>
                <a:ea typeface="Open Sans"/>
                <a:cs typeface="Open Sans"/>
                <a:sym typeface="Open Sans"/>
              </a:rPr>
              <a:t>Günlükler ne gün yazıldığını belirtmek için tarih atılan, çoğu zaman her günün sonunda o gün olup bitenin sıcağı sıcağına anlatıldığı, olaylarla ilgili yorumlar, değerlendirmeler yapıldığı yazılardır. </a:t>
            </a:r>
          </a:p>
          <a:p>
            <a:pPr lvl="0" rtl="0">
              <a:spcBef>
                <a:spcPts val="0"/>
              </a:spcBef>
              <a:spcAft>
                <a:spcPts val="800"/>
              </a:spcAft>
              <a:buNone/>
            </a:pPr>
            <a:r>
              <a:t/>
            </a:r>
            <a:endParaRPr sz="1300">
              <a:solidFill>
                <a:srgbClr val="FFFFFF"/>
              </a:solidFill>
              <a:latin typeface="Open Sans"/>
              <a:ea typeface="Open Sans"/>
              <a:cs typeface="Open Sans"/>
              <a:sym typeface="Open Sans"/>
            </a:endParaRPr>
          </a:p>
          <a:p>
            <a:pPr indent="-311150" lvl="0" marL="457200" rtl="0">
              <a:spcBef>
                <a:spcPts val="0"/>
              </a:spcBef>
              <a:spcAft>
                <a:spcPts val="800"/>
              </a:spcAft>
              <a:buClr>
                <a:srgbClr val="FFFFFF"/>
              </a:buClr>
              <a:buSzPct val="100000"/>
              <a:buFont typeface="Open Sans"/>
            </a:pPr>
            <a:r>
              <a:rPr lang="tr" sz="1300">
                <a:solidFill>
                  <a:srgbClr val="FFFFFF"/>
                </a:solidFill>
                <a:latin typeface="Open Sans"/>
                <a:ea typeface="Open Sans"/>
                <a:cs typeface="Open Sans"/>
                <a:sym typeface="Open Sans"/>
              </a:rPr>
              <a:t>Günlükler her gün yazıldığı için kısadır.</a:t>
            </a:r>
          </a:p>
          <a:p>
            <a:pPr lvl="0" rtl="0">
              <a:spcBef>
                <a:spcPts val="0"/>
              </a:spcBef>
              <a:spcAft>
                <a:spcPts val="800"/>
              </a:spcAft>
              <a:buNone/>
            </a:pPr>
            <a:r>
              <a:t/>
            </a:r>
            <a:endParaRPr sz="1300">
              <a:solidFill>
                <a:srgbClr val="FFFFFF"/>
              </a:solidFill>
              <a:latin typeface="Open Sans"/>
              <a:ea typeface="Open Sans"/>
              <a:cs typeface="Open Sans"/>
              <a:sym typeface="Open Sans"/>
            </a:endParaRPr>
          </a:p>
          <a:p>
            <a:pPr indent="-311150" lvl="0" marL="457200" rtl="0">
              <a:spcBef>
                <a:spcPts val="0"/>
              </a:spcBef>
              <a:spcAft>
                <a:spcPts val="800"/>
              </a:spcAft>
              <a:buClr>
                <a:srgbClr val="FFFFFF"/>
              </a:buClr>
              <a:buSzPct val="100000"/>
              <a:buFont typeface="Open Sans"/>
            </a:pPr>
            <a:r>
              <a:rPr lang="tr" sz="1300">
                <a:solidFill>
                  <a:srgbClr val="FFFFFF"/>
                </a:solidFill>
                <a:latin typeface="Open Sans"/>
                <a:ea typeface="Open Sans"/>
                <a:cs typeface="Open Sans"/>
                <a:sym typeface="Open Sans"/>
              </a:rPr>
              <a:t>Bu yazılar yazarının yaşamından izler taşır. Bu bakımdan günlükler içten ve sevecendir.</a:t>
            </a:r>
          </a:p>
          <a:p>
            <a:pPr lvl="0">
              <a:spcBef>
                <a:spcPts val="0"/>
              </a:spcBef>
              <a:buNone/>
            </a:pPr>
            <a:r>
              <a:t/>
            </a:r>
            <a:endParaRPr sz="1300">
              <a:solidFill>
                <a:srgbClr val="FFFFFF"/>
              </a:solidFill>
            </a:endParaRPr>
          </a:p>
        </p:txBody>
      </p:sp>
      <p:sp>
        <p:nvSpPr>
          <p:cNvPr id="74" name="Shape 74"/>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311150" lvl="0" marL="457200" rtl="0">
              <a:spcBef>
                <a:spcPts val="0"/>
              </a:spcBef>
              <a:spcAft>
                <a:spcPts val="800"/>
              </a:spcAft>
              <a:buClr>
                <a:srgbClr val="FFFFFF"/>
              </a:buClr>
              <a:buSzPct val="100000"/>
              <a:buFont typeface="Times New Roman"/>
            </a:pPr>
            <a:r>
              <a:rPr lang="tr" sz="1300">
                <a:solidFill>
                  <a:srgbClr val="FFFFFF"/>
                </a:solidFill>
                <a:latin typeface="Times New Roman"/>
                <a:ea typeface="Times New Roman"/>
                <a:cs typeface="Times New Roman"/>
                <a:sym typeface="Times New Roman"/>
              </a:rPr>
              <a:t>Okuyucular dikkate alınmadan yazılan günlükler, özeldir.</a:t>
            </a:r>
          </a:p>
          <a:p>
            <a:pPr lvl="0" rtl="0">
              <a:spcBef>
                <a:spcPts val="0"/>
              </a:spcBef>
              <a:spcAft>
                <a:spcPts val="800"/>
              </a:spcAft>
              <a:buNone/>
            </a:pPr>
            <a:r>
              <a:t/>
            </a:r>
            <a:endParaRPr sz="1300">
              <a:solidFill>
                <a:srgbClr val="FFFFFF"/>
              </a:solidFill>
              <a:latin typeface="Times New Roman"/>
              <a:ea typeface="Times New Roman"/>
              <a:cs typeface="Times New Roman"/>
              <a:sym typeface="Times New Roman"/>
            </a:endParaRPr>
          </a:p>
          <a:p>
            <a:pPr indent="-311150" lvl="0" marL="457200" rtl="0">
              <a:spcBef>
                <a:spcPts val="0"/>
              </a:spcBef>
              <a:spcAft>
                <a:spcPts val="800"/>
              </a:spcAft>
              <a:buClr>
                <a:srgbClr val="FFFFFF"/>
              </a:buClr>
              <a:buSzPct val="100000"/>
              <a:buFont typeface="Times New Roman"/>
            </a:pPr>
            <a:r>
              <a:rPr lang="tr" sz="1300">
                <a:solidFill>
                  <a:srgbClr val="FFFFFF"/>
                </a:solidFill>
                <a:latin typeface="Times New Roman"/>
                <a:ea typeface="Times New Roman"/>
                <a:cs typeface="Times New Roman"/>
                <a:sym typeface="Times New Roman"/>
              </a:rPr>
              <a:t>Duyguların, düşüncelerin yoğun olduğu anlarda sıcağı sıcağına yazılan günlüklerin anlatımı geliştirmede önemli bir yararı vardır.</a:t>
            </a:r>
          </a:p>
          <a:p>
            <a:pPr lvl="0" rtl="0">
              <a:spcBef>
                <a:spcPts val="0"/>
              </a:spcBef>
              <a:spcAft>
                <a:spcPts val="800"/>
              </a:spcAft>
              <a:buNone/>
            </a:pPr>
            <a:r>
              <a:t/>
            </a:r>
            <a:endParaRPr sz="1300">
              <a:solidFill>
                <a:srgbClr val="FFFFFF"/>
              </a:solidFill>
              <a:latin typeface="Times New Roman"/>
              <a:ea typeface="Times New Roman"/>
              <a:cs typeface="Times New Roman"/>
              <a:sym typeface="Times New Roman"/>
            </a:endParaRPr>
          </a:p>
          <a:p>
            <a:pPr indent="-311150" lvl="0" marL="457200" rtl="0">
              <a:spcBef>
                <a:spcPts val="0"/>
              </a:spcBef>
              <a:spcAft>
                <a:spcPts val="800"/>
              </a:spcAft>
              <a:buClr>
                <a:srgbClr val="FFFFFF"/>
              </a:buClr>
              <a:buSzPct val="100000"/>
              <a:buFont typeface="Times New Roman"/>
            </a:pPr>
            <a:r>
              <a:rPr lang="tr" sz="1300">
                <a:solidFill>
                  <a:srgbClr val="FFFFFF"/>
                </a:solidFill>
                <a:latin typeface="Times New Roman"/>
                <a:ea typeface="Times New Roman"/>
                <a:cs typeface="Times New Roman"/>
                <a:sym typeface="Times New Roman"/>
              </a:rPr>
              <a:t>Günlükler bir deftere yazılabileceği gibi daha kullanışlı olması bakımından bir ajandaya da yazılabilir.</a:t>
            </a:r>
          </a:p>
          <a:p>
            <a:pPr lvl="0">
              <a:spcBef>
                <a:spcPts val="0"/>
              </a:spcBef>
              <a:buNone/>
            </a:pPr>
            <a:r>
              <a:t/>
            </a:r>
            <a:endParaRPr sz="130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3481450" y="0"/>
            <a:ext cx="5662549" cy="3394774"/>
          </a:xfrm>
          <a:prstGeom prst="rect">
            <a:avLst/>
          </a:prstGeom>
          <a:noFill/>
          <a:ln>
            <a:noFill/>
          </a:ln>
        </p:spPr>
      </p:pic>
      <p:pic>
        <p:nvPicPr>
          <p:cNvPr id="80" name="Shape 80"/>
          <p:cNvPicPr preferRelativeResize="0"/>
          <p:nvPr/>
        </p:nvPicPr>
        <p:blipFill>
          <a:blip r:embed="rId4">
            <a:alphaModFix/>
          </a:blip>
          <a:stretch>
            <a:fillRect/>
          </a:stretch>
        </p:blipFill>
        <p:spPr>
          <a:xfrm>
            <a:off x="4096900" y="2619949"/>
            <a:ext cx="2523549" cy="2523549"/>
          </a:xfrm>
          <a:prstGeom prst="rect">
            <a:avLst/>
          </a:prstGeom>
          <a:noFill/>
          <a:ln>
            <a:noFill/>
          </a:ln>
        </p:spPr>
      </p:pic>
      <p:pic>
        <p:nvPicPr>
          <p:cNvPr id="81" name="Shape 81"/>
          <p:cNvPicPr preferRelativeResize="0"/>
          <p:nvPr/>
        </p:nvPicPr>
        <p:blipFill>
          <a:blip r:embed="rId5">
            <a:alphaModFix/>
          </a:blip>
          <a:stretch>
            <a:fillRect/>
          </a:stretch>
        </p:blipFill>
        <p:spPr>
          <a:xfrm>
            <a:off x="6620450" y="2759149"/>
            <a:ext cx="2523549" cy="2384349"/>
          </a:xfrm>
          <a:prstGeom prst="rect">
            <a:avLst/>
          </a:prstGeom>
          <a:noFill/>
          <a:ln>
            <a:noFill/>
          </a:ln>
        </p:spPr>
      </p:pic>
      <p:pic>
        <p:nvPicPr>
          <p:cNvPr id="82" name="Shape 82"/>
          <p:cNvPicPr preferRelativeResize="0"/>
          <p:nvPr/>
        </p:nvPicPr>
        <p:blipFill>
          <a:blip r:embed="rId6">
            <a:alphaModFix/>
          </a:blip>
          <a:stretch>
            <a:fillRect/>
          </a:stretch>
        </p:blipFill>
        <p:spPr>
          <a:xfrm>
            <a:off x="0" y="0"/>
            <a:ext cx="40969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671250" y="1590500"/>
            <a:ext cx="7852200" cy="861000"/>
          </a:xfrm>
          <a:prstGeom prst="rect">
            <a:avLst/>
          </a:prstGeom>
        </p:spPr>
        <p:txBody>
          <a:bodyPr anchorCtr="0" anchor="ctr" bIns="91425" lIns="91425" rIns="91425" tIns="91425">
            <a:noAutofit/>
          </a:bodyPr>
          <a:lstStyle/>
          <a:p>
            <a:pPr lvl="0">
              <a:spcBef>
                <a:spcPts val="0"/>
              </a:spcBef>
              <a:buNone/>
            </a:pPr>
            <a:r>
              <a:rPr b="1" lang="tr" sz="7200">
                <a:solidFill>
                  <a:srgbClr val="FFFFFF"/>
                </a:solidFill>
                <a:latin typeface="Times New Roman"/>
                <a:ea typeface="Times New Roman"/>
                <a:cs typeface="Times New Roman"/>
                <a:sym typeface="Times New Roman"/>
              </a:rPr>
              <a:t>Günlük Çeşitleri</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tr" sz="3600">
                <a:solidFill>
                  <a:srgbClr val="FFFFFF"/>
                </a:solidFill>
                <a:latin typeface="Times New Roman"/>
                <a:ea typeface="Times New Roman"/>
                <a:cs typeface="Times New Roman"/>
                <a:sym typeface="Times New Roman"/>
              </a:rPr>
              <a:t> İçe Dönük Günlükler</a:t>
            </a:r>
          </a:p>
        </p:txBody>
      </p:sp>
      <p:sp>
        <p:nvSpPr>
          <p:cNvPr id="93" name="Shape 9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tr" sz="1300">
                <a:solidFill>
                  <a:srgbClr val="FFFFFF"/>
                </a:solidFill>
                <a:latin typeface="Times New Roman"/>
                <a:ea typeface="Times New Roman"/>
                <a:cs typeface="Times New Roman"/>
                <a:sym typeface="Times New Roman"/>
              </a:rPr>
              <a:t>( özel ruhbilimsel günlük ) Yazarın bir bakıma kendi kendi ile konuşmasıdır. İçinde bulunduğu doğal ve toplumsal çevreden yakınır. Bu metinlerde yazarın yaşadığı duygusal coşkunluğu bulabileceğimiz gibi, çeşitli kavramlar hakkındaki düşüncelerin yazarın bilincindeki açılımlarını da bulabiliriz. Stendhal’ın günlüğü, Rus yazar Alexander Sergeyeviç Puşkin’in “ Gizli Günce” bu metinlere örnek gösterilebilecek niteliktedir. Fransız yazarı Andre Gide ve bizde Nurullah Ataç bu türün başta gelen ustalarındandır.</a:t>
            </a:r>
          </a:p>
        </p:txBody>
      </p:sp>
      <p:pic>
        <p:nvPicPr>
          <p:cNvPr id="94" name="Shape 94"/>
          <p:cNvPicPr preferRelativeResize="0"/>
          <p:nvPr/>
        </p:nvPicPr>
        <p:blipFill>
          <a:blip r:embed="rId3">
            <a:alphaModFix/>
          </a:blip>
          <a:stretch>
            <a:fillRect/>
          </a:stretch>
        </p:blipFill>
        <p:spPr>
          <a:xfrm>
            <a:off x="0" y="2517650"/>
            <a:ext cx="9144000" cy="2625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ctr" bIns="91425" lIns="91425" rIns="91425" tIns="91425">
            <a:noAutofit/>
          </a:bodyPr>
          <a:lstStyle/>
          <a:p>
            <a:pPr lvl="0" algn="ctr">
              <a:spcBef>
                <a:spcPts val="0"/>
              </a:spcBef>
              <a:buNone/>
            </a:pPr>
            <a:r>
              <a:rPr b="1" lang="tr" sz="3600">
                <a:solidFill>
                  <a:srgbClr val="FFFFFF"/>
                </a:solidFill>
                <a:latin typeface="Times New Roman"/>
                <a:ea typeface="Times New Roman"/>
                <a:cs typeface="Times New Roman"/>
                <a:sym typeface="Times New Roman"/>
              </a:rPr>
              <a:t>Dışa Dönük Günlükler</a:t>
            </a:r>
          </a:p>
        </p:txBody>
      </p:sp>
      <p:sp>
        <p:nvSpPr>
          <p:cNvPr id="100" name="Shape 10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tr" sz="1300">
                <a:solidFill>
                  <a:srgbClr val="FFFFFF"/>
                </a:solidFill>
                <a:latin typeface="Times New Roman"/>
                <a:ea typeface="Times New Roman"/>
                <a:cs typeface="Times New Roman"/>
                <a:sym typeface="Times New Roman"/>
              </a:rPr>
              <a:t>Bu tip günlüklerde yazarlar, alaycı bir tavırla dönemin olaylarını, siyaset ,sanat ve edebiyat adamlarını ya da gündelik sıkıntılarını öykü tekniği kullanılarak anlatmaktadırlar. Bu tür günlüklerde yazar kendi zaman dilimi içindeki tutum ve davranışlardan,düşünsel akımlardan haber verir. Bu nedenle de bu günlükler birer belge değeri taşır. Yaşadığı hayat kesitlerini, çeşitli konulardaki izlenimlerini öykü tekniği ve zengin betimlemeler aracılığıyla günlüğüne yansıtan ünlü öykücümüz Tomris Uyar ‘ın günlükleri dışa dönük niteliğe sahiptir. Bu türler dışında bir de sanat eserlerinin oluşumu ve gelişini ile ilgili günlüklerde vardır. Yazar eserinin gelişme evrelerini günü gününe anlatırken çektiği sıkıntıları, kaygılar çalışma yöntemini de bize göstermiş olur.</a:t>
            </a:r>
          </a:p>
          <a:p>
            <a:pPr lvl="0">
              <a:spcBef>
                <a:spcPts val="0"/>
              </a:spcBef>
              <a:buNone/>
            </a:pPr>
            <a:r>
              <a:rPr lang="tr"/>
              <a:t> </a:t>
            </a:r>
          </a:p>
        </p:txBody>
      </p:sp>
      <p:pic>
        <p:nvPicPr>
          <p:cNvPr id="101" name="Shape 101"/>
          <p:cNvPicPr preferRelativeResize="0"/>
          <p:nvPr/>
        </p:nvPicPr>
        <p:blipFill rotWithShape="1">
          <a:blip r:embed="rId3">
            <a:alphaModFix/>
          </a:blip>
          <a:srcRect b="14021" l="0" r="0" t="-4658"/>
          <a:stretch/>
        </p:blipFill>
        <p:spPr>
          <a:xfrm>
            <a:off x="0" y="2734025"/>
            <a:ext cx="9144000" cy="240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mt="27000"/>
          </a:blip>
          <a:stretch>
            <a:fillRect/>
          </a:stretch>
        </p:blipFill>
        <p:spPr>
          <a:xfrm>
            <a:off x="0" y="-1450"/>
            <a:ext cx="9144000" cy="5143499"/>
          </a:xfrm>
          <a:prstGeom prst="rect">
            <a:avLst/>
          </a:prstGeom>
          <a:noFill/>
          <a:ln>
            <a:noFill/>
          </a:ln>
        </p:spPr>
      </p:pic>
      <p:sp>
        <p:nvSpPr>
          <p:cNvPr id="107" name="Shape 107"/>
          <p:cNvSpPr txBox="1"/>
          <p:nvPr>
            <p:ph type="title"/>
          </p:nvPr>
        </p:nvSpPr>
        <p:spPr>
          <a:xfrm>
            <a:off x="311700" y="445025"/>
            <a:ext cx="8520600" cy="572700"/>
          </a:xfrm>
          <a:prstGeom prst="rect">
            <a:avLst/>
          </a:prstGeom>
        </p:spPr>
        <p:txBody>
          <a:bodyPr anchorCtr="0" anchor="ctr" bIns="91425" lIns="91425" rIns="91425" tIns="91425">
            <a:noAutofit/>
          </a:bodyPr>
          <a:lstStyle/>
          <a:p>
            <a:pPr lvl="0" algn="ctr">
              <a:spcBef>
                <a:spcPts val="0"/>
              </a:spcBef>
              <a:buNone/>
            </a:pPr>
            <a:r>
              <a:rPr lang="tr" sz="3600">
                <a:solidFill>
                  <a:srgbClr val="FFFFFF"/>
                </a:solidFill>
                <a:latin typeface="Times New Roman"/>
                <a:ea typeface="Times New Roman"/>
                <a:cs typeface="Times New Roman"/>
                <a:sym typeface="Times New Roman"/>
              </a:rPr>
              <a:t>Günlük-Anı Farkı</a:t>
            </a:r>
          </a:p>
        </p:txBody>
      </p:sp>
      <p:sp>
        <p:nvSpPr>
          <p:cNvPr id="108" name="Shape 108"/>
          <p:cNvSpPr txBox="1"/>
          <p:nvPr>
            <p:ph idx="1" type="body"/>
          </p:nvPr>
        </p:nvSpPr>
        <p:spPr>
          <a:xfrm>
            <a:off x="678600" y="1152475"/>
            <a:ext cx="8153700" cy="3416400"/>
          </a:xfrm>
          <a:prstGeom prst="rect">
            <a:avLst/>
          </a:prstGeom>
        </p:spPr>
        <p:txBody>
          <a:bodyPr anchorCtr="0" anchor="t" bIns="91425" lIns="91425" rIns="91425" tIns="91425">
            <a:noAutofit/>
          </a:bodyPr>
          <a:lstStyle/>
          <a:p>
            <a:pPr lvl="0" algn="ctr">
              <a:spcBef>
                <a:spcPts val="0"/>
              </a:spcBef>
              <a:buNone/>
            </a:pPr>
            <a:r>
              <a:rPr lang="tr" sz="1500">
                <a:solidFill>
                  <a:srgbClr val="FFF2CC"/>
                </a:solidFill>
                <a:latin typeface="Times New Roman"/>
                <a:ea typeface="Times New Roman"/>
                <a:cs typeface="Times New Roman"/>
                <a:sym typeface="Times New Roman"/>
              </a:rPr>
              <a:t>Anı ile günlük çoğu zaman karıştırılmaktadır. Günlük, adından anlaşılacağı üzere yaşanırken, günü gününe yazılır. Anı ise aradan zaman geçtikten sonra yazılır. Örneğin kişi günlüklerinden yararlanarak ileride bir anı kitabı kaleme alabilir. Günlük yazarı sadece kendisini ya da kendisini merkeze alarak çevresindekileri anlattığı hâlde; anı yazarları başkalarını anlatabilir.</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tr" sz="3600">
                <a:solidFill>
                  <a:srgbClr val="FFFFFF"/>
                </a:solidFill>
                <a:latin typeface="Times New Roman"/>
                <a:ea typeface="Times New Roman"/>
                <a:cs typeface="Times New Roman"/>
                <a:sym typeface="Times New Roman"/>
              </a:rPr>
              <a:t>Türk Edebiyatında Günlük</a:t>
            </a:r>
          </a:p>
          <a:p>
            <a:pPr lvl="0">
              <a:spcBef>
                <a:spcPts val="0"/>
              </a:spcBef>
              <a:buNone/>
            </a:pPr>
            <a:r>
              <a:t/>
            </a:r>
            <a:endParaRPr/>
          </a:p>
        </p:txBody>
      </p:sp>
      <p:sp>
        <p:nvSpPr>
          <p:cNvPr id="114" name="Shape 11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tr" sz="1300">
                <a:solidFill>
                  <a:srgbClr val="FFFFFF"/>
                </a:solidFill>
                <a:latin typeface="Times New Roman"/>
                <a:ea typeface="Times New Roman"/>
                <a:cs typeface="Times New Roman"/>
                <a:sym typeface="Times New Roman"/>
              </a:rPr>
              <a:t>Türk edebiyatında Suut Kemal Yetkin, Seyit Kemal Karaalioğlu ve Oktay Akbal günlüklerini kitap olarak yayımlayan sanatçıların başında yer almaktadır. Ayrıca Oğuz Atay’ın “Günlük Bütün Eserleri”; Nihat Erim in “Günlükler”; Fevzi Çakmak’ın “Mareşal ve Günlükleri”, Salah Birsel’in “Papağanname Günlük” adlı eserleri bu türdedir.</a:t>
            </a:r>
          </a:p>
          <a:p>
            <a:pPr lvl="0">
              <a:spcBef>
                <a:spcPts val="0"/>
              </a:spcBef>
              <a:buNone/>
            </a:pPr>
            <a:r>
              <a:rPr b="1" lang="tr" sz="1500">
                <a:solidFill>
                  <a:srgbClr val="FFFFFF"/>
                </a:solidFill>
                <a:latin typeface="Times New Roman"/>
                <a:ea typeface="Times New Roman"/>
                <a:cs typeface="Times New Roman"/>
                <a:sym typeface="Times New Roman"/>
              </a:rPr>
              <a:t>Tarihsel Gelişimi</a:t>
            </a:r>
          </a:p>
          <a:p>
            <a:pPr lvl="0">
              <a:spcBef>
                <a:spcPts val="0"/>
              </a:spcBef>
              <a:buNone/>
            </a:pPr>
            <a:r>
              <a:rPr lang="tr" sz="1300">
                <a:solidFill>
                  <a:srgbClr val="FFFFFF"/>
                </a:solidFill>
                <a:latin typeface="Times New Roman"/>
                <a:ea typeface="Times New Roman"/>
                <a:cs typeface="Times New Roman"/>
                <a:sym typeface="Times New Roman"/>
              </a:rPr>
              <a:t>    	Tarihte ilk defa Romalılar günlük kullanmıştır. Edebi içerikten yoksun, bir takım kamu kuruluşlarında yapılan işlemlerin unutulmaması amacıyla tutulan ve “commentari” adıyla anılan bu ilk günlükler, duygusallıktan uzak notların kabaca birleşiminden oluşmaktadır. Tarihte, bu çeşit günlüklerin savaşlar ve askeri hareketleri not etmek amacıyla kullanıldığı da görülmüştür. Edebiyat değeri taşımayan bu günlükler şüphesiz tarihçiler için önemli kanıtlardır.</a:t>
            </a:r>
          </a:p>
          <a:p>
            <a:pPr lvl="0">
              <a:spcBef>
                <a:spcPts val="0"/>
              </a:spcBef>
              <a:buNone/>
            </a:pPr>
            <a:r>
              <a:rPr lang="tr" sz="1300">
                <a:solidFill>
                  <a:srgbClr val="FFFFFF"/>
                </a:solidFill>
                <a:latin typeface="Times New Roman"/>
                <a:ea typeface="Times New Roman"/>
                <a:cs typeface="Times New Roman"/>
                <a:sym typeface="Times New Roman"/>
              </a:rPr>
              <a:t>     	19. yüzyılın ortalarına doğru, romantizm akımının en yoğun dönemini yaşamasıyla birlikte günlükler, edebi değeri ve içeriği bakımından çoğalmaya, yaygınlaşmaya ve yazarlarının iç dünyasını yoğun duygularla yansıtmaya başlamıştır.</a:t>
            </a:r>
          </a:p>
          <a:p>
            <a:pPr lvl="0">
              <a:spcBef>
                <a:spcPts val="0"/>
              </a:spcBef>
              <a:buNone/>
            </a:pPr>
            <a:r>
              <a:rPr lang="tr" sz="1300">
                <a:solidFill>
                  <a:srgbClr val="FFFFFF"/>
                </a:solidFill>
                <a:latin typeface="Times New Roman"/>
                <a:ea typeface="Times New Roman"/>
                <a:cs typeface="Times New Roman"/>
                <a:sym typeface="Times New Roman"/>
              </a:rPr>
              <a:t>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