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6" r:id="rId10"/>
    <p:sldId id="26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15AFE2B-241B-46BD-86E3-998F4A84B30B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8D83284-2A1F-4991-A41E-4C80267800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AFE2B-241B-46BD-86E3-998F4A84B30B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D83284-2A1F-4991-A41E-4C80267800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15AFE2B-241B-46BD-86E3-998F4A84B30B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8D83284-2A1F-4991-A41E-4C80267800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AFE2B-241B-46BD-86E3-998F4A84B30B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D83284-2A1F-4991-A41E-4C80267800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15AFE2B-241B-46BD-86E3-998F4A84B30B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8D83284-2A1F-4991-A41E-4C80267800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AFE2B-241B-46BD-86E3-998F4A84B30B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D83284-2A1F-4991-A41E-4C80267800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AFE2B-241B-46BD-86E3-998F4A84B30B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D83284-2A1F-4991-A41E-4C80267800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AFE2B-241B-46BD-86E3-998F4A84B30B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D83284-2A1F-4991-A41E-4C80267800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15AFE2B-241B-46BD-86E3-998F4A84B30B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D83284-2A1F-4991-A41E-4C80267800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AFE2B-241B-46BD-86E3-998F4A84B30B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D83284-2A1F-4991-A41E-4C80267800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AFE2B-241B-46BD-86E3-998F4A84B30B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D83284-2A1F-4991-A41E-4C80267800F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15AFE2B-241B-46BD-86E3-998F4A84B30B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8D83284-2A1F-4991-A41E-4C80267800F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FİİLLERDE SORU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00B050"/>
                </a:solidFill>
              </a:rPr>
              <a:t>Fiile "mi" soru eki getirilerek soru çekimi sağlanır.</a:t>
            </a:r>
          </a:p>
          <a:p>
            <a:r>
              <a:rPr lang="tr-TR" dirty="0" smtClean="0">
                <a:solidFill>
                  <a:srgbClr val="00B0F0"/>
                </a:solidFill>
              </a:rPr>
              <a:t>"mi-" (mı-, mu-, mü-) kendinden önceki sözcükle birleşmez; ama kendinden sonraki eklerle birleşir.</a:t>
            </a:r>
          </a:p>
          <a:p>
            <a:r>
              <a:rPr lang="tr-TR" dirty="0" smtClean="0">
                <a:solidFill>
                  <a:srgbClr val="FFC000"/>
                </a:solidFill>
              </a:rPr>
              <a:t>... gidecek mi?</a:t>
            </a:r>
          </a:p>
          <a:p>
            <a:r>
              <a:rPr lang="tr-TR" dirty="0" smtClean="0">
                <a:solidFill>
                  <a:srgbClr val="FFC000"/>
                </a:solidFill>
              </a:rPr>
              <a:t>... gidecek miyiz?</a:t>
            </a:r>
          </a:p>
          <a:p>
            <a:r>
              <a:rPr lang="tr-TR" dirty="0" smtClean="0">
                <a:solidFill>
                  <a:srgbClr val="FFC000"/>
                </a:solidFill>
              </a:rPr>
              <a:t>... gidecek miydiniz?</a:t>
            </a:r>
          </a:p>
          <a:p>
            <a:r>
              <a:rPr lang="tr-TR" dirty="0" smtClean="0">
                <a:solidFill>
                  <a:srgbClr val="002060"/>
                </a:solidFill>
              </a:rPr>
              <a:t>Eyleme eklenen bu soru eki, eylemin yapılıp yapılmadığını ya da yapılıp yapıl­mayacağını sorar; bu yüzden soru, "eyleme", bir başka açıdan "yükleme" yö­nelmiş demektir.</a:t>
            </a:r>
          </a:p>
          <a:p>
            <a:endParaRPr lang="tr-TR" dirty="0"/>
          </a:p>
        </p:txBody>
      </p:sp>
      <p:pic>
        <p:nvPicPr>
          <p:cNvPr id="4" name="3 Resim" descr="buch00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8" y="0"/>
            <a:ext cx="2357454" cy="171448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55576" y="5013176"/>
            <a:ext cx="7242048" cy="1143000"/>
          </a:xfrm>
        </p:spPr>
        <p:txBody>
          <a:bodyPr>
            <a:normAutofit fontScale="90000"/>
          </a:bodyPr>
          <a:lstStyle/>
          <a:p>
            <a:pPr algn="r"/>
            <a:r>
              <a:rPr lang="tr-TR" dirty="0" smtClean="0"/>
              <a:t>NURSENA MUTLU</a:t>
            </a:r>
            <a:br>
              <a:rPr lang="tr-TR" dirty="0" smtClean="0"/>
            </a:br>
            <a:r>
              <a:rPr lang="tr-TR" dirty="0" smtClean="0"/>
              <a:t>10-C/55</a:t>
            </a:r>
            <a:endParaRPr lang="tr-TR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FİİLLERDE OLUMSUZLUK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Fiil tabanına "-</a:t>
            </a:r>
            <a:r>
              <a:rPr lang="tr-TR" dirty="0" err="1" smtClean="0"/>
              <a:t>me</a:t>
            </a:r>
            <a:r>
              <a:rPr lang="tr-TR" dirty="0" smtClean="0"/>
              <a:t>" (-</a:t>
            </a:r>
            <a:r>
              <a:rPr lang="tr-TR" dirty="0" err="1" smtClean="0"/>
              <a:t>ma</a:t>
            </a:r>
            <a:r>
              <a:rPr lang="tr-TR" dirty="0" smtClean="0"/>
              <a:t>)" çekim eki getirilerek anlam olumsuza dönüştürülür. Diğer çekim ekleri olumsuzluk ekinden sonra kullanılır.</a:t>
            </a:r>
          </a:p>
          <a:p>
            <a:pPr>
              <a:buNone/>
            </a:pPr>
            <a:endParaRPr lang="tr-TR" dirty="0" smtClean="0"/>
          </a:p>
          <a:p>
            <a:r>
              <a:rPr lang="tr-TR" b="1" dirty="0" smtClean="0">
                <a:solidFill>
                  <a:srgbClr val="002060"/>
                </a:solidFill>
              </a:rPr>
              <a:t>Okuyorum: Oku-mu-yor-um</a:t>
            </a:r>
          </a:p>
          <a:p>
            <a:pPr>
              <a:buNone/>
            </a:pPr>
            <a:endParaRPr lang="tr-TR" b="1" dirty="0" smtClean="0"/>
          </a:p>
          <a:p>
            <a:r>
              <a:rPr lang="tr-TR" b="1" dirty="0" smtClean="0">
                <a:solidFill>
                  <a:srgbClr val="00B050"/>
                </a:solidFill>
              </a:rPr>
              <a:t>Okudum: Oku-</a:t>
            </a:r>
            <a:r>
              <a:rPr lang="tr-TR" b="1" dirty="0" err="1" smtClean="0">
                <a:solidFill>
                  <a:srgbClr val="00B050"/>
                </a:solidFill>
              </a:rPr>
              <a:t>ma</a:t>
            </a:r>
            <a:r>
              <a:rPr lang="tr-TR" b="1" dirty="0" smtClean="0">
                <a:solidFill>
                  <a:srgbClr val="00B050"/>
                </a:solidFill>
              </a:rPr>
              <a:t>-</a:t>
            </a:r>
            <a:r>
              <a:rPr lang="tr-TR" b="1" dirty="0" err="1" smtClean="0">
                <a:solidFill>
                  <a:srgbClr val="00B050"/>
                </a:solidFill>
              </a:rPr>
              <a:t>dı</a:t>
            </a:r>
            <a:r>
              <a:rPr lang="tr-TR" b="1" dirty="0" smtClean="0">
                <a:solidFill>
                  <a:srgbClr val="00B050"/>
                </a:solidFill>
              </a:rPr>
              <a:t>-m</a:t>
            </a:r>
          </a:p>
          <a:p>
            <a:pPr>
              <a:buNone/>
            </a:pPr>
            <a:endParaRPr lang="tr-TR" b="1" dirty="0" smtClean="0"/>
          </a:p>
          <a:p>
            <a:r>
              <a:rPr lang="tr-TR" b="1" dirty="0" smtClean="0">
                <a:solidFill>
                  <a:srgbClr val="00B0F0"/>
                </a:solidFill>
              </a:rPr>
              <a:t>Geliyor: Gel-mi-yor</a:t>
            </a:r>
          </a:p>
          <a:p>
            <a:pPr>
              <a:buNone/>
            </a:pPr>
            <a:endParaRPr lang="tr-TR" b="1" dirty="0" smtClean="0"/>
          </a:p>
          <a:p>
            <a:r>
              <a:rPr lang="tr-TR" b="1" dirty="0" smtClean="0">
                <a:solidFill>
                  <a:srgbClr val="FFC000"/>
                </a:solidFill>
              </a:rPr>
              <a:t>Görüyorsunuz: Gör-mü-yor-</a:t>
            </a:r>
            <a:r>
              <a:rPr lang="tr-TR" b="1" dirty="0" err="1" smtClean="0">
                <a:solidFill>
                  <a:srgbClr val="FFC000"/>
                </a:solidFill>
              </a:rPr>
              <a:t>sunuz</a:t>
            </a:r>
            <a:endParaRPr lang="tr-TR" b="1" dirty="0" smtClean="0">
              <a:solidFill>
                <a:srgbClr val="FFC000"/>
              </a:solidFill>
            </a:endParaRPr>
          </a:p>
          <a:p>
            <a:endParaRPr lang="tr-TR" dirty="0"/>
          </a:p>
        </p:txBody>
      </p:sp>
      <p:pic>
        <p:nvPicPr>
          <p:cNvPr id="4" name="3 Resim" descr="student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0562" y="2643182"/>
            <a:ext cx="3071834" cy="3071834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188640"/>
            <a:ext cx="7239000" cy="1143000"/>
          </a:xfrm>
        </p:spPr>
        <p:txBody>
          <a:bodyPr/>
          <a:lstStyle/>
          <a:p>
            <a:r>
              <a:rPr lang="tr-TR" dirty="0" smtClean="0"/>
              <a:t>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7239000" cy="5328592"/>
          </a:xfrm>
        </p:spPr>
        <p:txBody>
          <a:bodyPr>
            <a:normAutofit fontScale="62500" lnSpcReduction="20000"/>
          </a:bodyPr>
          <a:lstStyle/>
          <a:p>
            <a:r>
              <a:rPr lang="tr-TR" sz="2900" dirty="0" smtClean="0">
                <a:solidFill>
                  <a:srgbClr val="00B050"/>
                </a:solidFill>
              </a:rPr>
              <a:t>Not: Olumsuzluk eki "-</a:t>
            </a:r>
            <a:r>
              <a:rPr lang="tr-TR" sz="2900" dirty="0" err="1" smtClean="0">
                <a:solidFill>
                  <a:srgbClr val="00B050"/>
                </a:solidFill>
              </a:rPr>
              <a:t>ma</a:t>
            </a:r>
            <a:r>
              <a:rPr lang="tr-TR" sz="2900" dirty="0" smtClean="0">
                <a:solidFill>
                  <a:srgbClr val="00B050"/>
                </a:solidFill>
              </a:rPr>
              <a:t> -</a:t>
            </a:r>
            <a:r>
              <a:rPr lang="tr-TR" sz="2900" dirty="0" err="1" smtClean="0">
                <a:solidFill>
                  <a:srgbClr val="00B050"/>
                </a:solidFill>
              </a:rPr>
              <a:t>me</a:t>
            </a:r>
            <a:r>
              <a:rPr lang="tr-TR" sz="2900" dirty="0" smtClean="0">
                <a:solidFill>
                  <a:srgbClr val="00B050"/>
                </a:solidFill>
              </a:rPr>
              <a:t>" ünlü uyumlarına uyar.</a:t>
            </a:r>
          </a:p>
          <a:p>
            <a:pPr>
              <a:buNone/>
            </a:pPr>
            <a:r>
              <a:rPr lang="tr-TR" sz="2900" dirty="0" smtClean="0"/>
              <a:t> </a:t>
            </a:r>
          </a:p>
          <a:p>
            <a:r>
              <a:rPr lang="tr-TR" sz="2900" dirty="0" smtClean="0">
                <a:solidFill>
                  <a:srgbClr val="00B0F0"/>
                </a:solidFill>
              </a:rPr>
              <a:t>Bak-</a:t>
            </a:r>
            <a:r>
              <a:rPr lang="tr-TR" sz="2900" dirty="0" err="1" smtClean="0">
                <a:solidFill>
                  <a:srgbClr val="00B0F0"/>
                </a:solidFill>
              </a:rPr>
              <a:t>ma</a:t>
            </a:r>
            <a:r>
              <a:rPr lang="tr-TR" sz="2900" dirty="0" smtClean="0">
                <a:solidFill>
                  <a:srgbClr val="00B0F0"/>
                </a:solidFill>
              </a:rPr>
              <a:t>-</a:t>
            </a:r>
            <a:r>
              <a:rPr lang="tr-TR" sz="2900" dirty="0" err="1" smtClean="0">
                <a:solidFill>
                  <a:srgbClr val="00B0F0"/>
                </a:solidFill>
              </a:rPr>
              <a:t>dı</a:t>
            </a:r>
            <a:r>
              <a:rPr lang="tr-TR" sz="2900" dirty="0" smtClean="0">
                <a:solidFill>
                  <a:srgbClr val="00B0F0"/>
                </a:solidFill>
              </a:rPr>
              <a:t>-m</a:t>
            </a:r>
          </a:p>
          <a:p>
            <a:pPr>
              <a:buNone/>
            </a:pPr>
            <a:r>
              <a:rPr lang="tr-TR" sz="2900" dirty="0" smtClean="0">
                <a:solidFill>
                  <a:srgbClr val="00B0F0"/>
                </a:solidFill>
              </a:rPr>
              <a:t> </a:t>
            </a:r>
          </a:p>
          <a:p>
            <a:r>
              <a:rPr lang="tr-TR" sz="2900" dirty="0" smtClean="0">
                <a:solidFill>
                  <a:srgbClr val="00B0F0"/>
                </a:solidFill>
              </a:rPr>
              <a:t>Gel-mi-yor</a:t>
            </a:r>
          </a:p>
          <a:p>
            <a:pPr>
              <a:buNone/>
            </a:pPr>
            <a:endParaRPr lang="tr-TR" sz="2900" dirty="0" smtClean="0">
              <a:solidFill>
                <a:srgbClr val="00B0F0"/>
              </a:solidFill>
            </a:endParaRPr>
          </a:p>
          <a:p>
            <a:r>
              <a:rPr lang="tr-TR" sz="2900" dirty="0" smtClean="0">
                <a:solidFill>
                  <a:srgbClr val="00B0F0"/>
                </a:solidFill>
              </a:rPr>
              <a:t>Gül-mü-yor</a:t>
            </a:r>
          </a:p>
          <a:p>
            <a:pPr>
              <a:buNone/>
            </a:pPr>
            <a:endParaRPr lang="tr-TR" sz="2900" dirty="0" smtClean="0"/>
          </a:p>
          <a:p>
            <a:r>
              <a:rPr lang="tr-TR" sz="2900" b="1" dirty="0" smtClean="0">
                <a:solidFill>
                  <a:srgbClr val="00B050"/>
                </a:solidFill>
              </a:rPr>
              <a:t>* Geniş zamanın II. ve III. kişinin olumsuzu -</a:t>
            </a:r>
            <a:r>
              <a:rPr lang="tr-TR" sz="2900" b="1" dirty="0" err="1" smtClean="0">
                <a:solidFill>
                  <a:srgbClr val="00B050"/>
                </a:solidFill>
              </a:rPr>
              <a:t>maz</a:t>
            </a:r>
            <a:r>
              <a:rPr lang="tr-TR" sz="2900" b="1" dirty="0" smtClean="0">
                <a:solidFill>
                  <a:srgbClr val="00B050"/>
                </a:solidFill>
              </a:rPr>
              <a:t> -</a:t>
            </a:r>
            <a:r>
              <a:rPr lang="tr-TR" sz="2900" b="1" dirty="0" err="1" smtClean="0">
                <a:solidFill>
                  <a:srgbClr val="00B050"/>
                </a:solidFill>
              </a:rPr>
              <a:t>mez</a:t>
            </a:r>
            <a:r>
              <a:rPr lang="tr-TR" sz="2900" b="1" dirty="0" smtClean="0">
                <a:solidFill>
                  <a:srgbClr val="00B050"/>
                </a:solidFill>
              </a:rPr>
              <a:t>" ekiyle yapılır.</a:t>
            </a:r>
          </a:p>
          <a:p>
            <a:pPr>
              <a:buNone/>
            </a:pPr>
            <a:endParaRPr lang="tr-TR" sz="2900" dirty="0" smtClean="0"/>
          </a:p>
          <a:p>
            <a:r>
              <a:rPr lang="tr-TR" sz="2900" dirty="0" smtClean="0">
                <a:solidFill>
                  <a:srgbClr val="00B0F0"/>
                </a:solidFill>
              </a:rPr>
              <a:t>Gelirim: </a:t>
            </a:r>
            <a:r>
              <a:rPr lang="tr-TR" sz="2900" dirty="0" smtClean="0">
                <a:solidFill>
                  <a:srgbClr val="00B0F0"/>
                </a:solidFill>
              </a:rPr>
              <a:t>gel-</a:t>
            </a:r>
            <a:r>
              <a:rPr lang="tr-TR" sz="2900" dirty="0" err="1" smtClean="0">
                <a:solidFill>
                  <a:srgbClr val="00B0F0"/>
                </a:solidFill>
              </a:rPr>
              <a:t>me</a:t>
            </a:r>
            <a:r>
              <a:rPr lang="tr-TR" sz="2900" dirty="0" smtClean="0">
                <a:solidFill>
                  <a:srgbClr val="00B0F0"/>
                </a:solidFill>
              </a:rPr>
              <a:t>-m</a:t>
            </a:r>
          </a:p>
          <a:p>
            <a:pPr>
              <a:buNone/>
            </a:pPr>
            <a:r>
              <a:rPr lang="tr-TR" sz="2900" dirty="0" smtClean="0">
                <a:solidFill>
                  <a:srgbClr val="00B0F0"/>
                </a:solidFill>
              </a:rPr>
              <a:t> </a:t>
            </a:r>
          </a:p>
          <a:p>
            <a:r>
              <a:rPr lang="tr-TR" sz="2900" dirty="0" smtClean="0">
                <a:solidFill>
                  <a:srgbClr val="00B0F0"/>
                </a:solidFill>
              </a:rPr>
              <a:t>Gelirsin: gel-</a:t>
            </a:r>
            <a:r>
              <a:rPr lang="tr-TR" sz="2900" dirty="0" err="1" smtClean="0">
                <a:solidFill>
                  <a:srgbClr val="00B0F0"/>
                </a:solidFill>
              </a:rPr>
              <a:t>mez</a:t>
            </a:r>
            <a:r>
              <a:rPr lang="tr-TR" sz="2900" dirty="0" smtClean="0">
                <a:solidFill>
                  <a:srgbClr val="00B0F0"/>
                </a:solidFill>
              </a:rPr>
              <a:t>-sin</a:t>
            </a:r>
          </a:p>
          <a:p>
            <a:pPr>
              <a:buNone/>
            </a:pPr>
            <a:endParaRPr lang="tr-TR" sz="2900" dirty="0" smtClean="0">
              <a:solidFill>
                <a:srgbClr val="00B0F0"/>
              </a:solidFill>
            </a:endParaRPr>
          </a:p>
          <a:p>
            <a:r>
              <a:rPr lang="tr-TR" sz="2900" dirty="0" smtClean="0">
                <a:solidFill>
                  <a:srgbClr val="00B0F0"/>
                </a:solidFill>
              </a:rPr>
              <a:t>Gelirler</a:t>
            </a:r>
            <a:r>
              <a:rPr lang="tr-TR" sz="2900" dirty="0" smtClean="0">
                <a:solidFill>
                  <a:srgbClr val="00B0F0"/>
                </a:solidFill>
              </a:rPr>
              <a:t>: gel-</a:t>
            </a:r>
            <a:r>
              <a:rPr lang="tr-TR" sz="2900" dirty="0" err="1" smtClean="0">
                <a:solidFill>
                  <a:srgbClr val="00B0F0"/>
                </a:solidFill>
              </a:rPr>
              <a:t>mez</a:t>
            </a:r>
            <a:r>
              <a:rPr lang="tr-TR" sz="2900" dirty="0" smtClean="0">
                <a:solidFill>
                  <a:srgbClr val="00B0F0"/>
                </a:solidFill>
              </a:rPr>
              <a:t>-</a:t>
            </a:r>
            <a:r>
              <a:rPr lang="tr-TR" sz="2900" dirty="0" err="1" smtClean="0">
                <a:solidFill>
                  <a:srgbClr val="00B0F0"/>
                </a:solidFill>
              </a:rPr>
              <a:t>ler</a:t>
            </a:r>
            <a:endParaRPr lang="tr-TR" sz="2900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tr-TR" sz="2900" dirty="0" smtClean="0">
              <a:solidFill>
                <a:srgbClr val="00B0F0"/>
              </a:solidFill>
            </a:endParaRPr>
          </a:p>
          <a:p>
            <a:r>
              <a:rPr lang="tr-TR" sz="2900" dirty="0" smtClean="0">
                <a:solidFill>
                  <a:srgbClr val="00B0F0"/>
                </a:solidFill>
              </a:rPr>
              <a:t>Gelir: gel-</a:t>
            </a:r>
            <a:r>
              <a:rPr lang="tr-TR" sz="2900" dirty="0" err="1" smtClean="0">
                <a:solidFill>
                  <a:srgbClr val="00B0F0"/>
                </a:solidFill>
              </a:rPr>
              <a:t>mez</a:t>
            </a:r>
            <a:endParaRPr lang="tr-TR" sz="2900" dirty="0" smtClean="0">
              <a:solidFill>
                <a:srgbClr val="00B0F0"/>
              </a:solidFill>
            </a:endParaRPr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4" name="3 Resim" descr="Unlem-Isareti-2608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9256" y="1714488"/>
            <a:ext cx="2357454" cy="1990728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FİİLLERDE KİŞİ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eylemin kişi çekimi olduğunu söylemiştik. Bu çekim, "kişi ekleri" dediğimiz çe­kim ekleri ile gerçekleştirilir. Kişi eki, eylemi gerçekleştiren özneyi gösterir. Üç ana kişi vardır: </a:t>
            </a:r>
            <a:endParaRPr lang="tr-TR" dirty="0"/>
          </a:p>
        </p:txBody>
      </p:sp>
      <p:pic>
        <p:nvPicPr>
          <p:cNvPr id="4" name="3 Resim" descr="120_3269131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286124"/>
            <a:ext cx="2857500" cy="3095625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…</a:t>
            </a:r>
            <a:endParaRPr lang="tr-TR" dirty="0"/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199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/>
                <a:gridCol w="2413000"/>
                <a:gridCol w="2413000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TRKİL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ÇOĞUL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1. KİŞİ</a:t>
                      </a:r>
                      <a:r>
                        <a:rPr lang="tr-TR" dirty="0" smtClean="0">
                          <a:sym typeface="Wingdings" pitchFamily="2" charset="2"/>
                        </a:rPr>
                        <a:t>:</a:t>
                      </a:r>
                      <a:r>
                        <a:rPr lang="tr-TR" baseline="0" dirty="0" smtClean="0">
                          <a:sym typeface="Wingdings" pitchFamily="2" charset="2"/>
                        </a:rPr>
                        <a:t>(</a:t>
                      </a:r>
                      <a:r>
                        <a:rPr lang="tr-TR" sz="1600" baseline="0" dirty="0" smtClean="0">
                          <a:sym typeface="Wingdings" pitchFamily="2" charset="2"/>
                        </a:rPr>
                        <a:t>SÖZ SÖYLEYEN</a:t>
                      </a:r>
                      <a:r>
                        <a:rPr lang="tr-TR" baseline="0" dirty="0" smtClean="0">
                          <a:sym typeface="Wingdings" pitchFamily="2" charset="2"/>
                        </a:rPr>
                        <a:t>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Aldı-m (ben)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Aldı-k (biz)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2. KİŞİ:(</a:t>
                      </a:r>
                      <a:r>
                        <a:rPr lang="tr-TR" sz="1600" dirty="0" smtClean="0"/>
                        <a:t>KENDİNE</a:t>
                      </a:r>
                      <a:r>
                        <a:rPr lang="tr-TR" sz="1600" baseline="0" dirty="0" smtClean="0"/>
                        <a:t> SÖZ SÖYLENEN)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Aldı-n (sen)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Aldı-</a:t>
                      </a:r>
                      <a:r>
                        <a:rPr lang="tr-TR" dirty="0" err="1" smtClean="0"/>
                        <a:t>nız</a:t>
                      </a:r>
                      <a:r>
                        <a:rPr lang="tr-TR" baseline="0" dirty="0" smtClean="0"/>
                        <a:t> (siz)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3. KİŞİ</a:t>
                      </a:r>
                      <a:r>
                        <a:rPr lang="tr-TR" dirty="0" smtClean="0">
                          <a:sym typeface="Wingdings" pitchFamily="2" charset="2"/>
                        </a:rPr>
                        <a:t>:(</a:t>
                      </a:r>
                      <a:r>
                        <a:rPr lang="tr-TR" baseline="0" dirty="0" smtClean="0">
                          <a:sym typeface="Wingdings" pitchFamily="2" charset="2"/>
                        </a:rPr>
                        <a:t>KENDİSİNDEN SÖZ EDİLEN)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Aldı- (o)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Aldı-</a:t>
                      </a:r>
                      <a:r>
                        <a:rPr lang="tr-TR" dirty="0" err="1" smtClean="0"/>
                        <a:t>lar</a:t>
                      </a:r>
                      <a:r>
                        <a:rPr lang="tr-TR" dirty="0" smtClean="0"/>
                        <a:t> (onlar)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3 Resim" descr="mix_31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4429132"/>
            <a:ext cx="2428892" cy="1785950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Not: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002060"/>
                </a:solidFill>
              </a:rPr>
              <a:t>Not: Aynı kip ve kişiyle çekimlenmiş yüklemlerin kullanıldığı sıralı cümlelerde kişi ekinin son yüklemde kullanılması yeterlidir</a:t>
            </a:r>
            <a:r>
              <a:rPr lang="tr-TR" dirty="0" smtClean="0">
                <a:solidFill>
                  <a:srgbClr val="002060"/>
                </a:solidFill>
              </a:rPr>
              <a:t>.</a:t>
            </a:r>
            <a:endParaRPr lang="tr-TR" dirty="0" smtClean="0">
              <a:solidFill>
                <a:srgbClr val="002060"/>
              </a:solidFill>
            </a:endParaRPr>
          </a:p>
        </p:txBody>
      </p:sp>
      <p:pic>
        <p:nvPicPr>
          <p:cNvPr id="4" name="3 Resim" descr="unlem-isare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3643314"/>
            <a:ext cx="1785950" cy="3214686"/>
          </a:xfrm>
          <a:prstGeom prst="rect">
            <a:avLst/>
          </a:prstGeo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B050"/>
                </a:solidFill>
              </a:rPr>
              <a:t>Her </a:t>
            </a:r>
            <a:r>
              <a:rPr lang="tr-TR" b="1" dirty="0" smtClean="0">
                <a:solidFill>
                  <a:srgbClr val="00B050"/>
                </a:solidFill>
              </a:rPr>
              <a:t>sabah gelir, kahvaltısını yaptırır, ortalığı siler süpürürüm.</a:t>
            </a:r>
          </a:p>
          <a:p>
            <a:r>
              <a:rPr lang="tr-TR" b="1" dirty="0" smtClean="0">
                <a:solidFill>
                  <a:srgbClr val="00B0F0"/>
                </a:solidFill>
              </a:rPr>
              <a:t>Gider, durumu gözlerinle görürsün</a:t>
            </a:r>
            <a:endParaRPr lang="tr-TR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NOT: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571612"/>
            <a:ext cx="7239000" cy="4846320"/>
          </a:xfrm>
        </p:spPr>
        <p:txBody>
          <a:bodyPr>
            <a:normAutofit/>
          </a:bodyPr>
          <a:lstStyle/>
          <a:p>
            <a:r>
              <a:rPr lang="tr-TR" dirty="0" smtClean="0"/>
              <a:t>Not: Değişik kiplerde, değişik kişi ekleri görül</a:t>
            </a:r>
          </a:p>
          <a:p>
            <a:pPr>
              <a:buNone/>
            </a:pPr>
            <a:r>
              <a:rPr lang="tr-TR" dirty="0" err="1" smtClean="0"/>
              <a:t>ebilir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Çalıştık (biz), çalışalım (biz), çalışıyoruz (biz): Bunların üçü de "biz" anlamı katan I. çoğul kişi ekidir.</a:t>
            </a:r>
          </a:p>
          <a:p>
            <a:pPr>
              <a:buNone/>
            </a:pPr>
            <a:endParaRPr lang="tr-TR" dirty="0" smtClean="0"/>
          </a:p>
        </p:txBody>
      </p:sp>
      <p:pic>
        <p:nvPicPr>
          <p:cNvPr id="4" name="3 Resim" descr="146002-3-4-6c4a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0"/>
            <a:ext cx="3171825" cy="1500174"/>
          </a:xfrm>
          <a:prstGeom prst="rect">
            <a:avLst/>
          </a:prstGeom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Çalıştın (sen), çalışıyorsun (sen): İkisi de "sen" anlamı katan II. tekil kişi ekidir.</a:t>
            </a:r>
          </a:p>
          <a:p>
            <a:r>
              <a:rPr lang="tr-TR" b="1" dirty="0" smtClean="0"/>
              <a:t>* -sin (-sın, -sun, -sün) eki "emir" kipinde III. tekil, diğer kiplerde II. tekil kişi ekidir.</a:t>
            </a:r>
          </a:p>
          <a:p>
            <a:r>
              <a:rPr lang="tr-TR" dirty="0" smtClean="0"/>
              <a:t>Ödevlerini kendisi yapsın. (III. tekil - emir kipi) </a:t>
            </a:r>
          </a:p>
          <a:p>
            <a:r>
              <a:rPr lang="tr-TR" dirty="0" smtClean="0"/>
              <a:t>Yarına kadar bitirmelisin. (II. tekil - gereklilik kipi)</a:t>
            </a:r>
          </a:p>
          <a:p>
            <a:endParaRPr lang="tr-TR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</TotalTime>
  <Words>354</Words>
  <Application>Microsoft Office PowerPoint</Application>
  <PresentationFormat>Ekran Gösterisi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Zengin</vt:lpstr>
      <vt:lpstr>FİİLLERDE SORU</vt:lpstr>
      <vt:lpstr>FİİLLERDE OLUMSUZLUK</vt:lpstr>
      <vt:lpstr>…</vt:lpstr>
      <vt:lpstr>FİİLLERDE KİŞİ</vt:lpstr>
      <vt:lpstr>…</vt:lpstr>
      <vt:lpstr>Not:</vt:lpstr>
      <vt:lpstr>ÖRNEK</vt:lpstr>
      <vt:lpstr>NOT:</vt:lpstr>
      <vt:lpstr>…</vt:lpstr>
      <vt:lpstr>NURSENA MUTLU 10-C/55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FİİLLERDE SORU</dc:title>
  <dc:creator>User</dc:creator>
  <cp:lastModifiedBy>casper</cp:lastModifiedBy>
  <cp:revision>5</cp:revision>
  <dcterms:created xsi:type="dcterms:W3CDTF">2016-04-13T16:45:12Z</dcterms:created>
  <dcterms:modified xsi:type="dcterms:W3CDTF">2016-04-17T15:34:55Z</dcterms:modified>
</cp:coreProperties>
</file>