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70" r:id="rId14"/>
    <p:sldId id="26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DAAF6B-DFDD-486D-969A-F09005902F45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B43ECC-DA5A-4D5B-9601-5D0260AE43A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320040"/>
            <a:ext cx="7519736" cy="1143000"/>
          </a:xfrm>
        </p:spPr>
        <p:txBody>
          <a:bodyPr/>
          <a:lstStyle/>
          <a:p>
            <a:pPr algn="ctr"/>
            <a:r>
              <a:rPr lang="tr-TR" dirty="0" err="1" smtClean="0"/>
              <a:t>fİİlİmsİ</a:t>
            </a:r>
            <a:r>
              <a:rPr lang="tr-TR" dirty="0" smtClean="0"/>
              <a:t> (</a:t>
            </a:r>
            <a:r>
              <a:rPr lang="tr-TR" dirty="0" err="1" smtClean="0"/>
              <a:t>eylemsİ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solidFill>
                  <a:srgbClr val="92D050"/>
                </a:solidFill>
              </a:rPr>
              <a:t>Gelecek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yıl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işe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başlayacak</a:t>
            </a:r>
            <a:r>
              <a:rPr lang="en-US" sz="2800" b="1" dirty="0" smtClean="0">
                <a:solidFill>
                  <a:srgbClr val="92D050"/>
                </a:solidFill>
              </a:rPr>
              <a:t>.</a:t>
            </a:r>
            <a:endParaRPr lang="tr-TR" sz="2800" b="1" dirty="0" smtClean="0">
              <a:solidFill>
                <a:srgbClr val="92D050"/>
              </a:solidFill>
            </a:endParaRPr>
          </a:p>
          <a:p>
            <a:r>
              <a:rPr lang="en-US" sz="2800" b="1" dirty="0" err="1" smtClean="0">
                <a:solidFill>
                  <a:srgbClr val="92D050"/>
                </a:solidFill>
              </a:rPr>
              <a:t>Polisler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olası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kazaları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önlemek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için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kar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zinciri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kontrolü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yapıyorlardı</a:t>
            </a:r>
            <a:r>
              <a:rPr lang="en-US" sz="2800" b="1" dirty="0" smtClean="0">
                <a:solidFill>
                  <a:srgbClr val="92D050"/>
                </a:solidFill>
              </a:rPr>
              <a:t>.</a:t>
            </a:r>
            <a:endParaRPr lang="tr-TR" sz="2800" b="1" dirty="0" smtClean="0">
              <a:solidFill>
                <a:srgbClr val="92D050"/>
              </a:solidFill>
            </a:endParaRPr>
          </a:p>
          <a:p>
            <a:r>
              <a:rPr lang="en-US" sz="2800" b="1" dirty="0" err="1" smtClean="0">
                <a:solidFill>
                  <a:srgbClr val="92D050"/>
                </a:solidFill>
              </a:rPr>
              <a:t>Salonda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hep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bildik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yüzler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vardı</a:t>
            </a:r>
            <a:r>
              <a:rPr lang="en-US" sz="2800" b="1" dirty="0" smtClean="0">
                <a:solidFill>
                  <a:srgbClr val="92D050"/>
                </a:solidFill>
              </a:rPr>
              <a:t>.</a:t>
            </a:r>
            <a:endParaRPr lang="tr-TR" sz="2800" b="1" dirty="0" smtClean="0">
              <a:solidFill>
                <a:srgbClr val="92D050"/>
              </a:solidFill>
            </a:endParaRPr>
          </a:p>
          <a:p>
            <a:r>
              <a:rPr lang="en-US" sz="2800" b="1" dirty="0" err="1" smtClean="0">
                <a:solidFill>
                  <a:srgbClr val="92D050"/>
                </a:solidFill>
              </a:rPr>
              <a:t>Bastığın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yerleri</a:t>
            </a:r>
            <a:r>
              <a:rPr lang="en-US" sz="2800" b="1" dirty="0" smtClean="0">
                <a:solidFill>
                  <a:srgbClr val="92D050"/>
                </a:solidFill>
              </a:rPr>
              <a:t> "</a:t>
            </a:r>
            <a:r>
              <a:rPr lang="en-US" sz="2800" b="1" dirty="0" err="1" smtClean="0">
                <a:solidFill>
                  <a:srgbClr val="92D050"/>
                </a:solidFill>
              </a:rPr>
              <a:t>toprak</a:t>
            </a:r>
            <a:r>
              <a:rPr lang="en-US" sz="2800" b="1" dirty="0" smtClean="0">
                <a:solidFill>
                  <a:srgbClr val="92D050"/>
                </a:solidFill>
              </a:rPr>
              <a:t>" </a:t>
            </a:r>
            <a:r>
              <a:rPr lang="en-US" sz="2800" b="1" dirty="0" err="1" smtClean="0">
                <a:solidFill>
                  <a:srgbClr val="92D050"/>
                </a:solidFill>
              </a:rPr>
              <a:t>diyerek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geçme</a:t>
            </a:r>
            <a:r>
              <a:rPr lang="en-US" sz="2800" b="1" dirty="0" smtClean="0">
                <a:solidFill>
                  <a:srgbClr val="92D050"/>
                </a:solidFill>
              </a:rPr>
              <a:t>, </a:t>
            </a:r>
            <a:r>
              <a:rPr lang="en-US" sz="2800" b="1" dirty="0" err="1" smtClean="0">
                <a:solidFill>
                  <a:srgbClr val="92D050"/>
                </a:solidFill>
              </a:rPr>
              <a:t>tanı</a:t>
            </a:r>
            <a:r>
              <a:rPr lang="en-US" sz="2800" b="1" dirty="0" smtClean="0">
                <a:solidFill>
                  <a:srgbClr val="92D050"/>
                </a:solidFill>
              </a:rPr>
              <a:t>! - </a:t>
            </a:r>
            <a:r>
              <a:rPr lang="en-US" sz="2800" b="1" dirty="0" err="1" smtClean="0">
                <a:solidFill>
                  <a:srgbClr val="92D050"/>
                </a:solidFill>
              </a:rPr>
              <a:t>Mehmet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Akif</a:t>
            </a:r>
            <a:r>
              <a:rPr lang="en-US" sz="2800" b="1" dirty="0" smtClean="0">
                <a:solidFill>
                  <a:srgbClr val="92D050"/>
                </a:solidFill>
              </a:rPr>
              <a:t> </a:t>
            </a:r>
            <a:r>
              <a:rPr lang="en-US" sz="2800" b="1" dirty="0" err="1" smtClean="0">
                <a:solidFill>
                  <a:srgbClr val="92D050"/>
                </a:solidFill>
              </a:rPr>
              <a:t>Ersoy</a:t>
            </a:r>
            <a:endParaRPr lang="tr-TR" sz="2800" b="1" dirty="0" smtClean="0">
              <a:solidFill>
                <a:srgbClr val="92D05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fat-f</a:t>
            </a:r>
            <a:r>
              <a:rPr lang="tr-TR" dirty="0" smtClean="0"/>
              <a:t>İİ</a:t>
            </a:r>
            <a:r>
              <a:rPr lang="en-US" dirty="0" err="1" smtClean="0"/>
              <a:t>ller</a:t>
            </a:r>
            <a:r>
              <a:rPr lang="en-US" dirty="0" smtClean="0"/>
              <a:t>, </a:t>
            </a:r>
            <a:r>
              <a:rPr lang="en-US" dirty="0" err="1" smtClean="0"/>
              <a:t>ard</a:t>
            </a:r>
            <a:r>
              <a:rPr lang="tr-TR" dirty="0" smtClean="0"/>
              <a:t>I</a:t>
            </a:r>
            <a:r>
              <a:rPr lang="en-US" dirty="0" err="1" smtClean="0"/>
              <a:t>ndan</a:t>
            </a:r>
            <a:r>
              <a:rPr lang="en-US" dirty="0" smtClean="0"/>
              <a:t> b</a:t>
            </a:r>
            <a:r>
              <a:rPr lang="tr-TR" dirty="0" smtClean="0"/>
              <a:t>İ</a:t>
            </a:r>
            <a:r>
              <a:rPr lang="en-US" dirty="0" smtClean="0"/>
              <a:t>r </a:t>
            </a:r>
            <a:r>
              <a:rPr lang="tr-TR" dirty="0" smtClean="0"/>
              <a:t>İ</a:t>
            </a:r>
            <a:r>
              <a:rPr lang="en-US" dirty="0" smtClean="0"/>
              <a:t>s</a:t>
            </a:r>
            <a:r>
              <a:rPr lang="tr-TR" dirty="0" smtClean="0"/>
              <a:t>İ</a:t>
            </a:r>
            <a:r>
              <a:rPr lang="en-US" dirty="0" smtClean="0"/>
              <a:t>m </a:t>
            </a:r>
            <a:r>
              <a:rPr lang="en-US" dirty="0" err="1" smtClean="0"/>
              <a:t>gelm</a:t>
            </a:r>
            <a:r>
              <a:rPr lang="tr-TR" dirty="0" smtClean="0"/>
              <a:t>İ</a:t>
            </a:r>
            <a:r>
              <a:rPr lang="en-US" dirty="0" err="1" smtClean="0"/>
              <a:t>yorsa</a:t>
            </a:r>
            <a:r>
              <a:rPr lang="en-US" dirty="0" smtClean="0"/>
              <a:t> </a:t>
            </a:r>
            <a:r>
              <a:rPr lang="en-US" dirty="0" err="1" smtClean="0"/>
              <a:t>adlaş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5"/>
                </a:solidFill>
              </a:rPr>
              <a:t>ÖRNEK: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Sinirli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olduğu</a:t>
            </a:r>
            <a:r>
              <a:rPr lang="en-US" b="1" dirty="0" smtClean="0">
                <a:solidFill>
                  <a:srgbClr val="00B050"/>
                </a:solidFill>
              </a:rPr>
              <a:t> her </a:t>
            </a:r>
            <a:r>
              <a:rPr lang="en-US" b="1" dirty="0" err="1" smtClean="0">
                <a:solidFill>
                  <a:srgbClr val="00B050"/>
                </a:solidFill>
              </a:rPr>
              <a:t>halinden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anlaşılıyor</a:t>
            </a:r>
            <a:r>
              <a:rPr lang="tr-TR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Toplantıya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gelmeyeceğini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biliyordum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r-TR" b="1" dirty="0" smtClean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rgbClr val="00B050"/>
                </a:solidFill>
              </a:rPr>
              <a:t>Yoldan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geçenleri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gözlüyordu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r-TR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Eve </a:t>
            </a:r>
            <a:r>
              <a:rPr lang="en-US" b="1" dirty="0" err="1" smtClean="0">
                <a:solidFill>
                  <a:srgbClr val="00B050"/>
                </a:solidFill>
              </a:rPr>
              <a:t>gelirken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bir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tanıdığa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rastladım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r-TR" b="1" dirty="0" smtClean="0">
              <a:solidFill>
                <a:srgbClr val="00B050"/>
              </a:solidFill>
            </a:endParaRPr>
          </a:p>
          <a:p>
            <a:endParaRPr lang="tr-TR" dirty="0">
              <a:solidFill>
                <a:schemeClr val="accent5"/>
              </a:solidFill>
            </a:endParaRPr>
          </a:p>
        </p:txBody>
      </p:sp>
      <p:pic>
        <p:nvPicPr>
          <p:cNvPr id="4" name="3 Resim" descr="Caillou-gifleri-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4143380"/>
            <a:ext cx="3476628" cy="2343150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Zarf-f</a:t>
            </a:r>
            <a:r>
              <a:rPr lang="tr-TR" dirty="0" smtClean="0"/>
              <a:t>İİ</a:t>
            </a:r>
            <a:r>
              <a:rPr lang="en-US" dirty="0" smtClean="0"/>
              <a:t>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Fiil</a:t>
            </a:r>
            <a:r>
              <a:rPr lang="en-US" sz="2400" dirty="0" smtClean="0"/>
              <a:t> </a:t>
            </a:r>
            <a:r>
              <a:rPr lang="en-US" sz="2400" dirty="0" err="1" smtClean="0"/>
              <a:t>kök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gövdelerine</a:t>
            </a:r>
            <a:r>
              <a:rPr lang="en-US" sz="2400" dirty="0" smtClean="0"/>
              <a:t> </a:t>
            </a:r>
            <a:r>
              <a:rPr lang="en-US" sz="2400" dirty="0" err="1" smtClean="0"/>
              <a:t>getirilen</a:t>
            </a:r>
            <a:r>
              <a:rPr lang="en-US" sz="2400" dirty="0" smtClean="0"/>
              <a:t> </a:t>
            </a:r>
            <a:r>
              <a:rPr lang="en-US" sz="2400" dirty="0" err="1" smtClean="0"/>
              <a:t>eklerle</a:t>
            </a:r>
            <a:r>
              <a:rPr lang="en-US" sz="2400" dirty="0" smtClean="0"/>
              <a:t> </a:t>
            </a:r>
            <a:r>
              <a:rPr lang="en-US" sz="2400" dirty="0" err="1" smtClean="0"/>
              <a:t>geçici</a:t>
            </a:r>
            <a:r>
              <a:rPr lang="en-US" sz="2400" dirty="0" smtClean="0"/>
              <a:t> zarf </a:t>
            </a:r>
            <a:r>
              <a:rPr lang="en-US" sz="2400" dirty="0" err="1" smtClean="0"/>
              <a:t>oluşturan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yapılara</a:t>
            </a:r>
            <a:r>
              <a:rPr lang="en-US" sz="2400" dirty="0" smtClean="0"/>
              <a:t> zarf </a:t>
            </a:r>
            <a:r>
              <a:rPr lang="en-US" sz="2400" dirty="0" err="1" smtClean="0"/>
              <a:t>fiil</a:t>
            </a:r>
            <a:r>
              <a:rPr lang="en-US" sz="2400" dirty="0" smtClean="0"/>
              <a:t> </a:t>
            </a:r>
            <a:r>
              <a:rPr lang="en-US" sz="2400" dirty="0" err="1" smtClean="0"/>
              <a:t>denir.Çekim</a:t>
            </a:r>
            <a:r>
              <a:rPr lang="en-US" sz="2400" dirty="0" smtClean="0"/>
              <a:t> </a:t>
            </a:r>
            <a:r>
              <a:rPr lang="en-US" sz="2400" dirty="0" err="1" smtClean="0"/>
              <a:t>eki</a:t>
            </a:r>
            <a:r>
              <a:rPr lang="en-US" sz="2400" dirty="0" smtClean="0"/>
              <a:t> </a:t>
            </a:r>
            <a:r>
              <a:rPr lang="en-US" sz="2400" dirty="0" err="1" smtClean="0"/>
              <a:t>almazlar.Fiillere</a:t>
            </a:r>
            <a:r>
              <a:rPr lang="en-US" sz="2400" dirty="0" smtClean="0"/>
              <a:t> -</a:t>
            </a:r>
            <a:r>
              <a:rPr lang="en-US" sz="2400" dirty="0" err="1" smtClean="0"/>
              <a:t>esiye</a:t>
            </a:r>
            <a:r>
              <a:rPr lang="en-US" sz="2400" dirty="0" smtClean="0"/>
              <a:t>, -</a:t>
            </a:r>
            <a:r>
              <a:rPr lang="en-US" sz="2400" dirty="0" err="1" smtClean="0"/>
              <a:t>ip</a:t>
            </a:r>
            <a:r>
              <a:rPr lang="en-US" sz="2400" dirty="0" smtClean="0"/>
              <a:t>, -</a:t>
            </a:r>
            <a:r>
              <a:rPr lang="en-US" sz="2400" dirty="0" err="1" smtClean="0"/>
              <a:t>meden</a:t>
            </a:r>
            <a:r>
              <a:rPr lang="en-US" sz="2400" dirty="0" smtClean="0"/>
              <a:t>, -</a:t>
            </a:r>
            <a:r>
              <a:rPr lang="en-US" sz="2400" dirty="0" err="1" smtClean="0"/>
              <a:t>ince</a:t>
            </a:r>
            <a:r>
              <a:rPr lang="en-US" sz="2400" dirty="0" smtClean="0"/>
              <a:t>, -ken, -</a:t>
            </a:r>
            <a:r>
              <a:rPr lang="en-US" sz="2400" dirty="0" err="1" smtClean="0"/>
              <a:t>eli</a:t>
            </a:r>
            <a:r>
              <a:rPr lang="en-US" sz="2400" dirty="0" smtClean="0"/>
              <a:t>, -</a:t>
            </a:r>
            <a:r>
              <a:rPr lang="en-US" sz="2400" dirty="0" err="1" smtClean="0"/>
              <a:t>dikçe</a:t>
            </a:r>
            <a:r>
              <a:rPr lang="en-US" sz="2400" dirty="0" smtClean="0"/>
              <a:t>, -</a:t>
            </a:r>
            <a:r>
              <a:rPr lang="en-US" sz="2400" dirty="0" err="1" smtClean="0"/>
              <a:t>erek</a:t>
            </a:r>
            <a:r>
              <a:rPr lang="en-US" sz="2400" dirty="0" smtClean="0"/>
              <a:t>, -</a:t>
            </a:r>
            <a:r>
              <a:rPr lang="en-US" sz="2400" dirty="0" err="1" smtClean="0"/>
              <a:t>ir</a:t>
            </a:r>
            <a:r>
              <a:rPr lang="en-US" sz="2400" dirty="0" smtClean="0"/>
              <a:t> ... -</a:t>
            </a:r>
            <a:r>
              <a:rPr lang="en-US" sz="2400" dirty="0" err="1" smtClean="0"/>
              <a:t>mez</a:t>
            </a:r>
            <a:r>
              <a:rPr lang="en-US" sz="2400" dirty="0" smtClean="0"/>
              <a:t>, -</a:t>
            </a:r>
            <a:r>
              <a:rPr lang="en-US" sz="2400" dirty="0" err="1" smtClean="0"/>
              <a:t>diğinde</a:t>
            </a:r>
            <a:r>
              <a:rPr lang="en-US" sz="2400" dirty="0" smtClean="0"/>
              <a:t>, -e ... -e, -</a:t>
            </a:r>
            <a:r>
              <a:rPr lang="en-US" sz="2400" dirty="0" err="1" smtClean="0"/>
              <a:t>meksizin</a:t>
            </a:r>
            <a:r>
              <a:rPr lang="en-US" sz="2400" dirty="0" smtClean="0"/>
              <a:t>, -</a:t>
            </a:r>
            <a:r>
              <a:rPr lang="en-US" sz="2400" dirty="0" err="1" smtClean="0"/>
              <a:t>cesine</a:t>
            </a:r>
            <a:r>
              <a:rPr lang="en-US" sz="2400" dirty="0" smtClean="0"/>
              <a:t> </a:t>
            </a:r>
            <a:r>
              <a:rPr lang="en-US" sz="2400" dirty="0" err="1" smtClean="0"/>
              <a:t>eklerinin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getirilmesiyle</a:t>
            </a:r>
            <a:r>
              <a:rPr lang="en-US" sz="2400" dirty="0" smtClean="0"/>
              <a:t> </a:t>
            </a:r>
            <a:r>
              <a:rPr lang="en-US" sz="2400" dirty="0" err="1" smtClean="0"/>
              <a:t>türemişlerdir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Önce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eve </a:t>
            </a:r>
            <a:r>
              <a:rPr lang="en-US" sz="2800" b="1" dirty="0" err="1" smtClean="0">
                <a:solidFill>
                  <a:srgbClr val="0070C0"/>
                </a:solidFill>
              </a:rPr>
              <a:t>uğrayıp</a:t>
            </a:r>
            <a:r>
              <a:rPr lang="en-US" sz="2800" b="1" dirty="0" smtClean="0">
                <a:solidFill>
                  <a:srgbClr val="0070C0"/>
                </a:solidFill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</a:rPr>
              <a:t>daha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sonra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bize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gelecekmiş</a:t>
            </a:r>
            <a:r>
              <a:rPr lang="en-US" sz="2800" b="1" dirty="0" smtClean="0">
                <a:solidFill>
                  <a:srgbClr val="0070C0"/>
                </a:solidFill>
              </a:rPr>
              <a:t>.</a:t>
            </a:r>
            <a:endParaRPr lang="tr-TR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Ancak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çok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çalışarak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başarılı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olabilirsin</a:t>
            </a:r>
            <a:r>
              <a:rPr lang="en-US" sz="2800" b="1" dirty="0" smtClean="0">
                <a:solidFill>
                  <a:srgbClr val="0070C0"/>
                </a:solidFill>
              </a:rPr>
              <a:t>.</a:t>
            </a:r>
            <a:endParaRPr lang="tr-TR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Yemeğimi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bitirir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bitirmez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gelirim</a:t>
            </a:r>
            <a:r>
              <a:rPr lang="en-US" sz="2800" b="1" dirty="0" smtClean="0">
                <a:solidFill>
                  <a:srgbClr val="0070C0"/>
                </a:solidFill>
              </a:rPr>
              <a:t>.</a:t>
            </a:r>
            <a:endParaRPr lang="tr-TR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Gidiyordum</a:t>
            </a:r>
            <a:r>
              <a:rPr lang="en-US" sz="2800" b="1" dirty="0" smtClean="0">
                <a:solidFill>
                  <a:srgbClr val="0070C0"/>
                </a:solidFill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</a:rPr>
              <a:t>gurbeti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gönlümde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duya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duya</a:t>
            </a:r>
            <a:endParaRPr lang="tr-TR" sz="2800" b="1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5072074"/>
            <a:ext cx="72420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err="1" smtClean="0"/>
              <a:t>Nursena</a:t>
            </a:r>
            <a:r>
              <a:rPr lang="tr-TR" dirty="0" smtClean="0"/>
              <a:t> mutlu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fİİlimsİ</a:t>
            </a:r>
            <a:r>
              <a:rPr lang="tr-TR" dirty="0" smtClean="0"/>
              <a:t> ya da </a:t>
            </a:r>
            <a:r>
              <a:rPr lang="tr-TR" dirty="0" err="1" smtClean="0"/>
              <a:t>eylemsİ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Fiilimsi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eylemsi</a:t>
            </a:r>
            <a:r>
              <a:rPr lang="en-US" dirty="0" smtClean="0"/>
              <a:t>; </a:t>
            </a:r>
            <a:r>
              <a:rPr lang="en-US" dirty="0" err="1" smtClean="0"/>
              <a:t>fiillerden</a:t>
            </a:r>
            <a:r>
              <a:rPr lang="en-US" dirty="0" smtClean="0"/>
              <a:t> </a:t>
            </a:r>
            <a:r>
              <a:rPr lang="en-US" dirty="0" err="1" smtClean="0"/>
              <a:t>türemelerine</a:t>
            </a:r>
            <a:r>
              <a:rPr lang="en-US" dirty="0" smtClean="0"/>
              <a:t> </a:t>
            </a:r>
            <a:r>
              <a:rPr lang="en-US" dirty="0" err="1" smtClean="0"/>
              <a:t>karşın</a:t>
            </a:r>
            <a:r>
              <a:rPr lang="en-US" dirty="0" smtClean="0"/>
              <a:t> </a:t>
            </a:r>
            <a:r>
              <a:rPr lang="en-US" dirty="0" err="1" smtClean="0"/>
              <a:t>fiilin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göstermeyen</a:t>
            </a:r>
            <a:r>
              <a:rPr lang="en-US" dirty="0" smtClean="0"/>
              <a:t>; </a:t>
            </a:r>
            <a:r>
              <a:rPr lang="en-US" dirty="0" err="1" smtClean="0"/>
              <a:t>cümle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isim</a:t>
            </a:r>
            <a:r>
              <a:rPr lang="en-US" dirty="0" smtClean="0"/>
              <a:t> </a:t>
            </a:r>
            <a:r>
              <a:rPr lang="en-US" dirty="0" err="1" smtClean="0"/>
              <a:t>soylu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fiil</a:t>
            </a:r>
            <a:r>
              <a:rPr lang="en-US" dirty="0" smtClean="0"/>
              <a:t> </a:t>
            </a:r>
            <a:r>
              <a:rPr lang="en-US" dirty="0" err="1" smtClean="0"/>
              <a:t>soylu</a:t>
            </a:r>
            <a:r>
              <a:rPr lang="en-US" dirty="0" smtClean="0"/>
              <a:t> </a:t>
            </a:r>
            <a:r>
              <a:rPr lang="en-US" dirty="0" err="1" smtClean="0"/>
              <a:t>kelimelerdir</a:t>
            </a:r>
            <a:r>
              <a:rPr lang="en-US" dirty="0" smtClean="0"/>
              <a:t>. </a:t>
            </a:r>
            <a:r>
              <a:rPr lang="en-US" dirty="0" err="1" smtClean="0"/>
              <a:t>Türkçede</a:t>
            </a:r>
            <a:r>
              <a:rPr lang="en-US" dirty="0" smtClean="0"/>
              <a:t> </a:t>
            </a:r>
            <a:r>
              <a:rPr lang="en-US" dirty="0" err="1" smtClean="0"/>
              <a:t>fiilimsiler</a:t>
            </a:r>
            <a:r>
              <a:rPr lang="en-US" dirty="0" smtClean="0"/>
              <a:t>, </a:t>
            </a:r>
            <a:r>
              <a:rPr lang="en-US" dirty="0" err="1" smtClean="0"/>
              <a:t>fiillere</a:t>
            </a:r>
            <a:r>
              <a:rPr lang="en-US" dirty="0" smtClean="0"/>
              <a:t> </a:t>
            </a:r>
            <a:r>
              <a:rPr lang="en-US" dirty="0" err="1" smtClean="0"/>
              <a:t>yapım</a:t>
            </a:r>
            <a:r>
              <a:rPr lang="en-US" dirty="0" smtClean="0"/>
              <a:t> </a:t>
            </a:r>
            <a:r>
              <a:rPr lang="en-US" dirty="0" err="1" smtClean="0"/>
              <a:t>ekleri</a:t>
            </a:r>
            <a:r>
              <a:rPr lang="en-US" dirty="0" smtClean="0"/>
              <a:t> </a:t>
            </a:r>
            <a:r>
              <a:rPr lang="en-US" dirty="0" err="1" smtClean="0"/>
              <a:t>ekleyerek</a:t>
            </a:r>
            <a:r>
              <a:rPr lang="en-US" dirty="0" smtClean="0"/>
              <a:t> </a:t>
            </a:r>
            <a:r>
              <a:rPr lang="en-US" dirty="0" err="1" smtClean="0"/>
              <a:t>oluşturulur</a:t>
            </a:r>
            <a:r>
              <a:rPr lang="en-US" dirty="0" smtClean="0"/>
              <a:t>. </a:t>
            </a:r>
            <a:r>
              <a:rPr lang="en-US" dirty="0" err="1" smtClean="0"/>
              <a:t>Fiilimsi</a:t>
            </a:r>
            <a:r>
              <a:rPr lang="en-US" dirty="0" smtClean="0"/>
              <a:t> </a:t>
            </a:r>
            <a:r>
              <a:rPr lang="en-US" dirty="0" err="1" smtClean="0"/>
              <a:t>aldığı</a:t>
            </a:r>
            <a:r>
              <a:rPr lang="en-US" dirty="0" smtClean="0"/>
              <a:t> </a:t>
            </a:r>
            <a:r>
              <a:rPr lang="en-US" dirty="0" err="1" smtClean="0"/>
              <a:t>yapım</a:t>
            </a:r>
            <a:r>
              <a:rPr lang="en-US" dirty="0" smtClean="0"/>
              <a:t> </a:t>
            </a:r>
            <a:r>
              <a:rPr lang="en-US" dirty="0" err="1" smtClean="0"/>
              <a:t>ekine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cümlede</a:t>
            </a:r>
            <a:r>
              <a:rPr lang="en-US" dirty="0" smtClean="0"/>
              <a:t> </a:t>
            </a:r>
            <a:r>
              <a:rPr lang="en-US" dirty="0" err="1" smtClean="0"/>
              <a:t>isim</a:t>
            </a:r>
            <a:r>
              <a:rPr lang="en-US" dirty="0" smtClean="0"/>
              <a:t>, </a:t>
            </a:r>
            <a:r>
              <a:rPr lang="en-US" dirty="0" err="1" smtClean="0"/>
              <a:t>sıfat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zarf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kullanılabilir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sleepy_student_c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4429132"/>
            <a:ext cx="3810000" cy="221455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ÖZELLİKLERİ;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Türkçede</a:t>
            </a:r>
            <a:r>
              <a:rPr lang="en-US" dirty="0" smtClean="0"/>
              <a:t> </a:t>
            </a:r>
            <a:r>
              <a:rPr lang="en-US" dirty="0" err="1" smtClean="0"/>
              <a:t>isim-fiil</a:t>
            </a:r>
            <a:r>
              <a:rPr lang="en-US" dirty="0" smtClean="0"/>
              <a:t> (</a:t>
            </a:r>
            <a:r>
              <a:rPr lang="en-US" dirty="0" err="1" smtClean="0"/>
              <a:t>mastar</a:t>
            </a:r>
            <a:r>
              <a:rPr lang="en-US" dirty="0" smtClean="0"/>
              <a:t>), </a:t>
            </a:r>
            <a:r>
              <a:rPr lang="en-US" dirty="0" err="1" smtClean="0"/>
              <a:t>sıfat-fiil</a:t>
            </a:r>
            <a:r>
              <a:rPr lang="en-US" dirty="0" smtClean="0"/>
              <a:t> (</a:t>
            </a:r>
            <a:r>
              <a:rPr lang="en-US" dirty="0" err="1" smtClean="0"/>
              <a:t>ortaç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zarf-</a:t>
            </a:r>
            <a:r>
              <a:rPr lang="en-US" dirty="0" err="1" smtClean="0"/>
              <a:t>fiil</a:t>
            </a:r>
            <a:r>
              <a:rPr lang="en-US" dirty="0" smtClean="0"/>
              <a:t> (</a:t>
            </a:r>
            <a:r>
              <a:rPr lang="en-US" dirty="0" err="1" smtClean="0"/>
              <a:t>ulaç</a:t>
            </a:r>
            <a:r>
              <a:rPr lang="en-US" dirty="0" smtClean="0"/>
              <a:t>)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fiilimsi</a:t>
            </a:r>
            <a:r>
              <a:rPr lang="en-US" dirty="0" smtClean="0"/>
              <a:t> </a:t>
            </a:r>
            <a:r>
              <a:rPr lang="en-US" dirty="0" err="1" smtClean="0"/>
              <a:t>türü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şöyle</a:t>
            </a:r>
            <a:r>
              <a:rPr lang="en-US" dirty="0" smtClean="0"/>
              <a:t> </a:t>
            </a:r>
            <a:r>
              <a:rPr lang="en-US" dirty="0" err="1" smtClean="0"/>
              <a:t>sıralanabilir</a:t>
            </a:r>
            <a:r>
              <a:rPr lang="en-US" dirty="0" smtClean="0"/>
              <a:t>: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Fiil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anlamını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tamamıyla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yitirmezler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Fiile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gelen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zaman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ve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şahıs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eklerini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almazlar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yani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fiil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çekimine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girmezler</a:t>
            </a:r>
            <a:r>
              <a:rPr lang="en-US" dirty="0" smtClean="0">
                <a:solidFill>
                  <a:srgbClr val="00B050"/>
                </a:solidFill>
              </a:rPr>
              <a:t> (</a:t>
            </a:r>
            <a:r>
              <a:rPr lang="en-US" dirty="0" err="1" smtClean="0">
                <a:solidFill>
                  <a:srgbClr val="00B050"/>
                </a:solidFill>
              </a:rPr>
              <a:t>Olumsuzluk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eki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hariç</a:t>
            </a:r>
            <a:r>
              <a:rPr lang="en-US" dirty="0" smtClean="0">
                <a:solidFill>
                  <a:srgbClr val="00B050"/>
                </a:solidFill>
              </a:rPr>
              <a:t>).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Fiil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cümlelerinde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yüklem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olamazlar</a:t>
            </a:r>
            <a:r>
              <a:rPr lang="en-US" dirty="0" smtClean="0">
                <a:solidFill>
                  <a:srgbClr val="00B0F0"/>
                </a:solidFill>
              </a:rPr>
              <a:t>. </a:t>
            </a:r>
            <a:r>
              <a:rPr lang="en-US" dirty="0" err="1" smtClean="0">
                <a:solidFill>
                  <a:srgbClr val="00B0F0"/>
                </a:solidFill>
              </a:rPr>
              <a:t>Ancak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isim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cümlelerinde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ek-fiil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eki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alarak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yüklem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olabilirler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tr-TR" dirty="0" smtClean="0">
              <a:solidFill>
                <a:srgbClr val="00B0F0"/>
              </a:solidFill>
            </a:endParaRPr>
          </a:p>
        </p:txBody>
      </p:sp>
      <p:pic>
        <p:nvPicPr>
          <p:cNvPr id="4" name="3 Resim" descr="Unlem-Isareti-2608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85728"/>
            <a:ext cx="1905000" cy="135732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Fiilimsi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olan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kelimeler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veya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fiilimsi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ile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oluşan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kelime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grupları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cümlede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yan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cümlecik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oluşturabilirler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tr-TR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Fiilimsiler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bulundukları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cümleyi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birleşik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yapılı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hâle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getirebilirler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Fiilimsi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ekleri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yapım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eki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olarak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tanımlanabilir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tr-TR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rgbClr val="FFC000"/>
                </a:solidFill>
              </a:rPr>
              <a:t>Fiilimsileri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niteleyen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kelimeler</a:t>
            </a:r>
            <a:r>
              <a:rPr lang="en-US" dirty="0" smtClean="0">
                <a:solidFill>
                  <a:srgbClr val="FFC000"/>
                </a:solidFill>
              </a:rPr>
              <a:t> zarf </a:t>
            </a:r>
            <a:r>
              <a:rPr lang="en-US" dirty="0" err="1" smtClean="0">
                <a:solidFill>
                  <a:srgbClr val="FFC000"/>
                </a:solidFill>
              </a:rPr>
              <a:t>görevinde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olurlar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  <a:endParaRPr lang="tr-TR" dirty="0" smtClean="0">
              <a:solidFill>
                <a:srgbClr val="FFC000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eg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0"/>
            <a:ext cx="1643064" cy="171447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</a:t>
            </a:r>
            <a:r>
              <a:rPr lang="tr-TR" dirty="0" smtClean="0"/>
              <a:t>İİ</a:t>
            </a:r>
            <a:r>
              <a:rPr lang="en-US" dirty="0" smtClean="0"/>
              <a:t>l</a:t>
            </a:r>
            <a:r>
              <a:rPr lang="tr-TR" dirty="0" smtClean="0"/>
              <a:t>İ</a:t>
            </a:r>
            <a:r>
              <a:rPr lang="en-US" dirty="0" smtClean="0"/>
              <a:t>ms</a:t>
            </a:r>
            <a:r>
              <a:rPr lang="tr-TR" dirty="0" smtClean="0"/>
              <a:t>İ</a:t>
            </a:r>
            <a:r>
              <a:rPr lang="en-US" dirty="0" smtClean="0"/>
              <a:t> </a:t>
            </a:r>
            <a:r>
              <a:rPr lang="en-US" dirty="0" err="1" smtClean="0"/>
              <a:t>çeş</a:t>
            </a:r>
            <a:r>
              <a:rPr lang="tr-TR" dirty="0" smtClean="0"/>
              <a:t>İ</a:t>
            </a:r>
            <a:r>
              <a:rPr lang="en-US" dirty="0" err="1" smtClean="0"/>
              <a:t>tler</a:t>
            </a:r>
            <a:r>
              <a:rPr lang="tr-TR" dirty="0" smtClean="0"/>
              <a:t>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Ek-fiillerle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karıştırılmamalıdır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tr-T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Kök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veya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gövdelerine</a:t>
            </a:r>
            <a:r>
              <a:rPr lang="en-US" dirty="0" smtClean="0">
                <a:solidFill>
                  <a:srgbClr val="00B0F0"/>
                </a:solidFill>
              </a:rPr>
              <a:t> -me, -</a:t>
            </a:r>
            <a:r>
              <a:rPr lang="en-US" dirty="0" err="1" smtClean="0">
                <a:solidFill>
                  <a:srgbClr val="00B0F0"/>
                </a:solidFill>
              </a:rPr>
              <a:t>iş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ve</a:t>
            </a:r>
            <a:r>
              <a:rPr lang="en-US" dirty="0" smtClean="0">
                <a:solidFill>
                  <a:srgbClr val="00B0F0"/>
                </a:solidFill>
              </a:rPr>
              <a:t> -</a:t>
            </a:r>
            <a:r>
              <a:rPr lang="en-US" dirty="0" err="1" smtClean="0">
                <a:solidFill>
                  <a:srgbClr val="00B0F0"/>
                </a:solidFill>
              </a:rPr>
              <a:t>mek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eklerinin</a:t>
            </a:r>
            <a:r>
              <a:rPr lang="en-US" dirty="0" smtClean="0">
                <a:solidFill>
                  <a:srgbClr val="00B0F0"/>
                </a:solidFill>
              </a:rPr>
              <a:t> (</a:t>
            </a:r>
            <a:r>
              <a:rPr lang="en-US" dirty="0" err="1" smtClean="0">
                <a:solidFill>
                  <a:srgbClr val="00B0F0"/>
                </a:solidFill>
              </a:rPr>
              <a:t>veya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ses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uyumlarına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göre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düzenlenmiş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hallerinin</a:t>
            </a:r>
            <a:r>
              <a:rPr lang="en-US" dirty="0" smtClean="0">
                <a:solidFill>
                  <a:srgbClr val="00B0F0"/>
                </a:solidFill>
              </a:rPr>
              <a:t>) </a:t>
            </a:r>
            <a:r>
              <a:rPr lang="en-US" dirty="0" err="1" smtClean="0">
                <a:solidFill>
                  <a:srgbClr val="00B0F0"/>
                </a:solidFill>
              </a:rPr>
              <a:t>getirilmesiyle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yapılan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ve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cümlede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isim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görevinde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kullanılan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sözcüklerdir</a:t>
            </a:r>
            <a:r>
              <a:rPr lang="en-US" dirty="0" smtClean="0">
                <a:solidFill>
                  <a:srgbClr val="00B0F0"/>
                </a:solidFill>
              </a:rPr>
              <a:t>:</a:t>
            </a:r>
            <a:endParaRPr lang="tr-TR" dirty="0" smtClean="0">
              <a:solidFill>
                <a:srgbClr val="00B0F0"/>
              </a:solidFill>
            </a:endParaRPr>
          </a:p>
          <a:p>
            <a:r>
              <a:rPr lang="en-US" b="1" dirty="0" err="1" smtClean="0">
                <a:solidFill>
                  <a:srgbClr val="00B050"/>
                </a:solidFill>
              </a:rPr>
              <a:t>Kardeşim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okumayı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öğrendi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r-TR" b="1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Bu </a:t>
            </a:r>
            <a:r>
              <a:rPr lang="en-US" b="1" dirty="0" err="1" smtClean="0">
                <a:solidFill>
                  <a:srgbClr val="00B050"/>
                </a:solidFill>
              </a:rPr>
              <a:t>bakışından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hoşlanmadım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r-TR" b="1" dirty="0" smtClean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rgbClr val="00B050"/>
                </a:solidFill>
              </a:rPr>
              <a:t>Yarın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okula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gitmek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istemiyorum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  <a:endParaRPr lang="tr-TR" b="1" dirty="0" smtClean="0">
              <a:solidFill>
                <a:srgbClr val="00B050"/>
              </a:solidFill>
            </a:endParaRPr>
          </a:p>
          <a:p>
            <a:endParaRPr lang="tr-TR" dirty="0"/>
          </a:p>
        </p:txBody>
      </p:sp>
      <p:pic>
        <p:nvPicPr>
          <p:cNvPr id="4" name="3 Resim" descr="5091859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0"/>
            <a:ext cx="2190752" cy="219072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1143000"/>
          </a:xfrm>
        </p:spPr>
        <p:txBody>
          <a:bodyPr>
            <a:noAutofit/>
          </a:bodyPr>
          <a:lstStyle/>
          <a:p>
            <a:r>
              <a:rPr lang="tr-TR" sz="3200" dirty="0" smtClean="0"/>
              <a:t>…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7239000" cy="4414272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r>
              <a:rPr lang="en-US" sz="2800" dirty="0" err="1" smtClean="0">
                <a:solidFill>
                  <a:srgbClr val="00B050"/>
                </a:solidFill>
              </a:rPr>
              <a:t>İsim</a:t>
            </a:r>
            <a:r>
              <a:rPr lang="en-US" sz="2800" dirty="0" smtClean="0">
                <a:solidFill>
                  <a:srgbClr val="00B050"/>
                </a:solidFill>
              </a:rPr>
              <a:t>-f</a:t>
            </a:r>
            <a:r>
              <a:rPr lang="tr-TR" sz="2800" dirty="0" smtClean="0">
                <a:solidFill>
                  <a:srgbClr val="00B050"/>
                </a:solidFill>
              </a:rPr>
              <a:t>İİ</a:t>
            </a:r>
            <a:r>
              <a:rPr lang="en-US" sz="2800" dirty="0" smtClean="0">
                <a:solidFill>
                  <a:srgbClr val="00B050"/>
                </a:solidFill>
              </a:rPr>
              <a:t>l </a:t>
            </a:r>
            <a:r>
              <a:rPr lang="en-US" sz="2800" dirty="0" err="1" smtClean="0">
                <a:solidFill>
                  <a:srgbClr val="00B050"/>
                </a:solidFill>
              </a:rPr>
              <a:t>ek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 -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ş 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le 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err="1" smtClean="0">
                <a:solidFill>
                  <a:srgbClr val="00B050"/>
                </a:solidFill>
              </a:rPr>
              <a:t>şteşl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k </a:t>
            </a:r>
            <a:r>
              <a:rPr lang="en-US" sz="2800" dirty="0" err="1" smtClean="0">
                <a:solidFill>
                  <a:srgbClr val="00B050"/>
                </a:solidFill>
              </a:rPr>
              <a:t>ek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 -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ş </a:t>
            </a:r>
            <a:r>
              <a:rPr lang="en-US" sz="2800" dirty="0" err="1" smtClean="0">
                <a:solidFill>
                  <a:srgbClr val="00B050"/>
                </a:solidFill>
              </a:rPr>
              <a:t>kar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err="1" smtClean="0">
                <a:solidFill>
                  <a:srgbClr val="00B050"/>
                </a:solidFill>
              </a:rPr>
              <a:t>şt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smtClean="0">
                <a:solidFill>
                  <a:srgbClr val="00B050"/>
                </a:solidFill>
              </a:rPr>
              <a:t>r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err="1" smtClean="0">
                <a:solidFill>
                  <a:srgbClr val="00B050"/>
                </a:solidFill>
              </a:rPr>
              <a:t>lmamal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smtClean="0">
                <a:solidFill>
                  <a:srgbClr val="00B050"/>
                </a:solidFill>
              </a:rPr>
              <a:t>d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smtClean="0">
                <a:solidFill>
                  <a:srgbClr val="00B050"/>
                </a:solidFill>
              </a:rPr>
              <a:t>r. İs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m-f</a:t>
            </a:r>
            <a:r>
              <a:rPr lang="tr-TR" sz="2800" dirty="0" smtClean="0">
                <a:solidFill>
                  <a:srgbClr val="00B050"/>
                </a:solidFill>
              </a:rPr>
              <a:t>İİ</a:t>
            </a:r>
            <a:r>
              <a:rPr lang="en-US" sz="2800" dirty="0" err="1" smtClean="0">
                <a:solidFill>
                  <a:srgbClr val="00B050"/>
                </a:solidFill>
              </a:rPr>
              <a:t>ller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s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m </a:t>
            </a:r>
            <a:r>
              <a:rPr lang="en-US" sz="2800" dirty="0" err="1" smtClean="0">
                <a:solidFill>
                  <a:srgbClr val="00B050"/>
                </a:solidFill>
              </a:rPr>
              <a:t>görev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err="1" smtClean="0">
                <a:solidFill>
                  <a:srgbClr val="00B050"/>
                </a:solidFill>
              </a:rPr>
              <a:t>nde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kullan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smtClean="0">
                <a:solidFill>
                  <a:srgbClr val="00B050"/>
                </a:solidFill>
              </a:rPr>
              <a:t>l</a:t>
            </a:r>
            <a:r>
              <a:rPr lang="tr-TR" sz="2800" dirty="0" smtClean="0">
                <a:solidFill>
                  <a:srgbClr val="00B050"/>
                </a:solidFill>
              </a:rPr>
              <a:t>I</a:t>
            </a:r>
            <a:r>
              <a:rPr lang="en-US" sz="2800" dirty="0" err="1" smtClean="0">
                <a:solidFill>
                  <a:srgbClr val="00B050"/>
                </a:solidFill>
              </a:rPr>
              <a:t>rken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err="1" smtClean="0">
                <a:solidFill>
                  <a:srgbClr val="00B050"/>
                </a:solidFill>
              </a:rPr>
              <a:t>şteşl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k </a:t>
            </a:r>
            <a:r>
              <a:rPr lang="en-US" sz="2800" dirty="0" err="1" smtClean="0">
                <a:solidFill>
                  <a:srgbClr val="00B050"/>
                </a:solidFill>
              </a:rPr>
              <a:t>ek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 f</a:t>
            </a:r>
            <a:r>
              <a:rPr lang="tr-TR" sz="2800" dirty="0" smtClean="0">
                <a:solidFill>
                  <a:srgbClr val="00B050"/>
                </a:solidFill>
              </a:rPr>
              <a:t>İİ</a:t>
            </a:r>
            <a:r>
              <a:rPr lang="en-US" sz="2800" dirty="0" err="1" smtClean="0">
                <a:solidFill>
                  <a:srgbClr val="00B050"/>
                </a:solidFill>
              </a:rPr>
              <a:t>lden</a:t>
            </a:r>
            <a:r>
              <a:rPr lang="en-US" sz="2800" dirty="0" smtClean="0">
                <a:solidFill>
                  <a:srgbClr val="00B050"/>
                </a:solidFill>
              </a:rPr>
              <a:t> f</a:t>
            </a:r>
            <a:r>
              <a:rPr lang="tr-TR" sz="2800" dirty="0" smtClean="0">
                <a:solidFill>
                  <a:srgbClr val="00B050"/>
                </a:solidFill>
              </a:rPr>
              <a:t>İİ</a:t>
            </a:r>
            <a:r>
              <a:rPr lang="en-US" sz="2800" dirty="0" smtClean="0">
                <a:solidFill>
                  <a:srgbClr val="00B050"/>
                </a:solidFill>
              </a:rPr>
              <a:t>l </a:t>
            </a:r>
            <a:r>
              <a:rPr lang="en-US" sz="2800" dirty="0" err="1" smtClean="0">
                <a:solidFill>
                  <a:srgbClr val="00B050"/>
                </a:solidFill>
              </a:rPr>
              <a:t>üret</a:t>
            </a:r>
            <a:r>
              <a:rPr lang="tr-TR" sz="2800" dirty="0" smtClean="0">
                <a:solidFill>
                  <a:srgbClr val="00B050"/>
                </a:solidFill>
              </a:rPr>
              <a:t>İ</a:t>
            </a:r>
            <a:r>
              <a:rPr lang="en-US" sz="2800" dirty="0" smtClean="0">
                <a:solidFill>
                  <a:srgbClr val="00B050"/>
                </a:solidFill>
              </a:rPr>
              <a:t>r: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F0"/>
                </a:solidFill>
              </a:rPr>
              <a:t>Ayrılmadan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önceki</a:t>
            </a:r>
            <a:r>
              <a:rPr lang="en-US" dirty="0" smtClean="0">
                <a:solidFill>
                  <a:srgbClr val="00B0F0"/>
                </a:solidFill>
              </a:rPr>
              <a:t> son </a:t>
            </a:r>
            <a:r>
              <a:rPr lang="en-US" dirty="0" err="1" smtClean="0">
                <a:solidFill>
                  <a:srgbClr val="00B0F0"/>
                </a:solidFill>
              </a:rPr>
              <a:t>bakışı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hepimizi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derinden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etkiledi</a:t>
            </a:r>
            <a:r>
              <a:rPr lang="en-US" dirty="0" smtClean="0">
                <a:solidFill>
                  <a:srgbClr val="00B0F0"/>
                </a:solidFill>
              </a:rPr>
              <a:t>. (</a:t>
            </a:r>
            <a:r>
              <a:rPr lang="en-US" dirty="0" err="1" smtClean="0">
                <a:solidFill>
                  <a:srgbClr val="00B0F0"/>
                </a:solidFill>
              </a:rPr>
              <a:t>isim-fiil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isim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görevinde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  <a:endParaRPr lang="tr-TR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rgbClr val="FFC000"/>
                </a:solidFill>
              </a:rPr>
              <a:t>Işıklı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bir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ağaç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gibi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bakışıyor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gözlerin</a:t>
            </a:r>
            <a:r>
              <a:rPr lang="en-US" dirty="0" smtClean="0">
                <a:solidFill>
                  <a:srgbClr val="FFC000"/>
                </a:solidFill>
              </a:rPr>
              <a:t>. - </a:t>
            </a:r>
            <a:r>
              <a:rPr lang="en-US" dirty="0" err="1" smtClean="0">
                <a:solidFill>
                  <a:srgbClr val="FFC000"/>
                </a:solidFill>
              </a:rPr>
              <a:t>İlhan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İrem</a:t>
            </a:r>
            <a:r>
              <a:rPr lang="en-US" dirty="0" smtClean="0">
                <a:solidFill>
                  <a:srgbClr val="FFC000"/>
                </a:solidFill>
              </a:rPr>
              <a:t>, </a:t>
            </a:r>
            <a:r>
              <a:rPr lang="en-US" dirty="0" err="1" smtClean="0">
                <a:solidFill>
                  <a:srgbClr val="FFC000"/>
                </a:solidFill>
              </a:rPr>
              <a:t>Sevecen</a:t>
            </a:r>
            <a:r>
              <a:rPr lang="en-US" dirty="0" smtClean="0">
                <a:solidFill>
                  <a:srgbClr val="FFC000"/>
                </a:solidFill>
              </a:rPr>
              <a:t> (</a:t>
            </a:r>
            <a:r>
              <a:rPr lang="en-US" dirty="0" err="1" smtClean="0">
                <a:solidFill>
                  <a:srgbClr val="FFC000"/>
                </a:solidFill>
              </a:rPr>
              <a:t>bakmak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fiilinden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türetilmiş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fiil</a:t>
            </a:r>
            <a:r>
              <a:rPr lang="en-US" dirty="0" smtClean="0">
                <a:solidFill>
                  <a:srgbClr val="FFC000"/>
                </a:solidFill>
              </a:rPr>
              <a:t>)</a:t>
            </a:r>
            <a:endParaRPr lang="tr-TR" dirty="0" smtClean="0">
              <a:solidFill>
                <a:srgbClr val="FFC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İs</a:t>
            </a:r>
            <a:r>
              <a:rPr lang="tr-TR" dirty="0" smtClean="0"/>
              <a:t>İ</a:t>
            </a:r>
            <a:r>
              <a:rPr lang="en-US" dirty="0" smtClean="0"/>
              <a:t>m-f</a:t>
            </a:r>
            <a:r>
              <a:rPr lang="tr-TR" dirty="0" smtClean="0"/>
              <a:t>İİ</a:t>
            </a:r>
            <a:r>
              <a:rPr lang="en-US" dirty="0" smtClean="0"/>
              <a:t>l </a:t>
            </a:r>
            <a:r>
              <a:rPr lang="en-US" dirty="0" err="1" smtClean="0"/>
              <a:t>ek</a:t>
            </a:r>
            <a:r>
              <a:rPr lang="tr-TR" dirty="0" smtClean="0"/>
              <a:t>İ</a:t>
            </a:r>
            <a:r>
              <a:rPr lang="en-US" dirty="0" smtClean="0"/>
              <a:t> </a:t>
            </a:r>
            <a:r>
              <a:rPr lang="en-US" dirty="0" smtClean="0"/>
              <a:t>-me </a:t>
            </a:r>
            <a:r>
              <a:rPr lang="tr-TR" dirty="0" err="1" smtClean="0"/>
              <a:t>İ</a:t>
            </a:r>
            <a:r>
              <a:rPr lang="en-US" dirty="0" smtClean="0"/>
              <a:t>le </a:t>
            </a:r>
            <a:r>
              <a:rPr lang="en-US" dirty="0" err="1" smtClean="0"/>
              <a:t>olumsuzluk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tr-TR" dirty="0" smtClean="0"/>
              <a:t>İ</a:t>
            </a:r>
            <a:r>
              <a:rPr lang="en-US" dirty="0" smtClean="0"/>
              <a:t> </a:t>
            </a:r>
            <a:r>
              <a:rPr lang="en-US" dirty="0" smtClean="0"/>
              <a:t>-me </a:t>
            </a:r>
            <a:r>
              <a:rPr lang="tr-TR" dirty="0" err="1" smtClean="0"/>
              <a:t>İ</a:t>
            </a:r>
            <a:r>
              <a:rPr lang="en-US" dirty="0" smtClean="0"/>
              <a:t>le </a:t>
            </a:r>
            <a:r>
              <a:rPr lang="en-US" dirty="0" err="1" smtClean="0"/>
              <a:t>kar</a:t>
            </a:r>
            <a:r>
              <a:rPr lang="tr-TR" dirty="0" smtClean="0"/>
              <a:t>I</a:t>
            </a:r>
            <a:r>
              <a:rPr lang="en-US" dirty="0" err="1" smtClean="0"/>
              <a:t>şt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lmamal</a:t>
            </a:r>
            <a:r>
              <a:rPr lang="tr-TR" dirty="0" smtClean="0"/>
              <a:t>I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Sabahları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koşmayı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severim</a:t>
            </a:r>
            <a:r>
              <a:rPr lang="en-US" b="1" dirty="0" smtClean="0">
                <a:solidFill>
                  <a:srgbClr val="00B050"/>
                </a:solidFill>
              </a:rPr>
              <a:t>. (</a:t>
            </a:r>
            <a:r>
              <a:rPr lang="en-US" b="1" dirty="0" err="1" smtClean="0">
                <a:solidFill>
                  <a:srgbClr val="00B050"/>
                </a:solidFill>
              </a:rPr>
              <a:t>isim-fiil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  <a:endParaRPr lang="tr-TR" b="1" dirty="0" smtClean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rgbClr val="00B0F0"/>
                </a:solidFill>
              </a:rPr>
              <a:t>Koridorlarda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koşmayın</a:t>
            </a:r>
            <a:r>
              <a:rPr lang="en-US" b="1" dirty="0" smtClean="0">
                <a:solidFill>
                  <a:srgbClr val="00B0F0"/>
                </a:solidFill>
              </a:rPr>
              <a:t>! (-ma </a:t>
            </a:r>
            <a:r>
              <a:rPr lang="en-US" b="1" dirty="0" err="1" smtClean="0">
                <a:solidFill>
                  <a:srgbClr val="00B0F0"/>
                </a:solidFill>
              </a:rPr>
              <a:t>olumsuzluk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ekidir</a:t>
            </a:r>
            <a:r>
              <a:rPr lang="en-US" b="1" dirty="0" smtClean="0">
                <a:solidFill>
                  <a:srgbClr val="00B0F0"/>
                </a:solidFill>
              </a:rPr>
              <a:t>. </a:t>
            </a:r>
            <a:r>
              <a:rPr lang="en-US" b="1" dirty="0" err="1" smtClean="0">
                <a:solidFill>
                  <a:srgbClr val="00B0F0"/>
                </a:solidFill>
              </a:rPr>
              <a:t>Sözcük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fiil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hâlindedir</a:t>
            </a:r>
            <a:r>
              <a:rPr lang="en-US" b="1" dirty="0" smtClean="0">
                <a:solidFill>
                  <a:srgbClr val="00B0F0"/>
                </a:solidFill>
              </a:rPr>
              <a:t>.)</a:t>
            </a:r>
            <a:endParaRPr lang="tr-TR" b="1" dirty="0" smtClean="0">
              <a:solidFill>
                <a:srgbClr val="00B0F0"/>
              </a:solidFill>
            </a:endParaRPr>
          </a:p>
          <a:p>
            <a:endParaRPr lang="tr-TR" dirty="0" smtClean="0"/>
          </a:p>
          <a:p>
            <a:r>
              <a:rPr lang="en-US" b="1" dirty="0" err="1" smtClean="0">
                <a:solidFill>
                  <a:schemeClr val="accent5"/>
                </a:solidFill>
              </a:rPr>
              <a:t>Ancak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olumsuzluk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ekinin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ardından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isim-fiil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eki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</a:rPr>
              <a:t>gelebilir</a:t>
            </a:r>
            <a:r>
              <a:rPr lang="en-US" b="1" dirty="0" smtClean="0">
                <a:solidFill>
                  <a:schemeClr val="accent5"/>
                </a:solidFill>
              </a:rPr>
              <a:t>:</a:t>
            </a:r>
            <a:endParaRPr lang="tr-TR" dirty="0" smtClean="0">
              <a:solidFill>
                <a:schemeClr val="accent5"/>
              </a:solidFill>
            </a:endParaRPr>
          </a:p>
          <a:p>
            <a:endParaRPr lang="tr-TR" b="1" dirty="0" smtClean="0">
              <a:solidFill>
                <a:srgbClr val="FFC000"/>
              </a:solidFill>
            </a:endParaRPr>
          </a:p>
          <a:p>
            <a:r>
              <a:rPr lang="en-US" b="1" dirty="0" err="1" smtClean="0">
                <a:solidFill>
                  <a:srgbClr val="FFC000"/>
                </a:solidFill>
              </a:rPr>
              <a:t>Yarın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sizinle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gelmemeyi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tercih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ederim</a:t>
            </a:r>
            <a:r>
              <a:rPr lang="en-US" b="1" dirty="0" smtClean="0">
                <a:solidFill>
                  <a:srgbClr val="FFC000"/>
                </a:solidFill>
              </a:rPr>
              <a:t>. (ilk -me </a:t>
            </a:r>
            <a:r>
              <a:rPr lang="en-US" b="1" dirty="0" err="1" smtClean="0">
                <a:solidFill>
                  <a:srgbClr val="FFC000"/>
                </a:solidFill>
              </a:rPr>
              <a:t>olumsuzluk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eki</a:t>
            </a:r>
            <a:r>
              <a:rPr lang="en-US" b="1" dirty="0" smtClean="0">
                <a:solidFill>
                  <a:srgbClr val="FFC000"/>
                </a:solidFill>
              </a:rPr>
              <a:t>, </a:t>
            </a:r>
            <a:r>
              <a:rPr lang="en-US" b="1" dirty="0" err="1" smtClean="0">
                <a:solidFill>
                  <a:srgbClr val="FFC000"/>
                </a:solidFill>
              </a:rPr>
              <a:t>ikincisi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isim-fiil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eki</a:t>
            </a:r>
            <a:r>
              <a:rPr lang="en-US" b="1" dirty="0" smtClean="0">
                <a:solidFill>
                  <a:srgbClr val="FFC000"/>
                </a:solidFill>
              </a:rPr>
              <a:t>)</a:t>
            </a:r>
            <a:endParaRPr lang="tr-TR" b="1" dirty="0" smtClean="0">
              <a:solidFill>
                <a:srgbClr val="FFC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İs</a:t>
            </a:r>
            <a:r>
              <a:rPr lang="tr-TR" dirty="0" smtClean="0"/>
              <a:t>İ</a:t>
            </a:r>
            <a:r>
              <a:rPr lang="en-US" dirty="0" smtClean="0"/>
              <a:t>m-f</a:t>
            </a:r>
            <a:r>
              <a:rPr lang="tr-TR" dirty="0" smtClean="0"/>
              <a:t>İİ</a:t>
            </a:r>
            <a:r>
              <a:rPr lang="en-US" dirty="0" err="1" smtClean="0"/>
              <a:t>ller</a:t>
            </a:r>
            <a:r>
              <a:rPr lang="en-US" dirty="0" smtClean="0"/>
              <a:t> f</a:t>
            </a:r>
            <a:r>
              <a:rPr lang="tr-TR" dirty="0" smtClean="0"/>
              <a:t>İİ</a:t>
            </a:r>
            <a:r>
              <a:rPr lang="en-US" dirty="0" smtClean="0"/>
              <a:t>l</a:t>
            </a:r>
            <a:r>
              <a:rPr lang="tr-TR" dirty="0" smtClean="0"/>
              <a:t>İ</a:t>
            </a:r>
            <a:r>
              <a:rPr lang="en-US" dirty="0" smtClean="0"/>
              <a:t>ms</a:t>
            </a:r>
            <a:r>
              <a:rPr lang="tr-TR" dirty="0" smtClean="0"/>
              <a:t>İ</a:t>
            </a:r>
            <a:r>
              <a:rPr lang="en-US" dirty="0" smtClean="0"/>
              <a:t> </a:t>
            </a:r>
            <a:r>
              <a:rPr lang="en-US" dirty="0" err="1" smtClean="0"/>
              <a:t>olmaktan</a:t>
            </a:r>
            <a:r>
              <a:rPr lang="en-US" dirty="0" smtClean="0"/>
              <a:t> 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tr-TR" dirty="0" smtClean="0"/>
              <a:t>I</a:t>
            </a:r>
            <a:r>
              <a:rPr lang="en-US" dirty="0" smtClean="0"/>
              <a:t>p </a:t>
            </a:r>
            <a:r>
              <a:rPr lang="en-US" dirty="0" err="1" smtClean="0"/>
              <a:t>kal</a:t>
            </a:r>
            <a:r>
              <a:rPr lang="tr-TR" dirty="0" smtClean="0"/>
              <a:t>I</a:t>
            </a:r>
            <a:r>
              <a:rPr lang="en-US" dirty="0" smtClean="0"/>
              <a:t>c</a:t>
            </a:r>
            <a:r>
              <a:rPr lang="tr-TR" dirty="0" smtClean="0"/>
              <a:t>I</a:t>
            </a:r>
            <a:r>
              <a:rPr lang="en-US" dirty="0" smtClean="0"/>
              <a:t> b</a:t>
            </a:r>
            <a:r>
              <a:rPr lang="tr-TR" dirty="0" smtClean="0"/>
              <a:t>İ</a:t>
            </a:r>
            <a:r>
              <a:rPr lang="en-US" dirty="0" err="1" smtClean="0"/>
              <a:t>rer</a:t>
            </a:r>
            <a:r>
              <a:rPr lang="en-US" dirty="0" smtClean="0"/>
              <a:t> </a:t>
            </a:r>
            <a:r>
              <a:rPr lang="tr-TR" dirty="0" smtClean="0"/>
              <a:t>İ</a:t>
            </a:r>
            <a:r>
              <a:rPr lang="en-US" dirty="0" smtClean="0"/>
              <a:t>s</a:t>
            </a:r>
            <a:r>
              <a:rPr lang="tr-TR" dirty="0" smtClean="0"/>
              <a:t>İ</a:t>
            </a:r>
            <a:r>
              <a:rPr lang="en-US" dirty="0" smtClean="0"/>
              <a:t>m </a:t>
            </a:r>
            <a:r>
              <a:rPr lang="en-US" dirty="0" err="1" smtClean="0"/>
              <a:t>hal</a:t>
            </a:r>
            <a:r>
              <a:rPr lang="tr-TR" dirty="0" smtClean="0"/>
              <a:t>İ</a:t>
            </a:r>
            <a:r>
              <a:rPr lang="en-US" dirty="0" smtClean="0"/>
              <a:t>n</a:t>
            </a:r>
            <a:r>
              <a:rPr lang="tr-TR" dirty="0" smtClean="0"/>
              <a:t>İ</a:t>
            </a:r>
            <a:r>
              <a:rPr lang="en-US" dirty="0" smtClean="0"/>
              <a:t> </a:t>
            </a:r>
            <a:r>
              <a:rPr lang="en-US" dirty="0" err="1" smtClean="0"/>
              <a:t>alab</a:t>
            </a:r>
            <a:r>
              <a:rPr lang="tr-TR" dirty="0" smtClean="0"/>
              <a:t>İ</a:t>
            </a:r>
            <a:r>
              <a:rPr lang="en-US" dirty="0" smtClean="0"/>
              <a:t>l</a:t>
            </a:r>
            <a:r>
              <a:rPr lang="tr-TR" dirty="0" smtClean="0"/>
              <a:t>İ</a:t>
            </a:r>
            <a:r>
              <a:rPr lang="en-US" dirty="0" smtClean="0"/>
              <a:t>r</a:t>
            </a:r>
            <a:r>
              <a:rPr lang="en-US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7239000" cy="4846320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en-US" b="1" dirty="0" err="1" smtClean="0">
                <a:solidFill>
                  <a:srgbClr val="00B050"/>
                </a:solidFill>
              </a:rPr>
              <a:t>Ocağın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yanındaki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çakmağı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kullanabilirsin</a:t>
            </a:r>
            <a:r>
              <a:rPr lang="en-US" b="1" dirty="0" smtClean="0">
                <a:solidFill>
                  <a:srgbClr val="00B050"/>
                </a:solidFill>
              </a:rPr>
              <a:t>. (</a:t>
            </a:r>
            <a:r>
              <a:rPr lang="en-US" b="1" dirty="0" err="1" smtClean="0">
                <a:solidFill>
                  <a:srgbClr val="00B050"/>
                </a:solidFill>
              </a:rPr>
              <a:t>İsim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olmuştur</a:t>
            </a:r>
            <a:r>
              <a:rPr lang="en-US" b="1" dirty="0" smtClean="0">
                <a:solidFill>
                  <a:srgbClr val="00B050"/>
                </a:solidFill>
              </a:rPr>
              <a:t>. </a:t>
            </a:r>
            <a:r>
              <a:rPr lang="en-US" b="1" dirty="0" err="1" smtClean="0">
                <a:solidFill>
                  <a:srgbClr val="00B050"/>
                </a:solidFill>
              </a:rPr>
              <a:t>Fiilimsi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sayılmaz</a:t>
            </a:r>
            <a:r>
              <a:rPr lang="en-US" b="1" dirty="0" smtClean="0">
                <a:solidFill>
                  <a:srgbClr val="00B050"/>
                </a:solidFill>
              </a:rPr>
              <a:t>.)</a:t>
            </a:r>
            <a:endParaRPr lang="tr-TR" b="1" dirty="0" smtClean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Yazları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her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akşam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dondurma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yeriz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.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İsim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olmuştur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Fiilimsi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sayılmaz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.)</a:t>
            </a:r>
            <a:endParaRPr lang="tr-T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msn gülen surat ifadeleri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571876"/>
            <a:ext cx="2857505" cy="2928943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fat-f</a:t>
            </a:r>
            <a:r>
              <a:rPr lang="tr-TR" dirty="0" smtClean="0"/>
              <a:t>İİ</a:t>
            </a:r>
            <a:r>
              <a:rPr lang="en-US" dirty="0" smtClean="0"/>
              <a:t>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en-US" sz="2400" dirty="0" err="1" smtClean="0"/>
              <a:t>Fiillerin</a:t>
            </a:r>
            <a:r>
              <a:rPr lang="en-US" sz="2400" dirty="0" smtClean="0"/>
              <a:t> </a:t>
            </a:r>
            <a:r>
              <a:rPr lang="en-US" sz="2400" dirty="0" err="1" smtClean="0"/>
              <a:t>cümlede</a:t>
            </a:r>
            <a:r>
              <a:rPr lang="en-US" sz="2400" dirty="0" smtClean="0"/>
              <a:t> </a:t>
            </a:r>
            <a:r>
              <a:rPr lang="en-US" sz="2400" dirty="0" err="1" smtClean="0"/>
              <a:t>sıfat</a:t>
            </a:r>
            <a:r>
              <a:rPr lang="en-US" sz="2400" dirty="0" smtClean="0"/>
              <a:t> </a:t>
            </a:r>
            <a:r>
              <a:rPr lang="en-US" sz="2400" dirty="0" err="1" smtClean="0"/>
              <a:t>görevinde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kullanılan</a:t>
            </a:r>
            <a:r>
              <a:rPr lang="en-US" sz="2400" dirty="0" smtClean="0"/>
              <a:t> </a:t>
            </a:r>
            <a:r>
              <a:rPr lang="en-US" sz="2400" dirty="0" err="1" smtClean="0"/>
              <a:t>hâlleridir</a:t>
            </a:r>
            <a:r>
              <a:rPr lang="en-US" sz="2400" dirty="0" smtClean="0"/>
              <a:t>. </a:t>
            </a:r>
            <a:r>
              <a:rPr lang="en-US" sz="2400" dirty="0" err="1" smtClean="0"/>
              <a:t>Fiillerin</a:t>
            </a:r>
            <a:r>
              <a:rPr lang="en-US" sz="2400" dirty="0" smtClean="0"/>
              <a:t> </a:t>
            </a:r>
            <a:r>
              <a:rPr lang="en-US" sz="2400" dirty="0" err="1" smtClean="0"/>
              <a:t>sonuna</a:t>
            </a:r>
            <a:r>
              <a:rPr lang="en-US" sz="2400" dirty="0" smtClean="0"/>
              <a:t> </a:t>
            </a:r>
            <a:r>
              <a:rPr lang="en-US" sz="2400" dirty="0" err="1" smtClean="0"/>
              <a:t>sıfat-fiil</a:t>
            </a:r>
            <a:r>
              <a:rPr lang="en-US" sz="2400" dirty="0" smtClean="0"/>
              <a:t> </a:t>
            </a:r>
            <a:r>
              <a:rPr lang="en-US" sz="2400" dirty="0" err="1" smtClean="0"/>
              <a:t>ekleri</a:t>
            </a:r>
            <a:r>
              <a:rPr lang="en-US" sz="2400" dirty="0" smtClean="0"/>
              <a:t> </a:t>
            </a:r>
            <a:r>
              <a:rPr lang="en-US" sz="2400" dirty="0" err="1" smtClean="0"/>
              <a:t>getirilerek</a:t>
            </a:r>
            <a:r>
              <a:rPr lang="en-US" sz="2400" dirty="0" smtClean="0"/>
              <a:t> </a:t>
            </a:r>
            <a:r>
              <a:rPr lang="en-US" sz="2400" dirty="0" err="1" smtClean="0"/>
              <a:t>oluşturulurlar</a:t>
            </a:r>
            <a:r>
              <a:rPr lang="tr-TR" sz="2400" dirty="0" smtClean="0"/>
              <a:t>.</a:t>
            </a:r>
            <a:r>
              <a:rPr lang="en-US" sz="2400" dirty="0" err="1" smtClean="0"/>
              <a:t>Fiillere</a:t>
            </a:r>
            <a:r>
              <a:rPr lang="en-US" sz="2400" dirty="0" smtClean="0"/>
              <a:t> -an, -</a:t>
            </a:r>
            <a:r>
              <a:rPr lang="en-US" sz="2400" dirty="0" err="1" smtClean="0"/>
              <a:t>ası</a:t>
            </a:r>
            <a:r>
              <a:rPr lang="en-US" sz="2400" dirty="0" smtClean="0"/>
              <a:t>, -</a:t>
            </a:r>
            <a:r>
              <a:rPr lang="en-US" sz="2400" dirty="0" err="1" smtClean="0"/>
              <a:t>mez</a:t>
            </a:r>
            <a:r>
              <a:rPr lang="en-US" sz="2400" dirty="0" smtClean="0"/>
              <a:t>, -</a:t>
            </a:r>
            <a:r>
              <a:rPr lang="en-US" sz="2400" dirty="0" err="1" smtClean="0"/>
              <a:t>ar</a:t>
            </a:r>
            <a:r>
              <a:rPr lang="en-US" sz="2400" dirty="0" smtClean="0"/>
              <a:t>, -</a:t>
            </a:r>
            <a:r>
              <a:rPr lang="en-US" sz="2400" dirty="0" err="1" smtClean="0"/>
              <a:t>di</a:t>
            </a:r>
            <a:r>
              <a:rPr lang="en-US" sz="2400" dirty="0" smtClean="0"/>
              <a:t>(k), -</a:t>
            </a:r>
            <a:r>
              <a:rPr lang="en-US" sz="2400" dirty="0" err="1" smtClean="0"/>
              <a:t>ecek</a:t>
            </a:r>
            <a:r>
              <a:rPr lang="en-US" sz="2400" dirty="0" smtClean="0"/>
              <a:t>, -</a:t>
            </a:r>
            <a:r>
              <a:rPr lang="en-US" sz="2400" dirty="0" err="1" smtClean="0"/>
              <a:t>miş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-</a:t>
            </a:r>
            <a:r>
              <a:rPr lang="en-US" sz="2400" dirty="0" err="1" smtClean="0"/>
              <a:t>di</a:t>
            </a:r>
            <a:r>
              <a:rPr lang="en-US" sz="2400" dirty="0" smtClean="0"/>
              <a:t>(</a:t>
            </a:r>
            <a:r>
              <a:rPr lang="en-US" sz="2400" dirty="0" err="1" smtClean="0"/>
              <a:t>ği</a:t>
            </a:r>
            <a:r>
              <a:rPr lang="en-US" sz="2400" dirty="0" smtClean="0"/>
              <a:t>) </a:t>
            </a:r>
            <a:r>
              <a:rPr lang="en-US" sz="2400" dirty="0" err="1" smtClean="0"/>
              <a:t>eklerinin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getirilmesiyle</a:t>
            </a:r>
            <a:r>
              <a:rPr lang="en-US" sz="2400" dirty="0" smtClean="0"/>
              <a:t> </a:t>
            </a:r>
            <a:r>
              <a:rPr lang="en-US" sz="2400" dirty="0" err="1" smtClean="0"/>
              <a:t>türemişlerdir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sz="2400" dirty="0">
              <a:solidFill>
                <a:schemeClr val="accent5"/>
              </a:solidFill>
            </a:endParaRPr>
          </a:p>
        </p:txBody>
      </p:sp>
      <p:pic>
        <p:nvPicPr>
          <p:cNvPr id="4" name="3 Resim" descr="7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0"/>
            <a:ext cx="3071834" cy="2060848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672</Words>
  <Application>Microsoft Office PowerPoint</Application>
  <PresentationFormat>Ekran Gösterisi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Zengin</vt:lpstr>
      <vt:lpstr>fİİlİmsİ (eylemsİ)</vt:lpstr>
      <vt:lpstr>fİİlimsİ ya da eylemsİ</vt:lpstr>
      <vt:lpstr>ÖZELLİKLERİ;</vt:lpstr>
      <vt:lpstr>…</vt:lpstr>
      <vt:lpstr>Fİİlİmsİ çeşİtlerİ</vt:lpstr>
      <vt:lpstr>…</vt:lpstr>
      <vt:lpstr>İsİm-fİİl ekİ -me İle olumsuzluk ekİ -me İle karIştIrIlmamalIdIr:</vt:lpstr>
      <vt:lpstr>İsİm-fİİller fİİlİmsİ olmaktan çIkIp kalIcI bİrer İsİm halİnİ alabİlİr:</vt:lpstr>
      <vt:lpstr>SIfat-fİİl</vt:lpstr>
      <vt:lpstr>ÖRNEK</vt:lpstr>
      <vt:lpstr>SIfat-fİİller, ardIndan bİr İsİm gelmİyorsa adlaşIr:</vt:lpstr>
      <vt:lpstr>Zarf-fİİl</vt:lpstr>
      <vt:lpstr>ÖRNEK</vt:lpstr>
      <vt:lpstr>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fİİlİmsİ (eylemsİ)</dc:title>
  <dc:creator>User</dc:creator>
  <cp:lastModifiedBy>casper</cp:lastModifiedBy>
  <cp:revision>7</cp:revision>
  <dcterms:created xsi:type="dcterms:W3CDTF">2016-04-13T15:17:25Z</dcterms:created>
  <dcterms:modified xsi:type="dcterms:W3CDTF">2016-04-17T15:10:37Z</dcterms:modified>
</cp:coreProperties>
</file>