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70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6C31EE3-D53B-4E26-B8A2-6D1F461A1CF1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42ABCA-675F-4C98-96F0-496C9BCF5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EYLEM</a:t>
            </a:r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Durum </a:t>
            </a:r>
            <a:r>
              <a:rPr lang="en-US" dirty="0" err="1" smtClean="0"/>
              <a:t>Eylemleri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işten</a:t>
            </a:r>
            <a:r>
              <a:rPr lang="en-US" dirty="0" smtClean="0"/>
              <a:t> </a:t>
            </a:r>
            <a:r>
              <a:rPr lang="en-US" dirty="0" err="1" smtClean="0"/>
              <a:t>etkilenen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varlığın</a:t>
            </a:r>
            <a:r>
              <a:rPr lang="en-US" dirty="0" smtClean="0"/>
              <a:t>, </a:t>
            </a:r>
            <a:r>
              <a:rPr lang="en-US" dirty="0" err="1" smtClean="0"/>
              <a:t>nesnenin</a:t>
            </a:r>
            <a:r>
              <a:rPr lang="en-US" dirty="0" smtClean="0"/>
              <a:t> </a:t>
            </a:r>
            <a:r>
              <a:rPr lang="en-US" dirty="0" err="1" smtClean="0"/>
              <a:t>bulunmadığı</a:t>
            </a:r>
            <a:r>
              <a:rPr lang="en-US" dirty="0" smtClean="0"/>
              <a:t> </a:t>
            </a:r>
            <a:r>
              <a:rPr lang="en-US" dirty="0" err="1" smtClean="0"/>
              <a:t>eylemlerdir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ÖRNEK;</a:t>
            </a:r>
          </a:p>
          <a:p>
            <a:r>
              <a:rPr lang="en-US" b="1" dirty="0" err="1" smtClean="0">
                <a:solidFill>
                  <a:srgbClr val="002060"/>
                </a:solidFill>
              </a:rPr>
              <a:t>Araba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yolun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ortasında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</a:rPr>
              <a:t>durdu</a:t>
            </a:r>
            <a:r>
              <a:rPr lang="en-US" b="1" u="sng" dirty="0" smtClean="0">
                <a:solidFill>
                  <a:srgbClr val="002060"/>
                </a:solidFill>
              </a:rPr>
              <a:t>.</a:t>
            </a:r>
            <a:endParaRPr lang="tr-TR" b="1" u="sng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Bu </a:t>
            </a:r>
            <a:r>
              <a:rPr lang="en-US" b="1" dirty="0" err="1" smtClean="0">
                <a:solidFill>
                  <a:srgbClr val="002060"/>
                </a:solidFill>
              </a:rPr>
              <a:t>espriye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tüm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sınıf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</a:rPr>
              <a:t>güldü</a:t>
            </a:r>
            <a:r>
              <a:rPr lang="en-US" b="1" u="sng" dirty="0" smtClean="0">
                <a:solidFill>
                  <a:srgbClr val="002060"/>
                </a:solidFill>
              </a:rPr>
              <a:t>.</a:t>
            </a:r>
            <a:endParaRPr lang="tr-TR" b="1" u="sng" dirty="0" smtClean="0">
              <a:solidFill>
                <a:srgbClr val="002060"/>
              </a:solidFill>
            </a:endParaRPr>
          </a:p>
          <a:p>
            <a:r>
              <a:rPr lang="en-US" b="1" dirty="0" err="1" smtClean="0">
                <a:solidFill>
                  <a:srgbClr val="002060"/>
                </a:solidFill>
              </a:rPr>
              <a:t>Duvardaki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resimlere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</a:rPr>
              <a:t>baktım</a:t>
            </a:r>
            <a:r>
              <a:rPr lang="en-US" b="1" u="sng" dirty="0" smtClean="0">
                <a:solidFill>
                  <a:srgbClr val="002060"/>
                </a:solidFill>
              </a:rPr>
              <a:t>.</a:t>
            </a:r>
            <a:endParaRPr lang="tr-TR" b="1" u="sng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Bu </a:t>
            </a:r>
            <a:r>
              <a:rPr lang="en-US" dirty="0" err="1" smtClean="0"/>
              <a:t>cümlelerdeki</a:t>
            </a:r>
            <a:r>
              <a:rPr lang="en-US" dirty="0" smtClean="0"/>
              <a:t> “</a:t>
            </a:r>
            <a:r>
              <a:rPr lang="en-US" dirty="0" err="1" smtClean="0"/>
              <a:t>durmak</a:t>
            </a:r>
            <a:r>
              <a:rPr lang="en-US" dirty="0" smtClean="0"/>
              <a:t>, </a:t>
            </a:r>
            <a:r>
              <a:rPr lang="en-US" dirty="0" err="1" smtClean="0"/>
              <a:t>gülmek</a:t>
            </a:r>
            <a:r>
              <a:rPr lang="en-US" dirty="0" smtClean="0"/>
              <a:t>, </a:t>
            </a:r>
            <a:r>
              <a:rPr lang="en-US" dirty="0" err="1" smtClean="0"/>
              <a:t>bakmak</a:t>
            </a:r>
            <a:r>
              <a:rPr lang="en-US" dirty="0" smtClean="0"/>
              <a:t>” </a:t>
            </a:r>
            <a:r>
              <a:rPr lang="en-US" dirty="0" err="1" smtClean="0"/>
              <a:t>eylemlerinde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eylemlerden</a:t>
            </a:r>
            <a:r>
              <a:rPr lang="en-US" dirty="0" smtClean="0"/>
              <a:t> </a:t>
            </a:r>
            <a:r>
              <a:rPr lang="en-US" dirty="0" err="1" smtClean="0"/>
              <a:t>etkilenen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varlık</a:t>
            </a:r>
            <a:r>
              <a:rPr lang="en-US" dirty="0" smtClean="0"/>
              <a:t>, </a:t>
            </a:r>
            <a:r>
              <a:rPr lang="en-US" dirty="0" err="1" smtClean="0"/>
              <a:t>nesne</a:t>
            </a:r>
            <a:r>
              <a:rPr lang="en-US" dirty="0" smtClean="0"/>
              <a:t> </a:t>
            </a:r>
            <a:r>
              <a:rPr lang="en-US" dirty="0" err="1" smtClean="0"/>
              <a:t>yoktur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mix_317 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2420888"/>
            <a:ext cx="1656184" cy="194421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Oluş</a:t>
            </a:r>
            <a:r>
              <a:rPr lang="en-US" dirty="0" smtClean="0"/>
              <a:t> </a:t>
            </a:r>
            <a:r>
              <a:rPr lang="en-US" dirty="0" err="1" smtClean="0"/>
              <a:t>Eylemleri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Zamanla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değişmeyi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eylemlerdir</a:t>
            </a:r>
            <a:r>
              <a:rPr lang="en-US" dirty="0" smtClean="0"/>
              <a:t>. Bu </a:t>
            </a:r>
            <a:r>
              <a:rPr lang="en-US" dirty="0" err="1" smtClean="0"/>
              <a:t>sözcüklerde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kendiliğinden</a:t>
            </a:r>
            <a:r>
              <a:rPr lang="en-US" dirty="0" smtClean="0"/>
              <a:t> </a:t>
            </a:r>
            <a:r>
              <a:rPr lang="en-US" dirty="0" err="1" smtClean="0"/>
              <a:t>gerçekleşir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 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ÖRNEK;</a:t>
            </a:r>
          </a:p>
          <a:p>
            <a:r>
              <a:rPr lang="en-US" b="1" dirty="0" err="1" smtClean="0">
                <a:solidFill>
                  <a:srgbClr val="002060"/>
                </a:solidFill>
              </a:rPr>
              <a:t>Öğleden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sonra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karnım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çok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</a:rPr>
              <a:t>acıktı</a:t>
            </a:r>
            <a:r>
              <a:rPr lang="en-US" b="1" u="sng" dirty="0" smtClean="0">
                <a:solidFill>
                  <a:srgbClr val="002060"/>
                </a:solidFill>
              </a:rPr>
              <a:t>.</a:t>
            </a:r>
            <a:endParaRPr lang="tr-TR" b="1" u="sng" dirty="0" smtClean="0">
              <a:solidFill>
                <a:srgbClr val="002060"/>
              </a:solidFill>
            </a:endParaRPr>
          </a:p>
          <a:p>
            <a:r>
              <a:rPr lang="en-US" b="1" dirty="0" err="1" smtClean="0">
                <a:solidFill>
                  <a:srgbClr val="002060"/>
                </a:solidFill>
              </a:rPr>
              <a:t>Annem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dün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</a:rPr>
              <a:t>hastalandı</a:t>
            </a:r>
            <a:r>
              <a:rPr lang="en-US" b="1" u="sng" dirty="0" smtClean="0">
                <a:solidFill>
                  <a:srgbClr val="002060"/>
                </a:solidFill>
              </a:rPr>
              <a:t>.</a:t>
            </a:r>
            <a:endParaRPr lang="tr-TR" b="1" u="sng" dirty="0" smtClean="0">
              <a:solidFill>
                <a:srgbClr val="002060"/>
              </a:solidFill>
            </a:endParaRPr>
          </a:p>
          <a:p>
            <a:r>
              <a:rPr lang="en-US" b="1" dirty="0" err="1" smtClean="0">
                <a:solidFill>
                  <a:srgbClr val="002060"/>
                </a:solidFill>
              </a:rPr>
              <a:t>Kardeşimin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boyu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</a:rPr>
              <a:t>uzadı</a:t>
            </a:r>
            <a:r>
              <a:rPr lang="en-US" b="1" u="sng" dirty="0" smtClean="0">
                <a:solidFill>
                  <a:srgbClr val="002060"/>
                </a:solidFill>
              </a:rPr>
              <a:t>.</a:t>
            </a:r>
            <a:endParaRPr lang="tr-TR" b="1" u="sng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Bu </a:t>
            </a:r>
            <a:r>
              <a:rPr lang="en-US" dirty="0" err="1" smtClean="0"/>
              <a:t>cümlelerdeki</a:t>
            </a:r>
            <a:r>
              <a:rPr lang="en-US" dirty="0" smtClean="0"/>
              <a:t> “</a:t>
            </a:r>
            <a:r>
              <a:rPr lang="en-US" dirty="0" err="1" smtClean="0"/>
              <a:t>acıkmak</a:t>
            </a:r>
            <a:r>
              <a:rPr lang="en-US" dirty="0" smtClean="0"/>
              <a:t>, </a:t>
            </a:r>
            <a:r>
              <a:rPr lang="en-US" dirty="0" err="1" smtClean="0"/>
              <a:t>hastalanmak</a:t>
            </a:r>
            <a:r>
              <a:rPr lang="en-US" dirty="0" smtClean="0"/>
              <a:t>, </a:t>
            </a:r>
            <a:r>
              <a:rPr lang="en-US" dirty="0" err="1" smtClean="0"/>
              <a:t>uzamak</a:t>
            </a:r>
            <a:r>
              <a:rPr lang="en-US" dirty="0" smtClean="0"/>
              <a:t>” </a:t>
            </a:r>
            <a:r>
              <a:rPr lang="en-US" dirty="0" err="1" smtClean="0"/>
              <a:t>eylemleri</a:t>
            </a:r>
            <a:r>
              <a:rPr lang="en-US" dirty="0" smtClean="0"/>
              <a:t>, belli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</a:t>
            </a:r>
            <a:r>
              <a:rPr lang="en-US" dirty="0" err="1" smtClean="0"/>
              <a:t>gerçekleşen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değişmeyi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etmektedir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Eylemlerde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(</a:t>
            </a:r>
            <a:r>
              <a:rPr lang="en-US" dirty="0" err="1" smtClean="0"/>
              <a:t>Zaman</a:t>
            </a:r>
            <a:r>
              <a:rPr lang="en-US" dirty="0" smtClean="0"/>
              <a:t>) </a:t>
            </a:r>
            <a:r>
              <a:rPr lang="en-US" dirty="0" err="1" smtClean="0"/>
              <a:t>Kayması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kipinin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dışında</a:t>
            </a:r>
            <a:r>
              <a:rPr lang="en-US" dirty="0" smtClean="0"/>
              <a:t>,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kip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kullanılmasıdır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 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ÖRNEK;</a:t>
            </a:r>
          </a:p>
          <a:p>
            <a:r>
              <a:rPr lang="en-US" b="1" dirty="0" err="1" smtClean="0">
                <a:solidFill>
                  <a:srgbClr val="002060"/>
                </a:solidFill>
              </a:rPr>
              <a:t>Hafta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sonları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evinde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oturup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kitap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okuyor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Bu </a:t>
            </a:r>
            <a:r>
              <a:rPr lang="en-US" dirty="0" err="1" smtClean="0"/>
              <a:t>cümlede</a:t>
            </a:r>
            <a:r>
              <a:rPr lang="en-US" dirty="0" smtClean="0"/>
              <a:t>, her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yapılmakta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bildirilmektedir</a:t>
            </a:r>
            <a:r>
              <a:rPr lang="en-US" dirty="0" smtClean="0"/>
              <a:t>.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cümlede</a:t>
            </a:r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zamanlı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anlatılmaktadır</a:t>
            </a:r>
            <a:r>
              <a:rPr lang="en-US" dirty="0" smtClean="0"/>
              <a:t>;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cümlede</a:t>
            </a:r>
            <a:r>
              <a:rPr lang="en-US" dirty="0" smtClean="0"/>
              <a:t> </a:t>
            </a:r>
            <a:r>
              <a:rPr lang="en-US" dirty="0" err="1" smtClean="0"/>
              <a:t>şimdiki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kipi</a:t>
            </a:r>
            <a:r>
              <a:rPr lang="en-US" dirty="0" smtClean="0"/>
              <a:t> </a:t>
            </a:r>
            <a:r>
              <a:rPr lang="en-US" dirty="0" err="1" smtClean="0"/>
              <a:t>kullanılmıştır</a:t>
            </a:r>
            <a:r>
              <a:rPr lang="en-US" dirty="0" smtClean="0"/>
              <a:t>. </a:t>
            </a:r>
            <a:r>
              <a:rPr lang="en-US" dirty="0" err="1" smtClean="0"/>
              <a:t>Dolayısıyla</a:t>
            </a:r>
            <a:r>
              <a:rPr lang="en-US" dirty="0" smtClean="0"/>
              <a:t> </a:t>
            </a:r>
            <a:r>
              <a:rPr lang="en-US" dirty="0" err="1" smtClean="0"/>
              <a:t>şimdiki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kipi</a:t>
            </a:r>
            <a:r>
              <a:rPr lang="en-US" dirty="0" smtClean="0"/>
              <a:t>,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kipi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kullanılmıştır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</a:rPr>
              <a:t>Gelecek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yıl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üniversiteyi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bitiriyor</a:t>
            </a:r>
            <a:r>
              <a:rPr lang="en-US" b="1" dirty="0" smtClean="0">
                <a:solidFill>
                  <a:srgbClr val="002060"/>
                </a:solidFill>
              </a:rPr>
              <a:t>.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bitirecek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tr-T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şimdiki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zaman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kipi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gelecek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zaman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kipi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yerine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tr-T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b="1" dirty="0" err="1" smtClean="0">
                <a:solidFill>
                  <a:srgbClr val="002060"/>
                </a:solidFill>
              </a:rPr>
              <a:t>Ekinler</a:t>
            </a:r>
            <a:r>
              <a:rPr lang="en-US" b="1" dirty="0" smtClean="0">
                <a:solidFill>
                  <a:srgbClr val="002060"/>
                </a:solidFill>
              </a:rPr>
              <a:t> her </a:t>
            </a:r>
            <a:r>
              <a:rPr lang="en-US" b="1" dirty="0" err="1" smtClean="0">
                <a:solidFill>
                  <a:srgbClr val="002060"/>
                </a:solidFill>
              </a:rPr>
              <a:t>yıl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temmuzda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sararıyor</a:t>
            </a:r>
            <a:r>
              <a:rPr lang="en-US" b="1" dirty="0" smtClean="0">
                <a:solidFill>
                  <a:srgbClr val="002060"/>
                </a:solidFill>
              </a:rPr>
              <a:t>.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sararır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tr-T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şimdiki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zaman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kipi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geniş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zaman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kipi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yerine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tr-T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b="1" dirty="0" err="1" smtClean="0">
                <a:solidFill>
                  <a:srgbClr val="002060"/>
                </a:solidFill>
              </a:rPr>
              <a:t>Bir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gün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Nasrettin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Hoca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eşeğe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ters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biniyor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binmiş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tr-T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şimdiki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zaman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kipi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geçmiş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zaman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kipi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yerine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tr-T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buch0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7696" y="4725144"/>
            <a:ext cx="2736304" cy="18002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3573016"/>
            <a:ext cx="8534400" cy="758952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NURSENA MUTLU</a:t>
            </a:r>
            <a:br>
              <a:rPr lang="tr-TR" dirty="0" smtClean="0"/>
            </a:br>
            <a:r>
              <a:rPr lang="tr-TR" dirty="0" smtClean="0"/>
              <a:t>10-C/55</a:t>
            </a:r>
            <a:endParaRPr lang="tr-T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EYLEM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EYLEM KİPLERİ</a:t>
            </a:r>
          </a:p>
          <a:p>
            <a:pPr algn="ctr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A-HABER(BİLDİRME)KİPLERİ</a:t>
            </a:r>
          </a:p>
          <a:p>
            <a:pPr algn="ctr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B-DİLEK(TASARLAMA)KİPLERİ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EYLEM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Eylem</a:t>
            </a:r>
            <a:r>
              <a:rPr lang="en-US" dirty="0" smtClean="0">
                <a:solidFill>
                  <a:srgbClr val="7030A0"/>
                </a:solidFill>
              </a:rPr>
              <a:t>; </a:t>
            </a:r>
            <a:r>
              <a:rPr lang="en-US" dirty="0" err="1" smtClean="0">
                <a:solidFill>
                  <a:srgbClr val="7030A0"/>
                </a:solidFill>
              </a:rPr>
              <a:t>iş</a:t>
            </a:r>
            <a:r>
              <a:rPr lang="en-US" dirty="0" smtClean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oluş</a:t>
            </a:r>
            <a:r>
              <a:rPr lang="en-US" dirty="0" smtClean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hareket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bildirip</a:t>
            </a:r>
            <a:r>
              <a:rPr lang="en-US" dirty="0" smtClean="0">
                <a:solidFill>
                  <a:srgbClr val="7030A0"/>
                </a:solidFill>
              </a:rPr>
              <a:t> kip </a:t>
            </a:r>
            <a:r>
              <a:rPr lang="en-US" dirty="0" err="1" smtClean="0">
                <a:solidFill>
                  <a:srgbClr val="7030A0"/>
                </a:solidFill>
              </a:rPr>
              <a:t>ve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kişi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eki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alan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sözcüklerdir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  <a:endParaRPr lang="tr-TR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tr-TR" dirty="0" smtClean="0"/>
          </a:p>
          <a:p>
            <a:r>
              <a:rPr lang="en-US" b="1" dirty="0" err="1" smtClean="0">
                <a:solidFill>
                  <a:srgbClr val="002060"/>
                </a:solidFill>
              </a:rPr>
              <a:t>İşten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çıktıktan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sonra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parkta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biraz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</a:rPr>
              <a:t>yürüdüm</a:t>
            </a:r>
            <a:r>
              <a:rPr lang="en-US" b="1" u="sng" dirty="0" smtClean="0">
                <a:solidFill>
                  <a:srgbClr val="002060"/>
                </a:solidFill>
              </a:rPr>
              <a:t>.</a:t>
            </a:r>
            <a:endParaRPr lang="tr-TR" b="1" u="sng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Bu </a:t>
            </a:r>
            <a:r>
              <a:rPr lang="en-US" dirty="0" err="1" smtClean="0"/>
              <a:t>cümlede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bildiren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“</a:t>
            </a:r>
            <a:r>
              <a:rPr lang="en-US" dirty="0" err="1" smtClean="0">
                <a:solidFill>
                  <a:srgbClr val="002060"/>
                </a:solidFill>
              </a:rPr>
              <a:t>yürümek</a:t>
            </a:r>
            <a:r>
              <a:rPr lang="en-US" dirty="0" smtClean="0">
                <a:solidFill>
                  <a:srgbClr val="002060"/>
                </a:solidFill>
              </a:rPr>
              <a:t>”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kip (-</a:t>
            </a:r>
            <a:r>
              <a:rPr lang="en-US" dirty="0" err="1" smtClean="0"/>
              <a:t>di’li</a:t>
            </a:r>
            <a:r>
              <a:rPr lang="en-US" dirty="0" smtClean="0"/>
              <a:t> </a:t>
            </a:r>
            <a:r>
              <a:rPr lang="en-US" dirty="0" err="1" smtClean="0"/>
              <a:t>geçmiş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eki</a:t>
            </a:r>
            <a:r>
              <a:rPr lang="en-US" dirty="0" smtClean="0"/>
              <a:t> (-m) </a:t>
            </a:r>
            <a:r>
              <a:rPr lang="en-US" dirty="0" err="1" smtClean="0"/>
              <a:t>alarak</a:t>
            </a:r>
            <a:r>
              <a:rPr lang="en-US" dirty="0" smtClean="0"/>
              <a:t>, (</a:t>
            </a:r>
            <a:r>
              <a:rPr lang="en-US" dirty="0" err="1" smtClean="0"/>
              <a:t>yürü</a:t>
            </a:r>
            <a:r>
              <a:rPr lang="en-US" dirty="0" smtClean="0"/>
              <a:t> – </a:t>
            </a:r>
            <a:r>
              <a:rPr lang="en-US" dirty="0" err="1" smtClean="0"/>
              <a:t>dü</a:t>
            </a:r>
            <a:r>
              <a:rPr lang="en-US" dirty="0" smtClean="0"/>
              <a:t> – m) </a:t>
            </a:r>
            <a:r>
              <a:rPr lang="en-US" dirty="0" err="1" smtClean="0"/>
              <a:t>cümlede</a:t>
            </a:r>
            <a:r>
              <a:rPr lang="en-US" dirty="0" smtClean="0"/>
              <a:t> “</a:t>
            </a:r>
            <a:r>
              <a:rPr lang="en-US" dirty="0" err="1" smtClean="0"/>
              <a:t>eylem</a:t>
            </a:r>
            <a:r>
              <a:rPr lang="en-US" dirty="0" smtClean="0"/>
              <a:t>” </a:t>
            </a:r>
            <a:r>
              <a:rPr lang="en-US" dirty="0" err="1" smtClean="0"/>
              <a:t>olmuştur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schule0005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3933056"/>
            <a:ext cx="1656184" cy="244827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Kipleri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en-US" dirty="0" err="1" smtClean="0"/>
              <a:t>Eylemlerin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işi</a:t>
            </a:r>
            <a:r>
              <a:rPr lang="en-US" dirty="0" smtClean="0"/>
              <a:t>,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oluşu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koyuş</a:t>
            </a:r>
            <a:r>
              <a:rPr lang="en-US" dirty="0" smtClean="0"/>
              <a:t> </a:t>
            </a:r>
            <a:r>
              <a:rPr lang="en-US" dirty="0" err="1" smtClean="0"/>
              <a:t>biçimlerine</a:t>
            </a:r>
            <a:r>
              <a:rPr lang="en-US" dirty="0" smtClean="0"/>
              <a:t> kip </a:t>
            </a:r>
            <a:r>
              <a:rPr lang="en-US" dirty="0" err="1" smtClean="0"/>
              <a:t>denir</a:t>
            </a:r>
            <a:r>
              <a:rPr lang="en-US" dirty="0" smtClean="0"/>
              <a:t>. </a:t>
            </a:r>
            <a:r>
              <a:rPr lang="en-US" dirty="0" err="1" smtClean="0"/>
              <a:t>Kipler</a:t>
            </a:r>
            <a:r>
              <a:rPr lang="en-US" dirty="0" smtClean="0"/>
              <a:t>, </a:t>
            </a:r>
            <a:r>
              <a:rPr lang="en-US" dirty="0" err="1" smtClean="0"/>
              <a:t>haber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dilek</a:t>
            </a:r>
            <a:r>
              <a:rPr lang="en-US" dirty="0" smtClean="0"/>
              <a:t> </a:t>
            </a:r>
            <a:r>
              <a:rPr lang="en-US" dirty="0" err="1" smtClean="0"/>
              <a:t>kipleri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ikiye</a:t>
            </a:r>
            <a:r>
              <a:rPr lang="en-US" dirty="0" smtClean="0"/>
              <a:t> </a:t>
            </a:r>
            <a:r>
              <a:rPr lang="en-US" dirty="0" err="1" smtClean="0"/>
              <a:t>ayrılır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hareketli20avatarla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429000"/>
            <a:ext cx="2938661" cy="256413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 Haber (</a:t>
            </a:r>
            <a:r>
              <a:rPr lang="en-US" dirty="0" err="1" smtClean="0"/>
              <a:t>Bildirme</a:t>
            </a:r>
            <a:r>
              <a:rPr lang="en-US" dirty="0" smtClean="0"/>
              <a:t>) </a:t>
            </a:r>
            <a:r>
              <a:rPr lang="en-US" dirty="0" err="1" smtClean="0"/>
              <a:t>Kipleri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Zaman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anlamı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taşıyan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kiplerdir</a:t>
            </a:r>
            <a:r>
              <a:rPr lang="en-US" dirty="0" smtClean="0"/>
              <a:t>. Bu </a:t>
            </a:r>
            <a:r>
              <a:rPr lang="en-US" dirty="0" err="1" smtClean="0"/>
              <a:t>kiplerle</a:t>
            </a:r>
            <a:r>
              <a:rPr lang="en-US" dirty="0" smtClean="0"/>
              <a:t> </a:t>
            </a:r>
            <a:r>
              <a:rPr lang="en-US" dirty="0" err="1" smtClean="0"/>
              <a:t>çekimlenen</a:t>
            </a:r>
            <a:r>
              <a:rPr lang="en-US" dirty="0" smtClean="0"/>
              <a:t> </a:t>
            </a:r>
            <a:r>
              <a:rPr lang="en-US" dirty="0" err="1" smtClean="0"/>
              <a:t>eylemlerin</a:t>
            </a:r>
            <a:r>
              <a:rPr lang="en-US" dirty="0" smtClean="0"/>
              <a:t> </a:t>
            </a:r>
            <a:r>
              <a:rPr lang="en-US" dirty="0" err="1" smtClean="0"/>
              <a:t>gerçekleşme</a:t>
            </a:r>
            <a:r>
              <a:rPr lang="en-US" dirty="0" smtClean="0"/>
              <a:t> </a:t>
            </a:r>
            <a:r>
              <a:rPr lang="en-US" dirty="0" err="1" smtClean="0"/>
              <a:t>zamanı</a:t>
            </a:r>
            <a:r>
              <a:rPr lang="en-US" dirty="0" smtClean="0"/>
              <a:t> </a:t>
            </a:r>
            <a:r>
              <a:rPr lang="en-US" dirty="0" err="1" smtClean="0"/>
              <a:t>bellidir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en-US" dirty="0" err="1" smtClean="0">
                <a:solidFill>
                  <a:srgbClr val="002060"/>
                </a:solidFill>
              </a:rPr>
              <a:t>Di’li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Geçmiş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Zaman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Kipi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Miş’li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Geçmiş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Zaman</a:t>
            </a:r>
            <a:r>
              <a:rPr lang="en-US" dirty="0" smtClean="0">
                <a:solidFill>
                  <a:srgbClr val="002060"/>
                </a:solidFill>
              </a:rPr>
              <a:t> Kip</a:t>
            </a:r>
            <a:r>
              <a:rPr lang="tr-TR" dirty="0" smtClean="0">
                <a:solidFill>
                  <a:srgbClr val="002060"/>
                </a:solidFill>
              </a:rPr>
              <a:t>İ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Şimdiki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Zaman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Kipi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Gelecek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Zaman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Kipi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Geniş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Zaman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Kipi</a:t>
            </a:r>
            <a:endParaRPr lang="tr-TR" dirty="0" smtClean="0">
              <a:solidFill>
                <a:srgbClr val="002060"/>
              </a:solidFill>
            </a:endParaRPr>
          </a:p>
          <a:p>
            <a:endParaRPr lang="tr-TR" dirty="0"/>
          </a:p>
        </p:txBody>
      </p:sp>
      <p:pic>
        <p:nvPicPr>
          <p:cNvPr id="4" name="3 Resim" descr="unlem-isar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564904"/>
            <a:ext cx="2571750" cy="351472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 </a:t>
            </a:r>
            <a:r>
              <a:rPr lang="en-US" dirty="0" err="1" smtClean="0"/>
              <a:t>Dilek</a:t>
            </a:r>
            <a:r>
              <a:rPr lang="en-US" dirty="0" smtClean="0"/>
              <a:t> (</a:t>
            </a:r>
            <a:r>
              <a:rPr lang="en-US" dirty="0" err="1" smtClean="0"/>
              <a:t>Tasarlama</a:t>
            </a:r>
            <a:r>
              <a:rPr lang="en-US" dirty="0" smtClean="0"/>
              <a:t>) </a:t>
            </a:r>
            <a:r>
              <a:rPr lang="en-US" dirty="0" err="1" smtClean="0"/>
              <a:t>Kipleri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Zaman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anlamı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taşımayan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kiplerdir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dirty="0" smtClean="0"/>
              <a:t>Bu </a:t>
            </a:r>
            <a:r>
              <a:rPr lang="en-US" dirty="0" err="1" smtClean="0"/>
              <a:t>kiplerle</a:t>
            </a:r>
            <a:r>
              <a:rPr lang="en-US" dirty="0" smtClean="0"/>
              <a:t> </a:t>
            </a:r>
            <a:r>
              <a:rPr lang="en-US" dirty="0" err="1" smtClean="0"/>
              <a:t>çekimlenen</a:t>
            </a:r>
            <a:r>
              <a:rPr lang="en-US" dirty="0" smtClean="0"/>
              <a:t> </a:t>
            </a:r>
            <a:r>
              <a:rPr lang="en-US" dirty="0" err="1" smtClean="0"/>
              <a:t>eylemler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tasarı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olduğundan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r>
              <a:rPr lang="en-US" dirty="0" smtClean="0"/>
              <a:t> </a:t>
            </a:r>
            <a:r>
              <a:rPr lang="en-US" dirty="0" err="1" smtClean="0"/>
              <a:t>taşımaz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en-US" dirty="0" err="1" smtClean="0"/>
              <a:t>Gereklilik</a:t>
            </a:r>
            <a:r>
              <a:rPr lang="en-US" dirty="0" smtClean="0"/>
              <a:t> </a:t>
            </a:r>
            <a:r>
              <a:rPr lang="en-US" dirty="0" err="1" smtClean="0"/>
              <a:t>Kipi</a:t>
            </a:r>
            <a:endParaRPr lang="tr-TR" dirty="0" smtClean="0"/>
          </a:p>
          <a:p>
            <a:r>
              <a:rPr lang="en-US" dirty="0" err="1" smtClean="0"/>
              <a:t>İstek</a:t>
            </a:r>
            <a:r>
              <a:rPr lang="en-US" dirty="0" smtClean="0"/>
              <a:t> </a:t>
            </a:r>
            <a:r>
              <a:rPr lang="en-US" dirty="0" err="1" smtClean="0"/>
              <a:t>Kipi</a:t>
            </a:r>
            <a:endParaRPr lang="tr-TR" dirty="0" smtClean="0"/>
          </a:p>
          <a:p>
            <a:r>
              <a:rPr lang="en-US" dirty="0" err="1" smtClean="0"/>
              <a:t>Dilek-Koşul</a:t>
            </a:r>
            <a:r>
              <a:rPr lang="en-US" dirty="0" smtClean="0"/>
              <a:t> </a:t>
            </a:r>
            <a:r>
              <a:rPr lang="en-US" dirty="0" err="1" smtClean="0"/>
              <a:t>Kipi</a:t>
            </a:r>
            <a:endParaRPr lang="tr-TR" dirty="0" smtClean="0"/>
          </a:p>
          <a:p>
            <a:r>
              <a:rPr lang="en-US" dirty="0" smtClean="0"/>
              <a:t>Emir </a:t>
            </a:r>
            <a:r>
              <a:rPr lang="en-US" dirty="0" err="1" smtClean="0"/>
              <a:t>Kipi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Eylemlerde</a:t>
            </a:r>
            <a:r>
              <a:rPr lang="en-US" dirty="0" smtClean="0"/>
              <a:t> </a:t>
            </a:r>
            <a:r>
              <a:rPr lang="en-US" dirty="0" err="1" smtClean="0"/>
              <a:t>Olumsuzluk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tr-TR" sz="3200" dirty="0" smtClean="0"/>
          </a:p>
          <a:p>
            <a:r>
              <a:rPr lang="en-US" sz="3200" dirty="0" err="1" smtClean="0"/>
              <a:t>Eylemlerde</a:t>
            </a:r>
            <a:r>
              <a:rPr lang="en-US" sz="3200" dirty="0" smtClean="0"/>
              <a:t> </a:t>
            </a:r>
            <a:r>
              <a:rPr lang="en-US" sz="3200" dirty="0" err="1" smtClean="0"/>
              <a:t>olumsuzluk</a:t>
            </a:r>
            <a:r>
              <a:rPr lang="en-US" sz="3200" dirty="0" smtClean="0"/>
              <a:t>, kip </a:t>
            </a:r>
            <a:r>
              <a:rPr lang="en-US" sz="3200" dirty="0" err="1" smtClean="0"/>
              <a:t>eklerinden</a:t>
            </a:r>
            <a:r>
              <a:rPr lang="en-US" sz="3200" dirty="0" smtClean="0"/>
              <a:t> </a:t>
            </a:r>
            <a:r>
              <a:rPr lang="en-US" sz="3200" dirty="0" err="1" smtClean="0"/>
              <a:t>önce</a:t>
            </a:r>
            <a:r>
              <a:rPr lang="en-US" sz="3200" dirty="0" smtClean="0"/>
              <a:t> </a:t>
            </a:r>
            <a:r>
              <a:rPr lang="en-US" sz="3200" dirty="0" err="1" smtClean="0"/>
              <a:t>eyleme</a:t>
            </a:r>
            <a:r>
              <a:rPr lang="en-US" sz="3200" dirty="0" smtClean="0"/>
              <a:t> </a:t>
            </a:r>
            <a:r>
              <a:rPr lang="en-US" sz="3200" dirty="0" err="1" smtClean="0"/>
              <a:t>olumsuzluk</a:t>
            </a:r>
            <a:r>
              <a:rPr lang="en-US" sz="3200" dirty="0" smtClean="0"/>
              <a:t> </a:t>
            </a:r>
            <a:r>
              <a:rPr lang="en-US" sz="3200" dirty="0" err="1" smtClean="0"/>
              <a:t>eki</a:t>
            </a:r>
            <a:r>
              <a:rPr lang="en-US" sz="3200" dirty="0" smtClean="0"/>
              <a:t> (-me, -ma, -</a:t>
            </a:r>
            <a:r>
              <a:rPr lang="en-US" sz="3200" dirty="0" err="1" smtClean="0"/>
              <a:t>mez</a:t>
            </a:r>
            <a:r>
              <a:rPr lang="en-US" sz="3200" dirty="0" smtClean="0"/>
              <a:t>, -</a:t>
            </a:r>
            <a:r>
              <a:rPr lang="en-US" sz="3200" dirty="0" err="1" smtClean="0"/>
              <a:t>maz</a:t>
            </a:r>
            <a:r>
              <a:rPr lang="en-US" sz="3200" dirty="0" smtClean="0"/>
              <a:t> ) </a:t>
            </a:r>
            <a:r>
              <a:rPr lang="en-US" sz="3200" dirty="0" err="1" smtClean="0"/>
              <a:t>getirilerek</a:t>
            </a:r>
            <a:r>
              <a:rPr lang="en-US" sz="3200" dirty="0" smtClean="0"/>
              <a:t> </a:t>
            </a:r>
            <a:r>
              <a:rPr lang="en-US" sz="3200" dirty="0" err="1" smtClean="0"/>
              <a:t>yapılır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>
              <a:buNone/>
            </a:pPr>
            <a:endParaRPr lang="tr-TR" sz="3200" dirty="0" smtClean="0"/>
          </a:p>
          <a:p>
            <a:r>
              <a:rPr lang="en-US" sz="3200" dirty="0" err="1" smtClean="0">
                <a:solidFill>
                  <a:srgbClr val="002060"/>
                </a:solidFill>
              </a:rPr>
              <a:t>Eylem</a:t>
            </a:r>
            <a:r>
              <a:rPr lang="en-US" sz="3200" dirty="0" smtClean="0">
                <a:solidFill>
                  <a:srgbClr val="002060"/>
                </a:solidFill>
              </a:rPr>
              <a:t> + </a:t>
            </a:r>
            <a:r>
              <a:rPr lang="en-US" sz="3200" dirty="0" err="1" smtClean="0">
                <a:solidFill>
                  <a:srgbClr val="002060"/>
                </a:solidFill>
              </a:rPr>
              <a:t>Olumsuzluk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Eki</a:t>
            </a:r>
            <a:r>
              <a:rPr lang="en-US" sz="3200" dirty="0" smtClean="0">
                <a:solidFill>
                  <a:srgbClr val="002060"/>
                </a:solidFill>
              </a:rPr>
              <a:t> (-me, -ma) + Kip + </a:t>
            </a:r>
            <a:r>
              <a:rPr lang="en-US" sz="3200" dirty="0" err="1" smtClean="0">
                <a:solidFill>
                  <a:srgbClr val="002060"/>
                </a:solidFill>
              </a:rPr>
              <a:t>Kişi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Eki</a:t>
            </a:r>
            <a:endParaRPr lang="tr-TR" sz="3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r-TR" sz="3200" dirty="0" smtClean="0"/>
          </a:p>
          <a:p>
            <a:r>
              <a:rPr lang="en-US" sz="3200" dirty="0" smtClean="0">
                <a:solidFill>
                  <a:srgbClr val="00B050"/>
                </a:solidFill>
              </a:rPr>
              <a:t>gel – me – </a:t>
            </a:r>
            <a:r>
              <a:rPr lang="en-US" sz="3200" dirty="0" err="1" smtClean="0">
                <a:solidFill>
                  <a:srgbClr val="00B050"/>
                </a:solidFill>
              </a:rPr>
              <a:t>miş</a:t>
            </a:r>
            <a:r>
              <a:rPr lang="en-US" sz="3200" dirty="0" smtClean="0">
                <a:solidFill>
                  <a:srgbClr val="00B050"/>
                </a:solidFill>
              </a:rPr>
              <a:t> – sin (</a:t>
            </a:r>
            <a:r>
              <a:rPr lang="en-US" sz="3200" dirty="0" err="1" smtClean="0">
                <a:solidFill>
                  <a:srgbClr val="00B050"/>
                </a:solidFill>
              </a:rPr>
              <a:t>öğrenilen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geçmiş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zaman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gel – me – </a:t>
            </a:r>
            <a:r>
              <a:rPr lang="en-US" sz="3200" dirty="0" err="1" smtClean="0">
                <a:solidFill>
                  <a:srgbClr val="00B050"/>
                </a:solidFill>
              </a:rPr>
              <a:t>di</a:t>
            </a:r>
            <a:r>
              <a:rPr lang="en-US" sz="3200" dirty="0" smtClean="0">
                <a:solidFill>
                  <a:srgbClr val="00B050"/>
                </a:solidFill>
              </a:rPr>
              <a:t> – m (</a:t>
            </a:r>
            <a:r>
              <a:rPr lang="en-US" sz="3200" dirty="0" err="1" smtClean="0">
                <a:solidFill>
                  <a:srgbClr val="00B050"/>
                </a:solidFill>
              </a:rPr>
              <a:t>görülen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geçmiş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zaman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gel – mi(me) – </a:t>
            </a:r>
            <a:r>
              <a:rPr lang="en-US" sz="3200" dirty="0" err="1" smtClean="0">
                <a:solidFill>
                  <a:srgbClr val="00B050"/>
                </a:solidFill>
              </a:rPr>
              <a:t>yor</a:t>
            </a:r>
            <a:r>
              <a:rPr lang="en-US" sz="3200" dirty="0" smtClean="0">
                <a:solidFill>
                  <a:srgbClr val="00B050"/>
                </a:solidFill>
              </a:rPr>
              <a:t> – um (</a:t>
            </a:r>
            <a:r>
              <a:rPr lang="en-US" sz="3200" dirty="0" err="1" smtClean="0">
                <a:solidFill>
                  <a:srgbClr val="00B050"/>
                </a:solidFill>
              </a:rPr>
              <a:t>şimdiki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zaman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gel – me – y – </a:t>
            </a:r>
            <a:r>
              <a:rPr lang="en-US" sz="3200" dirty="0" err="1" smtClean="0">
                <a:solidFill>
                  <a:srgbClr val="00B050"/>
                </a:solidFill>
              </a:rPr>
              <a:t>eceğ</a:t>
            </a:r>
            <a:r>
              <a:rPr lang="en-US" sz="3200" dirty="0" smtClean="0">
                <a:solidFill>
                  <a:srgbClr val="00B050"/>
                </a:solidFill>
              </a:rPr>
              <a:t>(</a:t>
            </a:r>
            <a:r>
              <a:rPr lang="en-US" sz="3200" dirty="0" err="1" smtClean="0">
                <a:solidFill>
                  <a:srgbClr val="00B050"/>
                </a:solidFill>
              </a:rPr>
              <a:t>ecek</a:t>
            </a:r>
            <a:r>
              <a:rPr lang="en-US" sz="3200" dirty="0" smtClean="0">
                <a:solidFill>
                  <a:srgbClr val="00B050"/>
                </a:solidFill>
              </a:rPr>
              <a:t>) – </a:t>
            </a:r>
            <a:r>
              <a:rPr lang="en-US" sz="3200" dirty="0" err="1" smtClean="0">
                <a:solidFill>
                  <a:srgbClr val="00B050"/>
                </a:solidFill>
              </a:rPr>
              <a:t>im</a:t>
            </a:r>
            <a:r>
              <a:rPr lang="en-US" sz="3200" dirty="0" smtClean="0">
                <a:solidFill>
                  <a:srgbClr val="00B050"/>
                </a:solidFill>
              </a:rPr>
              <a:t> (</a:t>
            </a:r>
            <a:r>
              <a:rPr lang="en-US" sz="3200" dirty="0" err="1" smtClean="0">
                <a:solidFill>
                  <a:srgbClr val="00B050"/>
                </a:solidFill>
              </a:rPr>
              <a:t>gelecek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zaman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gel – me – m (</a:t>
            </a:r>
            <a:r>
              <a:rPr lang="en-US" sz="3200" dirty="0" err="1" smtClean="0">
                <a:solidFill>
                  <a:srgbClr val="00B050"/>
                </a:solidFill>
              </a:rPr>
              <a:t>geniş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zaman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gel – </a:t>
            </a:r>
            <a:r>
              <a:rPr lang="en-US" sz="3200" dirty="0" err="1" smtClean="0">
                <a:solidFill>
                  <a:srgbClr val="00B050"/>
                </a:solidFill>
              </a:rPr>
              <a:t>mez</a:t>
            </a:r>
            <a:r>
              <a:rPr lang="en-US" sz="3200" dirty="0" smtClean="0">
                <a:solidFill>
                  <a:srgbClr val="00B050"/>
                </a:solidFill>
              </a:rPr>
              <a:t> – sin (</a:t>
            </a:r>
            <a:r>
              <a:rPr lang="en-US" sz="3200" dirty="0" err="1" smtClean="0">
                <a:solidFill>
                  <a:srgbClr val="00B050"/>
                </a:solidFill>
              </a:rPr>
              <a:t>geniş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zaman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gel – me – y – e – </a:t>
            </a:r>
            <a:r>
              <a:rPr lang="en-US" sz="3200" dirty="0" err="1" smtClean="0">
                <a:solidFill>
                  <a:srgbClr val="00B050"/>
                </a:solidFill>
              </a:rPr>
              <a:t>lim</a:t>
            </a:r>
            <a:r>
              <a:rPr lang="en-US" sz="3200" dirty="0" smtClean="0">
                <a:solidFill>
                  <a:srgbClr val="00B050"/>
                </a:solidFill>
              </a:rPr>
              <a:t> (</a:t>
            </a:r>
            <a:r>
              <a:rPr lang="en-US" sz="3200" dirty="0" err="1" smtClean="0">
                <a:solidFill>
                  <a:srgbClr val="00B050"/>
                </a:solidFill>
              </a:rPr>
              <a:t>istek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kipi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gel – me – se – n (</a:t>
            </a:r>
            <a:r>
              <a:rPr lang="en-US" sz="3200" dirty="0" err="1" smtClean="0">
                <a:solidFill>
                  <a:srgbClr val="00B050"/>
                </a:solidFill>
              </a:rPr>
              <a:t>dilek-koşul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kipi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gel – me – </a:t>
            </a:r>
            <a:r>
              <a:rPr lang="en-US" sz="3200" dirty="0" err="1" smtClean="0">
                <a:solidFill>
                  <a:srgbClr val="00B050"/>
                </a:solidFill>
              </a:rPr>
              <a:t>meli</a:t>
            </a:r>
            <a:r>
              <a:rPr lang="en-US" sz="3200" dirty="0" smtClean="0">
                <a:solidFill>
                  <a:srgbClr val="00B050"/>
                </a:solidFill>
              </a:rPr>
              <a:t> – sin (</a:t>
            </a:r>
            <a:r>
              <a:rPr lang="en-US" sz="3200" dirty="0" err="1" smtClean="0">
                <a:solidFill>
                  <a:srgbClr val="00B050"/>
                </a:solidFill>
              </a:rPr>
              <a:t>gereklilik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kipi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gel – me (emir </a:t>
            </a:r>
            <a:r>
              <a:rPr lang="en-US" sz="3200" dirty="0" err="1" smtClean="0">
                <a:solidFill>
                  <a:srgbClr val="00B050"/>
                </a:solidFill>
              </a:rPr>
              <a:t>kipi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tr-TR" sz="3200" dirty="0" smtClean="0">
              <a:solidFill>
                <a:srgbClr val="00B050"/>
              </a:solidFill>
            </a:endParaRPr>
          </a:p>
          <a:p>
            <a:endParaRPr lang="tr-TR" dirty="0"/>
          </a:p>
        </p:txBody>
      </p:sp>
      <p:pic>
        <p:nvPicPr>
          <p:cNvPr id="4" name="3 Resim" descr="msn gülen surat ifadeleri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212976"/>
            <a:ext cx="2359149" cy="2719189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İş</a:t>
            </a:r>
            <a:r>
              <a:rPr lang="en-US" dirty="0" smtClean="0"/>
              <a:t> (</a:t>
            </a:r>
            <a:r>
              <a:rPr lang="en-US" dirty="0" err="1" smtClean="0"/>
              <a:t>Kılış</a:t>
            </a:r>
            <a:r>
              <a:rPr lang="en-US" dirty="0" smtClean="0"/>
              <a:t>) </a:t>
            </a:r>
            <a:r>
              <a:rPr lang="en-US" dirty="0" err="1" smtClean="0"/>
              <a:t>Eylemleri</a:t>
            </a:r>
            <a:endParaRPr lang="tr-TR" dirty="0" smtClean="0"/>
          </a:p>
          <a:p>
            <a:r>
              <a:rPr lang="en-US" dirty="0" smtClean="0"/>
              <a:t>2. Durum </a:t>
            </a:r>
            <a:r>
              <a:rPr lang="en-US" dirty="0" err="1" smtClean="0"/>
              <a:t>Eylemleri</a:t>
            </a:r>
            <a:endParaRPr lang="tr-TR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Oluş</a:t>
            </a:r>
            <a:r>
              <a:rPr lang="en-US" dirty="0" smtClean="0"/>
              <a:t> </a:t>
            </a:r>
            <a:r>
              <a:rPr lang="en-US" dirty="0" err="1" smtClean="0"/>
              <a:t>Eylemleri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Eylemler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üçe</a:t>
            </a:r>
            <a:r>
              <a:rPr lang="en-US" dirty="0" smtClean="0"/>
              <a:t> </a:t>
            </a:r>
            <a:r>
              <a:rPr lang="en-US" dirty="0" err="1" smtClean="0"/>
              <a:t>ayrılır</a:t>
            </a:r>
            <a:r>
              <a:rPr lang="en-US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İş</a:t>
            </a:r>
            <a:r>
              <a:rPr lang="en-US" dirty="0" smtClean="0"/>
              <a:t> (</a:t>
            </a:r>
            <a:r>
              <a:rPr lang="en-US" dirty="0" err="1" smtClean="0"/>
              <a:t>Kılış</a:t>
            </a:r>
            <a:r>
              <a:rPr lang="en-US" dirty="0" smtClean="0"/>
              <a:t>) </a:t>
            </a:r>
            <a:r>
              <a:rPr lang="en-US" dirty="0" err="1" smtClean="0"/>
              <a:t>Eylemleri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işten</a:t>
            </a:r>
            <a:r>
              <a:rPr lang="en-US" dirty="0" smtClean="0"/>
              <a:t> </a:t>
            </a:r>
            <a:r>
              <a:rPr lang="en-US" dirty="0" err="1" smtClean="0"/>
              <a:t>etkilenen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varlığın</a:t>
            </a:r>
            <a:r>
              <a:rPr lang="en-US" dirty="0" smtClean="0"/>
              <a:t>, </a:t>
            </a:r>
            <a:r>
              <a:rPr lang="en-US" dirty="0" err="1" smtClean="0"/>
              <a:t>nesnenin</a:t>
            </a:r>
            <a:r>
              <a:rPr lang="en-US" dirty="0" smtClean="0"/>
              <a:t> </a:t>
            </a:r>
            <a:r>
              <a:rPr lang="en-US" dirty="0" err="1" smtClean="0"/>
              <a:t>bulunduğu</a:t>
            </a:r>
            <a:r>
              <a:rPr lang="en-US" dirty="0" smtClean="0"/>
              <a:t> </a:t>
            </a:r>
            <a:r>
              <a:rPr lang="en-US" dirty="0" err="1" smtClean="0"/>
              <a:t>eylemlerdir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 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ÖRNEK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r>
              <a:rPr lang="en-US" b="1" dirty="0" err="1" smtClean="0">
                <a:solidFill>
                  <a:srgbClr val="002060"/>
                </a:solidFill>
              </a:rPr>
              <a:t>Öğrenci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soruyu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kısa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sürede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</a:rPr>
              <a:t>çözdü</a:t>
            </a:r>
            <a:r>
              <a:rPr lang="en-US" b="1" u="sng" dirty="0" smtClean="0">
                <a:solidFill>
                  <a:srgbClr val="002060"/>
                </a:solidFill>
              </a:rPr>
              <a:t>.</a:t>
            </a:r>
            <a:endParaRPr lang="tr-TR" b="1" u="sng" dirty="0" smtClean="0">
              <a:solidFill>
                <a:srgbClr val="002060"/>
              </a:solidFill>
            </a:endParaRPr>
          </a:p>
          <a:p>
            <a:r>
              <a:rPr lang="en-US" b="1" dirty="0" err="1" smtClean="0">
                <a:solidFill>
                  <a:srgbClr val="002060"/>
                </a:solidFill>
              </a:rPr>
              <a:t>Dün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seni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çok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</a:rPr>
              <a:t>aradım</a:t>
            </a:r>
            <a:r>
              <a:rPr lang="en-US" b="1" u="sng" dirty="0" smtClean="0">
                <a:solidFill>
                  <a:srgbClr val="002060"/>
                </a:solidFill>
              </a:rPr>
              <a:t>.</a:t>
            </a:r>
            <a:endParaRPr lang="tr-TR" b="1" u="sng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Bu </a:t>
            </a:r>
            <a:r>
              <a:rPr lang="en-US" dirty="0" err="1" smtClean="0"/>
              <a:t>cümlelerde</a:t>
            </a:r>
            <a:r>
              <a:rPr lang="en-US" dirty="0" smtClean="0"/>
              <a:t> “</a:t>
            </a:r>
            <a:r>
              <a:rPr lang="en-US" dirty="0" err="1" smtClean="0"/>
              <a:t>çözmek</a:t>
            </a:r>
            <a:r>
              <a:rPr lang="en-US" dirty="0" smtClean="0"/>
              <a:t>” </a:t>
            </a:r>
            <a:r>
              <a:rPr lang="en-US" dirty="0" err="1" smtClean="0"/>
              <a:t>eyleminden</a:t>
            </a:r>
            <a:r>
              <a:rPr lang="en-US" dirty="0" smtClean="0"/>
              <a:t> “</a:t>
            </a:r>
            <a:r>
              <a:rPr lang="en-US" dirty="0" err="1" smtClean="0"/>
              <a:t>soru</a:t>
            </a:r>
            <a:r>
              <a:rPr lang="en-US" dirty="0" smtClean="0"/>
              <a:t>” </a:t>
            </a:r>
            <a:r>
              <a:rPr lang="en-US" dirty="0" err="1" smtClean="0"/>
              <a:t>sözcüğü</a:t>
            </a:r>
            <a:r>
              <a:rPr lang="en-US" dirty="0" smtClean="0"/>
              <a:t>, “</a:t>
            </a:r>
            <a:r>
              <a:rPr lang="en-US" dirty="0" err="1" smtClean="0"/>
              <a:t>aramak</a:t>
            </a:r>
            <a:r>
              <a:rPr lang="en-US" dirty="0" smtClean="0"/>
              <a:t>” </a:t>
            </a:r>
            <a:r>
              <a:rPr lang="en-US" dirty="0" err="1" smtClean="0"/>
              <a:t>eyleminden</a:t>
            </a:r>
            <a:r>
              <a:rPr lang="en-US" dirty="0" smtClean="0"/>
              <a:t> “</a:t>
            </a:r>
            <a:r>
              <a:rPr lang="en-US" dirty="0" err="1" smtClean="0"/>
              <a:t>seni</a:t>
            </a:r>
            <a:r>
              <a:rPr lang="en-US" dirty="0" smtClean="0"/>
              <a:t>”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etkilenmektedir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3 Resim" descr="student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916832"/>
            <a:ext cx="2627784" cy="223224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</TotalTime>
  <Words>447</Words>
  <Application>Microsoft Office PowerPoint</Application>
  <PresentationFormat>Ekran Gösterisi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Kent</vt:lpstr>
      <vt:lpstr>EYLEM</vt:lpstr>
      <vt:lpstr>EYLEM</vt:lpstr>
      <vt:lpstr>EYLEM</vt:lpstr>
      <vt:lpstr>Eylem Kipleri</vt:lpstr>
      <vt:lpstr>A. Haber (Bildirme) Kipleri</vt:lpstr>
      <vt:lpstr>B. Dilek (Tasarlama) Kipleri</vt:lpstr>
      <vt:lpstr>Eylemlerde Olumsuzluk</vt:lpstr>
      <vt:lpstr>Eylemler anlam bakımından üçe ayrılır: </vt:lpstr>
      <vt:lpstr>1. İş (Kılış) Eylemleri</vt:lpstr>
      <vt:lpstr>2. Durum Eylemleri</vt:lpstr>
      <vt:lpstr>3. Oluş Eylemleri</vt:lpstr>
      <vt:lpstr>Eylemlerde Anlam (Zaman) Kayması</vt:lpstr>
      <vt:lpstr>ÖRNEK</vt:lpstr>
      <vt:lpstr>NURSENA MUTLU 10-C/55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EYLEM</dc:title>
  <dc:creator>casper</dc:creator>
  <cp:lastModifiedBy>casper</cp:lastModifiedBy>
  <cp:revision>9</cp:revision>
  <dcterms:created xsi:type="dcterms:W3CDTF">2016-04-08T16:00:19Z</dcterms:created>
  <dcterms:modified xsi:type="dcterms:W3CDTF">2016-04-17T14:36:24Z</dcterms:modified>
</cp:coreProperties>
</file>