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BE0E-7818-4028-A0E1-CBED87805A98}" type="datetimeFigureOut">
              <a:rPr lang="tr-TR" smtClean="0"/>
              <a:t>18.01.2016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5D74-E876-4807-A4F8-B16C74EA7A5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ganramazan.blogcu.com/destan-donemi-turk-edebiyati/1958374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EDEBİYAT PERFORMANS ÖDEVİ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714348" y="1785926"/>
            <a:ext cx="78783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AD: ESMA </a:t>
            </a:r>
          </a:p>
          <a:p>
            <a:pPr algn="ctr"/>
            <a:r>
              <a:rPr lang="tr-T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SOYAD: ÜRKER </a:t>
            </a:r>
          </a:p>
          <a:p>
            <a:pPr algn="ctr"/>
            <a:r>
              <a:rPr lang="tr-T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SINIF: 10/E   OKUL NO: 435</a:t>
            </a:r>
            <a:endParaRPr lang="tr-T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857356" y="3786190"/>
            <a:ext cx="5500726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</a:t>
            </a:r>
            <a:r>
              <a:rPr lang="tr-T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KONU:</a:t>
            </a:r>
          </a:p>
          <a:p>
            <a:pPr algn="ctr"/>
            <a:r>
              <a:rPr lang="tr-T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DESTAN DÖNEMİ TÜRK      EDEBİYATI</a:t>
            </a:r>
            <a:endParaRPr lang="tr-T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endParaRPr lang="tr-TR" dirty="0"/>
          </a:p>
          <a:p>
            <a:pPr fontAlgn="base">
              <a:buNone/>
            </a:pPr>
            <a:r>
              <a:rPr lang="tr-TR" sz="2800" b="1" dirty="0" smtClean="0"/>
              <a:t> a</a:t>
            </a:r>
            <a:r>
              <a:rPr lang="tr-TR" sz="2800" b="1" dirty="0"/>
              <a:t>)  </a:t>
            </a:r>
            <a:r>
              <a:rPr lang="tr-TR" sz="2800" b="1" dirty="0" err="1"/>
              <a:t>Satuk</a:t>
            </a:r>
            <a:r>
              <a:rPr lang="tr-TR" sz="2800" b="1" dirty="0"/>
              <a:t> Buğra Han Destanı: </a:t>
            </a:r>
            <a:r>
              <a:rPr lang="tr-TR" sz="2800" dirty="0"/>
              <a:t>(</a:t>
            </a:r>
            <a:r>
              <a:rPr lang="tr-TR" sz="2800" dirty="0" err="1"/>
              <a:t>Karahanlılar</a:t>
            </a:r>
            <a:r>
              <a:rPr lang="tr-TR" sz="2800" dirty="0"/>
              <a:t> dönemine ait</a:t>
            </a:r>
            <a:r>
              <a:rPr lang="tr-TR" sz="2800" dirty="0" smtClean="0"/>
              <a:t>.)</a:t>
            </a:r>
          </a:p>
          <a:p>
            <a:pPr fontAlgn="base">
              <a:buNone/>
            </a:pPr>
            <a:r>
              <a:rPr lang="tr-TR" sz="2800" b="1" dirty="0"/>
              <a:t> </a:t>
            </a:r>
            <a:r>
              <a:rPr lang="tr-TR" sz="2800" b="1" dirty="0" smtClean="0"/>
              <a:t>b</a:t>
            </a:r>
            <a:r>
              <a:rPr lang="tr-TR" sz="2800" b="1" dirty="0"/>
              <a:t>)   Manas Destanı:  </a:t>
            </a:r>
            <a:r>
              <a:rPr lang="tr-TR" sz="2800" dirty="0"/>
              <a:t>(Kırgızlara ait.)</a:t>
            </a:r>
          </a:p>
          <a:p>
            <a:pPr fontAlgn="base">
              <a:buNone/>
            </a:pPr>
            <a:r>
              <a:rPr lang="tr-TR" sz="2800" b="1" dirty="0" smtClean="0"/>
              <a:t> c</a:t>
            </a:r>
            <a:r>
              <a:rPr lang="tr-TR" sz="2800" b="1" dirty="0"/>
              <a:t>)   Cengiz-name: </a:t>
            </a:r>
            <a:r>
              <a:rPr lang="tr-TR" sz="2800" dirty="0"/>
              <a:t>(Türk-Moğol destanı</a:t>
            </a:r>
            <a:r>
              <a:rPr lang="tr-TR" sz="2800" dirty="0" smtClean="0"/>
              <a:t>)</a:t>
            </a:r>
          </a:p>
          <a:p>
            <a:pPr fontAlgn="base">
              <a:buNone/>
            </a:pPr>
            <a:r>
              <a:rPr lang="tr-TR" sz="2800" b="1" dirty="0"/>
              <a:t> </a:t>
            </a:r>
            <a:r>
              <a:rPr lang="tr-TR" sz="2800" b="1" dirty="0" smtClean="0"/>
              <a:t>d</a:t>
            </a:r>
            <a:r>
              <a:rPr lang="tr-TR" sz="2800" b="1" dirty="0"/>
              <a:t>)  Timur ve </a:t>
            </a:r>
            <a:r>
              <a:rPr lang="tr-TR" sz="2800" b="1" dirty="0" err="1"/>
              <a:t>Edige</a:t>
            </a:r>
            <a:r>
              <a:rPr lang="tr-TR" sz="2800" b="1" dirty="0"/>
              <a:t> Destanı: </a:t>
            </a:r>
            <a:r>
              <a:rPr lang="tr-TR" sz="2800" dirty="0"/>
              <a:t>(Türk-Moğol destanı</a:t>
            </a:r>
          </a:p>
          <a:p>
            <a:pPr fontAlgn="base">
              <a:buNone/>
            </a:pPr>
            <a:r>
              <a:rPr lang="tr-TR" sz="2800" b="1" dirty="0"/>
              <a:t> </a:t>
            </a:r>
            <a:r>
              <a:rPr lang="tr-TR" sz="2800" b="1" dirty="0" smtClean="0"/>
              <a:t>e</a:t>
            </a:r>
            <a:r>
              <a:rPr lang="tr-TR" sz="2800" b="1" dirty="0"/>
              <a:t>)   Seyit Battal Gazi Destanı:</a:t>
            </a:r>
            <a:r>
              <a:rPr lang="tr-TR" sz="2800" dirty="0"/>
              <a:t>(Selçuklu- Osmanlı destanı</a:t>
            </a:r>
            <a:r>
              <a:rPr lang="tr-TR" sz="2800" dirty="0" smtClean="0"/>
              <a:t>)</a:t>
            </a:r>
          </a:p>
          <a:p>
            <a:pPr fontAlgn="base">
              <a:buNone/>
            </a:pPr>
            <a:r>
              <a:rPr lang="tr-TR" sz="2800" b="1" dirty="0" smtClean="0"/>
              <a:t> </a:t>
            </a:r>
            <a:r>
              <a:rPr lang="tr-TR" sz="2800" b="1" dirty="0"/>
              <a:t>f)   Danişment Gazi Destanı: </a:t>
            </a:r>
            <a:r>
              <a:rPr lang="tr-TR" sz="2800" dirty="0"/>
              <a:t>(Selçuklu – Osmanlı destanı)</a:t>
            </a:r>
          </a:p>
          <a:p>
            <a:pPr fontAlgn="base">
              <a:buNone/>
            </a:pPr>
            <a:r>
              <a:rPr lang="tr-TR" sz="2800" b="1" dirty="0" smtClean="0"/>
              <a:t> g</a:t>
            </a:r>
            <a:r>
              <a:rPr lang="tr-TR" sz="2800" b="1" dirty="0"/>
              <a:t>)  Köroğlu Destanı:</a:t>
            </a:r>
            <a:r>
              <a:rPr lang="tr-TR" sz="2800" dirty="0"/>
              <a:t>(Osmanlı destanı)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İslamiyet'ten </a:t>
            </a:r>
            <a:r>
              <a:rPr lang="tr-TR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Sonraki </a:t>
            </a:r>
            <a:r>
              <a:rPr lang="tr-T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Destanlar</a:t>
            </a:r>
            <a:endParaRPr lang="tr-T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i="1" dirty="0" smtClean="0">
                <a:solidFill>
                  <a:schemeClr val="accent2">
                    <a:lumMod val="75000"/>
                  </a:schemeClr>
                </a:solidFill>
              </a:rPr>
              <a:t>KAYNAKÇA</a:t>
            </a:r>
            <a:endParaRPr lang="tr-TR" sz="6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hlinkClick r:id="rId2"/>
              </a:rPr>
              <a:t>http://doganramazan.blogcu.com/destan-donemi-turk-edebiyati/19583743</a:t>
            </a:r>
            <a:endParaRPr lang="tr-TR" dirty="0" smtClean="0"/>
          </a:p>
          <a:p>
            <a:r>
              <a:rPr lang="tr-TR" sz="1900" dirty="0" smtClean="0"/>
              <a:t>https://www.google.com.tr/search?q=t%C3%BCreyi%C5%9F+destan%C4%B1&amp;espv=2&amp;biw=1024&amp;bih=677&amp;site=webhp&amp;tbm=isch&amp;imgil=kpq29s_OOyXRhM%253A%253BQtpGR0EuCYpNOM%253Bhttp%25253A%25252F%25252Fwww.edebiyatogretmeni.org%25252Ftureyis-destani%25252F&amp;source=iu&amp;pf=m&amp;fir=kpq29s_OOyXRhM%253A%252CQtpGR0EuCYpNOM%252C_&amp;usg=__UiPV0bjdOLb5uPdSYg0UCyDzuLM%3D&amp;ved=0ahUKEwjXxOCR5tbJAhXGaRQKHT0WCisQyjcIJw&amp;ei=yVJsVpe8EsbTUb2sqNgC#imgrc=kpq29s_OOyXRhM%3A&amp;usg=__UiPV0bjdOLb5uPdSYg0UCyDzuLM%3D</a:t>
            </a:r>
            <a:endParaRPr lang="tr-TR" sz="19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8578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DEVRİN GENEL ÖZELLİKLERİ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ESERLER</a:t>
            </a:r>
          </a:p>
          <a:p>
            <a:pPr>
              <a:buNone/>
            </a:pPr>
            <a:r>
              <a:rPr lang="tr-TR" sz="2000" dirty="0" smtClean="0"/>
              <a:t>  </a:t>
            </a:r>
            <a:r>
              <a:rPr lang="tr-TR" sz="2200" dirty="0" smtClean="0"/>
              <a:t>A- SÖZLÜ EDEBİYAT</a:t>
            </a:r>
          </a:p>
          <a:p>
            <a:pPr>
              <a:buFontTx/>
              <a:buChar char="-"/>
            </a:pPr>
            <a:r>
              <a:rPr lang="tr-TR" sz="2000" dirty="0" smtClean="0"/>
              <a:t>SAGU</a:t>
            </a:r>
          </a:p>
          <a:p>
            <a:pPr>
              <a:buFontTx/>
              <a:buChar char="-"/>
            </a:pPr>
            <a:r>
              <a:rPr lang="tr-TR" sz="2000" dirty="0" smtClean="0"/>
              <a:t>KOŞUK</a:t>
            </a:r>
          </a:p>
          <a:p>
            <a:pPr>
              <a:buFontTx/>
              <a:buChar char="-"/>
            </a:pPr>
            <a:r>
              <a:rPr lang="tr-TR" sz="2000" dirty="0" smtClean="0"/>
              <a:t>SAV</a:t>
            </a:r>
          </a:p>
          <a:p>
            <a:pPr>
              <a:buNone/>
            </a:pPr>
            <a:r>
              <a:rPr lang="tr-TR" sz="2000" dirty="0" smtClean="0"/>
              <a:t>- DESTANLAR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accent2">
                    <a:lumMod val="75000"/>
                  </a:schemeClr>
                </a:solidFill>
              </a:rPr>
              <a:t>DESTANLARIN OLUŞUMU</a:t>
            </a:r>
          </a:p>
          <a:p>
            <a:pPr>
              <a:buNone/>
            </a:pPr>
            <a:r>
              <a:rPr lang="tr-TR" sz="2000" dirty="0" smtClean="0"/>
              <a:t>-OLUŞ DÖNEMİ  -YAYILMA DÖNEMİ  -TOPLAMA-DERLEME DÖNEMİ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accent2">
                    <a:lumMod val="75000"/>
                  </a:schemeClr>
                </a:solidFill>
              </a:rPr>
              <a:t>DESTAN ÇEŞİTLERİ</a:t>
            </a:r>
          </a:p>
          <a:p>
            <a:pPr>
              <a:buNone/>
            </a:pPr>
            <a:r>
              <a:rPr lang="tr-TR" sz="2000" dirty="0" smtClean="0"/>
              <a:t>-DOĞAL DESTAN  -YAPMA DESTAN 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accent2">
                    <a:lumMod val="75000"/>
                  </a:schemeClr>
                </a:solidFill>
              </a:rPr>
              <a:t>TARİHİ GELİŞİMİNE GÖRE TÜRK DESTANLARI</a:t>
            </a:r>
          </a:p>
          <a:p>
            <a:pPr>
              <a:buNone/>
            </a:pPr>
            <a:r>
              <a:rPr lang="tr-TR" sz="2000" dirty="0" smtClean="0"/>
              <a:t>-YARATILIŞ DESTANI  -GÖKTÜRK DESTANLARI</a:t>
            </a:r>
          </a:p>
          <a:p>
            <a:pPr>
              <a:buNone/>
            </a:pPr>
            <a:r>
              <a:rPr lang="tr-TR" sz="2000" dirty="0" smtClean="0"/>
              <a:t>-SAKA DESTANLARI</a:t>
            </a:r>
            <a:r>
              <a:rPr lang="tr-TR" sz="2000" dirty="0"/>
              <a:t> </a:t>
            </a:r>
            <a:r>
              <a:rPr lang="tr-TR" sz="2000" dirty="0" smtClean="0"/>
              <a:t>   -SİYENPİ DESTANLARI</a:t>
            </a:r>
          </a:p>
          <a:p>
            <a:pPr>
              <a:buNone/>
            </a:pPr>
            <a:r>
              <a:rPr lang="tr-TR" sz="2000" dirty="0" smtClean="0"/>
              <a:t>- HUN-OĞUZ DESTANLARI   -UYGUR DESTANLARI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accent2">
                    <a:lumMod val="75000"/>
                  </a:schemeClr>
                </a:solidFill>
              </a:rPr>
              <a:t>İSLAMİYETTEN SONRAKİ DESTANLAR</a:t>
            </a:r>
          </a:p>
          <a:p>
            <a:pPr>
              <a:buFont typeface="Wingdings" pitchFamily="2" charset="2"/>
              <a:buChar char="Ø"/>
            </a:pPr>
            <a:r>
              <a:rPr lang="tr-TR" sz="2600" dirty="0" smtClean="0">
                <a:solidFill>
                  <a:schemeClr val="accent2">
                    <a:lumMod val="75000"/>
                  </a:schemeClr>
                </a:solidFill>
              </a:rPr>
              <a:t>KAYNAKÇA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786050" y="0"/>
            <a:ext cx="3805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İÇİNDEKİLER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500063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tr-TR" dirty="0" smtClean="0"/>
              <a:t>DEVRİN GENEL ÖZELLİKLERİ</a:t>
            </a:r>
          </a:p>
          <a:p>
            <a:pPr marL="571500" indent="-571500"/>
            <a:r>
              <a:rPr lang="tr-TR" sz="2400" dirty="0" smtClean="0"/>
              <a:t>Çoğu sözlü eserler,ileriki dönemlere kulaktan kulağa aktarılarak ulaşmıştır.</a:t>
            </a:r>
          </a:p>
          <a:p>
            <a:pPr marL="571500" indent="-571500"/>
            <a:r>
              <a:rPr lang="tr-TR" sz="2400" dirty="0" smtClean="0"/>
              <a:t>Dili,yabancı sözcük yok denecek kadar sadedir.</a:t>
            </a:r>
          </a:p>
          <a:p>
            <a:pPr marL="571500" indent="-571500"/>
            <a:r>
              <a:rPr lang="tr-TR" sz="2400" dirty="0" smtClean="0"/>
              <a:t>Genellikle milli nazım birimimiz olan dörtlük ve milli ölçümüz olan hece ölçüsü kullanılmıştır.</a:t>
            </a:r>
          </a:p>
          <a:p>
            <a:pPr marL="571500" indent="-571500"/>
            <a:r>
              <a:rPr lang="tr-TR" sz="2400" dirty="0" smtClean="0"/>
              <a:t>Şiirlerde genellikle yarım uyak görülür ve uyak düzeni </a:t>
            </a:r>
            <a:r>
              <a:rPr lang="tr-TR" sz="2400" dirty="0" err="1" smtClean="0"/>
              <a:t>aaab</a:t>
            </a:r>
            <a:r>
              <a:rPr lang="tr-TR" sz="2400" dirty="0" smtClean="0"/>
              <a:t>,</a:t>
            </a:r>
            <a:r>
              <a:rPr lang="tr-TR" sz="2400" dirty="0" err="1" smtClean="0"/>
              <a:t>cccb</a:t>
            </a:r>
            <a:r>
              <a:rPr lang="tr-TR" sz="2400" dirty="0" smtClean="0"/>
              <a:t>,</a:t>
            </a:r>
            <a:r>
              <a:rPr lang="tr-TR" sz="2400" dirty="0" err="1" smtClean="0"/>
              <a:t>dddb</a:t>
            </a:r>
            <a:r>
              <a:rPr lang="tr-TR" sz="2400" dirty="0" smtClean="0"/>
              <a:t>… şeklindedir. 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tr-TR" sz="2400" dirty="0" smtClean="0"/>
              <a:t>ESERLER </a:t>
            </a:r>
          </a:p>
          <a:p>
            <a:pPr marL="571500" indent="-571500">
              <a:buNone/>
            </a:pPr>
            <a:r>
              <a:rPr lang="tr-TR" sz="2400" dirty="0"/>
              <a:t> </a:t>
            </a:r>
            <a:r>
              <a:rPr lang="tr-TR" sz="2400" dirty="0" smtClean="0"/>
              <a:t>a. Sözlü Edebiyat : Türkler yazıyı kullanmadan önce oluşmuş bir edebiyattır.Döneme ait başlıca edebiyat ürünleri ; sagu, koşuk, sav ve destanlardır.  </a:t>
            </a:r>
            <a:r>
              <a:rPr lang="tr-TR" sz="2400" dirty="0" err="1" smtClean="0"/>
              <a:t>Kaşgarlı</a:t>
            </a:r>
            <a:r>
              <a:rPr lang="tr-TR" sz="2400" dirty="0" smtClean="0"/>
              <a:t> Mahmut’un eseri “Divan-ı </a:t>
            </a:r>
            <a:r>
              <a:rPr lang="tr-TR" sz="2400" dirty="0" err="1" smtClean="0"/>
              <a:t>Lügati’t</a:t>
            </a:r>
            <a:r>
              <a:rPr lang="tr-TR" sz="2400" dirty="0" smtClean="0"/>
              <a:t> Türk “ ile günümüze kadar gelmiştir.</a:t>
            </a:r>
          </a:p>
          <a:p>
            <a:pPr marL="571500" indent="-571500">
              <a:buNone/>
            </a:pPr>
            <a:endParaRPr lang="tr-TR" sz="2400" dirty="0" smtClean="0"/>
          </a:p>
          <a:p>
            <a:pPr marL="571500" indent="-571500"/>
            <a:endParaRPr lang="tr-TR" sz="2400" dirty="0" smtClean="0"/>
          </a:p>
          <a:p>
            <a:pPr marL="571500" indent="-571500"/>
            <a:endParaRPr lang="tr-TR" sz="2000" dirty="0" smtClean="0"/>
          </a:p>
          <a:p>
            <a:pPr marL="571500" indent="-571500"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42910" y="0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DESTAN DÖNEMİ TÜRK EDEBİYATI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500834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Sagu: </a:t>
            </a:r>
            <a:r>
              <a:rPr lang="tr-TR" sz="2800" dirty="0" smtClean="0"/>
              <a:t>Yuğ törenlerinde ölen kişinin ardından duyulan acıyı dile getirmek için söylenen şiirlerdir.</a:t>
            </a:r>
          </a:p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Koşuk: </a:t>
            </a:r>
            <a:r>
              <a:rPr lang="tr-TR" sz="2800" dirty="0" smtClean="0"/>
              <a:t>Aşk,tabiat ve kahramanlık gibi konularda yazılmış olan lirik şiir türüdür.</a:t>
            </a:r>
          </a:p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Sav :</a:t>
            </a:r>
            <a:r>
              <a:rPr lang="tr-TR" sz="2800" dirty="0" smtClean="0"/>
              <a:t>Uzun deneyimler sonucu doğruluğu ispatlanmış kısa ve özlü sözlerdir.</a:t>
            </a:r>
          </a:p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Destanlar: </a:t>
            </a:r>
            <a:r>
              <a:rPr lang="tr-TR" sz="2800" dirty="0" smtClean="0"/>
              <a:t>Bütün bir toplumu derinden etkilemiş savaş,göç ve doğal afet gibi önemli olaylar sonucu ortaya çıkmış olağanüstülüklerle uzun manzum öykülere denir.</a:t>
            </a:r>
          </a:p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Destan Çeşitleri: </a:t>
            </a:r>
            <a:r>
              <a:rPr lang="tr-TR" sz="2800" dirty="0" smtClean="0"/>
              <a:t>Destanlar iki çeşittir; </a:t>
            </a:r>
          </a:p>
          <a:p>
            <a:pPr marL="514350" indent="-514350">
              <a:buAutoNum type="alphaLcPeriod"/>
            </a:pP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Doğal Destan: </a:t>
            </a:r>
            <a:r>
              <a:rPr lang="tr-TR" sz="2800" dirty="0" smtClean="0"/>
              <a:t>Halk arasında nesilden nesile yayılarak kendiliğinden oluşmuş olan destanlardır.</a:t>
            </a:r>
          </a:p>
          <a:p>
            <a:pPr marL="514350" indent="-514350">
              <a:buNone/>
            </a:pPr>
            <a:endParaRPr lang="tr-TR" sz="2800" dirty="0" smtClean="0"/>
          </a:p>
          <a:p>
            <a:pPr marL="514350" indent="-514350">
              <a:buNone/>
            </a:pPr>
            <a:endParaRPr lang="tr-TR" sz="2800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358214" cy="3500438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Örnekler;</a:t>
            </a:r>
          </a:p>
          <a:p>
            <a:r>
              <a:rPr lang="tr-TR" dirty="0" err="1" smtClean="0"/>
              <a:t>İlyada</a:t>
            </a:r>
            <a:r>
              <a:rPr lang="tr-TR" dirty="0" smtClean="0"/>
              <a:t> ve </a:t>
            </a:r>
            <a:r>
              <a:rPr lang="tr-TR" dirty="0" err="1" smtClean="0"/>
              <a:t>Odysseia</a:t>
            </a:r>
            <a:r>
              <a:rPr lang="tr-TR" dirty="0" smtClean="0"/>
              <a:t>(Homeros-Yunan Destanı)</a:t>
            </a:r>
          </a:p>
          <a:p>
            <a:r>
              <a:rPr lang="tr-TR" dirty="0" smtClean="0"/>
              <a:t>Şehname(</a:t>
            </a:r>
            <a:r>
              <a:rPr lang="tr-TR" dirty="0" err="1" smtClean="0"/>
              <a:t>Firdevsi</a:t>
            </a:r>
            <a:r>
              <a:rPr lang="tr-TR" dirty="0" smtClean="0"/>
              <a:t>-İran Destanı)</a:t>
            </a:r>
          </a:p>
          <a:p>
            <a:r>
              <a:rPr lang="tr-TR" dirty="0" err="1" smtClean="0"/>
              <a:t>Nibelüngen</a:t>
            </a:r>
            <a:r>
              <a:rPr lang="tr-TR" dirty="0" smtClean="0"/>
              <a:t>(Alman Destanı)</a:t>
            </a:r>
          </a:p>
          <a:p>
            <a:r>
              <a:rPr lang="tr-TR" dirty="0" smtClean="0"/>
              <a:t>Şinto(Japon Destanı)</a:t>
            </a:r>
          </a:p>
          <a:p>
            <a:r>
              <a:rPr lang="tr-TR" dirty="0" err="1" smtClean="0"/>
              <a:t>Gılgamış</a:t>
            </a:r>
            <a:r>
              <a:rPr lang="tr-TR" dirty="0" smtClean="0"/>
              <a:t>(Sümerler Destanı)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7412" name="Picture 4" descr="C:\Documents and Settings\User\Belgelerim\Downloads\kerimyavuz_ilyada-odysse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67858">
            <a:off x="6440873" y="1131467"/>
            <a:ext cx="2357454" cy="2357454"/>
          </a:xfrm>
          <a:prstGeom prst="rect">
            <a:avLst/>
          </a:prstGeom>
          <a:noFill/>
        </p:spPr>
      </p:pic>
      <p:pic>
        <p:nvPicPr>
          <p:cNvPr id="17416" name="Picture 8" descr="http://static.idefix.com/cache/0/270/3499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52128">
            <a:off x="436371" y="4060120"/>
            <a:ext cx="1571636" cy="2596112"/>
          </a:xfrm>
          <a:prstGeom prst="rect">
            <a:avLst/>
          </a:prstGeom>
          <a:noFill/>
        </p:spPr>
      </p:pic>
      <p:pic>
        <p:nvPicPr>
          <p:cNvPr id="17418" name="Picture 10" descr="http://www.gulceedebiyat.net/images/sehname_kap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-25503390"/>
            <a:ext cx="12906375" cy="18116551"/>
          </a:xfrm>
          <a:prstGeom prst="rect">
            <a:avLst/>
          </a:prstGeom>
          <a:noFill/>
        </p:spPr>
      </p:pic>
      <p:pic>
        <p:nvPicPr>
          <p:cNvPr id="17422" name="Picture 14" descr="http://static.idefix.com/cache/0/270/3096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72558">
            <a:off x="6871927" y="4083155"/>
            <a:ext cx="1750398" cy="2502422"/>
          </a:xfrm>
          <a:prstGeom prst="rect">
            <a:avLst/>
          </a:prstGeom>
          <a:noFill/>
        </p:spPr>
      </p:pic>
      <p:pic>
        <p:nvPicPr>
          <p:cNvPr id="17424" name="Picture 16" descr="http://bilkentgazete.wpengine.netdna-cdn.com/wp-content/uploads/2013/09/1147856_10151660887845617_1123529680_n-420x3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90396">
            <a:off x="2257184" y="3445537"/>
            <a:ext cx="2285989" cy="1714492"/>
          </a:xfrm>
          <a:prstGeom prst="rect">
            <a:avLst/>
          </a:prstGeom>
          <a:noFill/>
        </p:spPr>
      </p:pic>
      <p:pic>
        <p:nvPicPr>
          <p:cNvPr id="17426" name="Picture 18" descr="https://upload.wikimedia.org/wikipedia/commons/thumb/e/ec/Friedrich_Hebbel-Nibelungen.jpg/220px-Friedrich_Hebbel-Nibelung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91393">
            <a:off x="4786314" y="3071810"/>
            <a:ext cx="1749542" cy="2528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229600" cy="6858000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Yapma Destan:</a:t>
            </a:r>
            <a:r>
              <a:rPr lang="tr-TR" dirty="0" smtClean="0"/>
              <a:t>Bazı şair ve yazarların kendi duygu ve düşüncelerini de katarak oluşturdukları destanlardır.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Örnekler;</a:t>
            </a:r>
          </a:p>
          <a:p>
            <a:r>
              <a:rPr lang="tr-TR" dirty="0" smtClean="0"/>
              <a:t>Üç Şehitler Destanı</a:t>
            </a:r>
          </a:p>
          <a:p>
            <a:r>
              <a:rPr lang="tr-TR" dirty="0" smtClean="0"/>
              <a:t>Kayıp Cennet Destanı</a:t>
            </a:r>
          </a:p>
          <a:p>
            <a:r>
              <a:rPr lang="tr-TR" dirty="0" smtClean="0"/>
              <a:t>İlahi Komedya Destanı</a:t>
            </a:r>
            <a:endParaRPr lang="tr-TR" dirty="0"/>
          </a:p>
        </p:txBody>
      </p:sp>
      <p:pic>
        <p:nvPicPr>
          <p:cNvPr id="18434" name="Picture 2" descr="C:\Documents and Settings\User\Desktop\00f2d0f2-976a-43c3-b3ad-09674452d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4725">
            <a:off x="6593390" y="2327604"/>
            <a:ext cx="2011748" cy="2652869"/>
          </a:xfrm>
          <a:prstGeom prst="rect">
            <a:avLst/>
          </a:prstGeom>
          <a:noFill/>
        </p:spPr>
      </p:pic>
      <p:pic>
        <p:nvPicPr>
          <p:cNvPr id="18435" name="Picture 3" descr="C:\Documents and Settings\User\Desktop\sel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6328">
            <a:off x="4391916" y="1674629"/>
            <a:ext cx="1714500" cy="2257425"/>
          </a:xfrm>
          <a:prstGeom prst="rect">
            <a:avLst/>
          </a:prstGeom>
          <a:noFill/>
        </p:spPr>
      </p:pic>
      <p:pic>
        <p:nvPicPr>
          <p:cNvPr id="18437" name="Picture 5" descr="C:\Documents and Settings\User\Desktop\ilahi-komedya20130303014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5575">
            <a:off x="4166097" y="4327372"/>
            <a:ext cx="1483395" cy="2370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Destanların Oluşumu: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786478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endParaRPr lang="tr-TR" dirty="0"/>
          </a:p>
          <a:p>
            <a:pPr fontAlgn="base"/>
            <a:r>
              <a:rPr lang="tr-TR" b="1" dirty="0"/>
              <a:t>1. Oluş Dönemi</a:t>
            </a:r>
            <a:r>
              <a:rPr lang="tr-TR" b="1" dirty="0" smtClean="0"/>
              <a:t>:</a:t>
            </a:r>
            <a:endParaRPr lang="tr-TR" dirty="0"/>
          </a:p>
          <a:p>
            <a:pPr fontAlgn="base">
              <a:buNone/>
            </a:pPr>
            <a:r>
              <a:rPr lang="tr-TR" dirty="0"/>
              <a:t>    </a:t>
            </a:r>
            <a:r>
              <a:rPr lang="tr-TR" dirty="0" smtClean="0"/>
              <a:t>Halkın üzerinde derin izler bırakmış bir olay ve olayın kahramanlarının kuşaktan kuşağa aktarılarak değişerek birtakım olağanüstü özellikleri aldığı dönemdir.</a:t>
            </a:r>
          </a:p>
          <a:p>
            <a:pPr fontAlgn="base">
              <a:buNone/>
            </a:pPr>
            <a:endParaRPr lang="tr-TR" dirty="0"/>
          </a:p>
          <a:p>
            <a:pPr fontAlgn="base"/>
            <a:r>
              <a:rPr lang="tr-TR" b="1" dirty="0"/>
              <a:t>2. Yayılma Dönemi</a:t>
            </a:r>
            <a:r>
              <a:rPr lang="tr-TR" b="1" dirty="0" smtClean="0"/>
              <a:t>:</a:t>
            </a:r>
          </a:p>
          <a:p>
            <a:pPr fontAlgn="base">
              <a:buNone/>
            </a:pPr>
            <a:r>
              <a:rPr lang="tr-TR" b="1" dirty="0"/>
              <a:t> </a:t>
            </a:r>
            <a:r>
              <a:rPr lang="tr-TR" b="1" dirty="0" smtClean="0"/>
              <a:t>    </a:t>
            </a:r>
            <a:r>
              <a:rPr lang="tr-TR" dirty="0" smtClean="0"/>
              <a:t> </a:t>
            </a:r>
            <a:r>
              <a:rPr lang="tr-TR" dirty="0"/>
              <a:t> </a:t>
            </a:r>
            <a:r>
              <a:rPr lang="tr-TR" dirty="0" smtClean="0"/>
              <a:t>Bu </a:t>
            </a:r>
            <a:r>
              <a:rPr lang="tr-TR" dirty="0"/>
              <a:t>olayların halk arasında dilden dile aktarılarak yayılması ve efsaneleşmesi gerekir</a:t>
            </a:r>
            <a:r>
              <a:rPr lang="tr-TR" dirty="0" smtClean="0"/>
              <a:t>.</a:t>
            </a:r>
          </a:p>
          <a:p>
            <a:pPr fontAlgn="base">
              <a:buNone/>
            </a:pPr>
            <a:endParaRPr lang="tr-TR" dirty="0"/>
          </a:p>
          <a:p>
            <a:pPr fontAlgn="base"/>
            <a:r>
              <a:rPr lang="tr-TR" b="1" dirty="0"/>
              <a:t>3. Toplama - Derleme Dönemi</a:t>
            </a:r>
            <a:r>
              <a:rPr lang="tr-TR" b="1" dirty="0" smtClean="0"/>
              <a:t>: </a:t>
            </a:r>
          </a:p>
          <a:p>
            <a:pPr fontAlgn="base">
              <a:buNone/>
            </a:pPr>
            <a:r>
              <a:rPr lang="tr-TR" dirty="0" smtClean="0"/>
              <a:t>         </a:t>
            </a:r>
            <a:r>
              <a:rPr lang="tr-TR" dirty="0"/>
              <a:t>Yayılan bu efsanenin büyük bir halk şairi tarafından derlenip düzenlenerek nazma çekilmesi gerekir. Türk destanlarında bu üçüncü aşama gerçekleşmemiştir.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YARATILIŞ DESTANI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GÖKTÜRK DESTANLARI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SAKA DESTANLARI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SİYENPİ DESTANLARI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HUN-OĞUZ DESTANLARI 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UYGUR DESTANLARI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643042" y="0"/>
            <a:ext cx="628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TARİHİ GELİŞİMİNE GÖRE TÜRK DESTANLARI</a:t>
            </a:r>
            <a:endParaRPr lang="tr-TR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21506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1591">
            <a:off x="497800" y="778613"/>
            <a:ext cx="1516750" cy="2170244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Desktop\oğuz-kaan-destan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4683">
            <a:off x="7040284" y="573752"/>
            <a:ext cx="1876425" cy="2724150"/>
          </a:xfrm>
          <a:prstGeom prst="rect">
            <a:avLst/>
          </a:prstGeom>
          <a:noFill/>
        </p:spPr>
      </p:pic>
      <p:pic>
        <p:nvPicPr>
          <p:cNvPr id="21508" name="Picture 4" descr="C:\Documents and Settings\User\Desktop\attila-desta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0526">
            <a:off x="484894" y="3556737"/>
            <a:ext cx="2220302" cy="2220302"/>
          </a:xfrm>
          <a:prstGeom prst="rect">
            <a:avLst/>
          </a:prstGeom>
          <a:noFill/>
        </p:spPr>
      </p:pic>
      <p:pic>
        <p:nvPicPr>
          <p:cNvPr id="21510" name="Picture 6" descr="C:\Documents and Settings\User\Desktop\image002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857232"/>
            <a:ext cx="1588621" cy="2143140"/>
          </a:xfrm>
          <a:prstGeom prst="rect">
            <a:avLst/>
          </a:prstGeom>
          <a:noFill/>
        </p:spPr>
      </p:pic>
      <p:pic>
        <p:nvPicPr>
          <p:cNvPr id="21513" name="Picture 9" descr="C:\Documents and Settings\User\Desktop\indi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45709">
            <a:off x="4687366" y="489431"/>
            <a:ext cx="1847850" cy="2476500"/>
          </a:xfrm>
          <a:prstGeom prst="rect">
            <a:avLst/>
          </a:prstGeom>
          <a:noFill/>
        </p:spPr>
      </p:pic>
      <p:pic>
        <p:nvPicPr>
          <p:cNvPr id="21514" name="Picture 10" descr="C:\Documents and Settings\User\Desktop\6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0738">
            <a:off x="3007275" y="3694922"/>
            <a:ext cx="1619250" cy="2390775"/>
          </a:xfrm>
          <a:prstGeom prst="rect">
            <a:avLst/>
          </a:prstGeom>
          <a:noFill/>
        </p:spPr>
      </p:pic>
      <p:pic>
        <p:nvPicPr>
          <p:cNvPr id="21515" name="Picture 11" descr="C:\Documents and Settings\User\Desktop\392495-3-4-678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00925">
            <a:off x="4738321" y="3569282"/>
            <a:ext cx="2593450" cy="2263780"/>
          </a:xfrm>
          <a:prstGeom prst="rect">
            <a:avLst/>
          </a:prstGeom>
          <a:noFill/>
        </p:spPr>
      </p:pic>
      <p:pic>
        <p:nvPicPr>
          <p:cNvPr id="21516" name="Picture 12" descr="C:\Documents and Settings\User\Desktop\images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71025">
            <a:off x="7238224" y="4092559"/>
            <a:ext cx="1647824" cy="23490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344</Words>
  <Application>Microsoft Office PowerPoint</Application>
  <PresentationFormat>Ekran Gösterisi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Destanların Oluşumu: 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EDEBİYAT PERFORMANS ÖDEVİ</dc:title>
  <dc:creator>pc</dc:creator>
  <cp:lastModifiedBy>ARSLANKÖSE</cp:lastModifiedBy>
  <cp:revision>19</cp:revision>
  <dcterms:created xsi:type="dcterms:W3CDTF">2015-12-12T14:41:06Z</dcterms:created>
  <dcterms:modified xsi:type="dcterms:W3CDTF">2016-01-18T13:14:09Z</dcterms:modified>
</cp:coreProperties>
</file>