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71" r:id="rId2"/>
    <p:sldId id="295" r:id="rId3"/>
    <p:sldId id="294" r:id="rId4"/>
    <p:sldId id="300" r:id="rId5"/>
    <p:sldId id="287" r:id="rId6"/>
    <p:sldId id="305" r:id="rId7"/>
    <p:sldId id="302" r:id="rId8"/>
    <p:sldId id="289" r:id="rId9"/>
    <p:sldId id="304" r:id="rId10"/>
    <p:sldId id="303" r:id="rId11"/>
    <p:sldId id="290" r:id="rId12"/>
    <p:sldId id="301" r:id="rId13"/>
    <p:sldId id="296" r:id="rId14"/>
    <p:sldId id="306" r:id="rId15"/>
    <p:sldId id="307" r:id="rId16"/>
    <p:sldId id="308" r:id="rId17"/>
    <p:sldId id="311" r:id="rId18"/>
    <p:sldId id="312" r:id="rId19"/>
    <p:sldId id="313" r:id="rId20"/>
    <p:sldId id="314" r:id="rId21"/>
    <p:sldId id="328" r:id="rId22"/>
    <p:sldId id="330" r:id="rId23"/>
    <p:sldId id="331" r:id="rId24"/>
    <p:sldId id="333" r:id="rId25"/>
    <p:sldId id="332" r:id="rId26"/>
    <p:sldId id="329" r:id="rId2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12" autoAdjust="0"/>
    <p:restoredTop sz="94660" autoAdjust="0"/>
  </p:normalViewPr>
  <p:slideViewPr>
    <p:cSldViewPr>
      <p:cViewPr varScale="1">
        <p:scale>
          <a:sx n="116" d="100"/>
          <a:sy n="116" d="100"/>
        </p:scale>
        <p:origin x="153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7 Başlık"/>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bwMode="auto">
          <a:xfrm rot="5400000">
            <a:off x="7764621" y="1174097"/>
            <a:ext cx="2286000" cy="381000"/>
          </a:xfrm>
        </p:spPr>
        <p:txBody>
          <a:bodyPr/>
          <a:lstStyle/>
          <a:p>
            <a:fld id="{311EC91D-6F38-4172-B3F3-E2B6ED1E7854}" type="datetimeFigureOut">
              <a:rPr lang="tr-TR" smtClean="0"/>
              <a:pPr/>
              <a:t>18.01.2016</a:t>
            </a:fld>
            <a:endParaRPr lang="tr-TR"/>
          </a:p>
        </p:txBody>
      </p:sp>
      <p:sp>
        <p:nvSpPr>
          <p:cNvPr id="17" name="16 Altbilgi Yer Tutucusu"/>
          <p:cNvSpPr>
            <a:spLocks noGrp="1"/>
          </p:cNvSpPr>
          <p:nvPr>
            <p:ph type="ftr" sz="quarter" idx="11"/>
          </p:nvPr>
        </p:nvSpPr>
        <p:spPr bwMode="auto">
          <a:xfrm rot="5400000">
            <a:off x="7077269" y="4181669"/>
            <a:ext cx="3657600" cy="384048"/>
          </a:xfrm>
        </p:spPr>
        <p:txBody>
          <a:bodyPr/>
          <a:lstStyle/>
          <a:p>
            <a:endParaRPr lang="tr-TR"/>
          </a:p>
        </p:txBody>
      </p:sp>
      <p:sp>
        <p:nvSpPr>
          <p:cNvPr id="10"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325544" y="4928702"/>
            <a:ext cx="609600" cy="517524"/>
          </a:xfrm>
        </p:spPr>
        <p:txBody>
          <a:bodyPr/>
          <a:lstStyle/>
          <a:p>
            <a:fld id="{552ECDDD-1124-40A6-831D-909F1288721E}"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transition advTm="5000">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311EC91D-6F38-4172-B3F3-E2B6ED1E7854}" type="datetimeFigureOut">
              <a:rPr lang="tr-TR" smtClean="0"/>
              <a:pPr/>
              <a:t>18.01.2016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52ECDDD-1124-40A6-831D-909F1288721E}" type="slidenum">
              <a:rPr lang="tr-TR" smtClean="0"/>
              <a:pPr/>
              <a:t>‹#›</a:t>
            </a:fld>
            <a:endParaRPr lang="tr-TR"/>
          </a:p>
        </p:txBody>
      </p:sp>
    </p:spTree>
  </p:cSld>
  <p:clrMapOvr>
    <a:masterClrMapping/>
  </p:clrMapOvr>
  <p:transition advTm="5000">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311EC91D-6F38-4172-B3F3-E2B6ED1E7854}" type="datetimeFigureOut">
              <a:rPr lang="tr-TR" smtClean="0"/>
              <a:pPr/>
              <a:t>18.01.2016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52ECDDD-1124-40A6-831D-909F1288721E}" type="slidenum">
              <a:rPr lang="tr-TR" smtClean="0"/>
              <a:pPr/>
              <a:t>‹#›</a:t>
            </a:fld>
            <a:endParaRPr lang="tr-TR"/>
          </a:p>
        </p:txBody>
      </p:sp>
    </p:spTree>
  </p:cSld>
  <p:clrMapOvr>
    <a:masterClrMapping/>
  </p:clrMapOvr>
  <p:transition advTm="5000">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8" name="7 İçerik Yer Tutucusu"/>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4"/>
          </p:nvPr>
        </p:nvSpPr>
        <p:spPr/>
        <p:txBody>
          <a:bodyPr rtlCol="0"/>
          <a:lstStyle/>
          <a:p>
            <a:fld id="{311EC91D-6F38-4172-B3F3-E2B6ED1E7854}" type="datetimeFigureOut">
              <a:rPr lang="tr-TR" smtClean="0"/>
              <a:pPr/>
              <a:t>18.01.2016</a:t>
            </a:fld>
            <a:endParaRPr lang="tr-TR"/>
          </a:p>
        </p:txBody>
      </p:sp>
      <p:sp>
        <p:nvSpPr>
          <p:cNvPr id="9" name="8 Slayt Numarası Yer Tutucusu"/>
          <p:cNvSpPr>
            <a:spLocks noGrp="1"/>
          </p:cNvSpPr>
          <p:nvPr>
            <p:ph type="sldNum" sz="quarter" idx="15"/>
          </p:nvPr>
        </p:nvSpPr>
        <p:spPr/>
        <p:txBody>
          <a:bodyPr rtlCol="0"/>
          <a:lstStyle/>
          <a:p>
            <a:fld id="{552ECDDD-1124-40A6-831D-909F1288721E}" type="slidenum">
              <a:rPr lang="tr-TR" smtClean="0"/>
              <a:pPr/>
              <a:t>‹#›</a:t>
            </a:fld>
            <a:endParaRPr lang="tr-TR"/>
          </a:p>
        </p:txBody>
      </p:sp>
      <p:sp>
        <p:nvSpPr>
          <p:cNvPr id="10" name="9 Altbilgi Yer Tutucusu"/>
          <p:cNvSpPr>
            <a:spLocks noGrp="1"/>
          </p:cNvSpPr>
          <p:nvPr>
            <p:ph type="ftr" sz="quarter" idx="16"/>
          </p:nvPr>
        </p:nvSpPr>
        <p:spPr/>
        <p:txBody>
          <a:bodyPr rtlCol="0"/>
          <a:lstStyle/>
          <a:p>
            <a:endParaRPr lang="tr-TR"/>
          </a:p>
        </p:txBody>
      </p:sp>
    </p:spTree>
  </p:cSld>
  <p:clrMapOvr>
    <a:masterClrMapping/>
  </p:clrMapOvr>
  <p:transition advTm="5000">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bwMode="auto">
          <a:xfrm rot="5400000">
            <a:off x="7763256" y="1170432"/>
            <a:ext cx="2286000" cy="381000"/>
          </a:xfrm>
        </p:spPr>
        <p:txBody>
          <a:bodyPr/>
          <a:lstStyle/>
          <a:p>
            <a:fld id="{311EC91D-6F38-4172-B3F3-E2B6ED1E7854}" type="datetimeFigureOut">
              <a:rPr lang="tr-TR" smtClean="0"/>
              <a:pPr/>
              <a:t>18.01.2016</a:t>
            </a:fld>
            <a:endParaRPr lang="tr-TR"/>
          </a:p>
        </p:txBody>
      </p:sp>
      <p:sp>
        <p:nvSpPr>
          <p:cNvPr id="5" name="4 Altbilgi Yer Tutucusu"/>
          <p:cNvSpPr>
            <a:spLocks noGrp="1"/>
          </p:cNvSpPr>
          <p:nvPr>
            <p:ph type="ftr" sz="quarter" idx="11"/>
          </p:nvPr>
        </p:nvSpPr>
        <p:spPr bwMode="auto">
          <a:xfrm rot="5400000">
            <a:off x="7077456" y="4178808"/>
            <a:ext cx="3657600" cy="384048"/>
          </a:xfrm>
        </p:spPr>
        <p:txBody>
          <a:bodyPr/>
          <a:lstStyle/>
          <a:p>
            <a:endParaRPr lang="tr-TR"/>
          </a:p>
        </p:txBody>
      </p:sp>
      <p:sp>
        <p:nvSpPr>
          <p:cNvPr id="9"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340616" y="4928702"/>
            <a:ext cx="609600" cy="517524"/>
          </a:xfrm>
        </p:spPr>
        <p:txBody>
          <a:bodyPr/>
          <a:lstStyle/>
          <a:p>
            <a:fld id="{552ECDDD-1124-40A6-831D-909F1288721E}"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transition advTm="5000">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311EC91D-6F38-4172-B3F3-E2B6ED1E7854}" type="datetimeFigureOut">
              <a:rPr lang="tr-TR" smtClean="0"/>
              <a:pPr/>
              <a:t>18.01.2016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52ECDDD-1124-40A6-831D-909F1288721E}" type="slidenum">
              <a:rPr lang="tr-TR" smtClean="0"/>
              <a:pPr/>
              <a:t>‹#›</a:t>
            </a:fld>
            <a:endParaRPr lang="tr-TR"/>
          </a:p>
        </p:txBody>
      </p:sp>
      <p:sp>
        <p:nvSpPr>
          <p:cNvPr id="9" name="8 İçerik Yer Tutucusu"/>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advTm="5000">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311EC91D-6F38-4172-B3F3-E2B6ED1E7854}" type="datetimeFigureOut">
              <a:rPr lang="tr-TR" smtClean="0"/>
              <a:pPr/>
              <a:t>18.01.2016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552ECDDD-1124-40A6-831D-909F1288721E}" type="slidenum">
              <a:rPr lang="tr-TR" smtClean="0"/>
              <a:pPr/>
              <a:t>‹#›</a:t>
            </a:fld>
            <a:endParaRPr lang="tr-TR"/>
          </a:p>
        </p:txBody>
      </p:sp>
      <p:sp>
        <p:nvSpPr>
          <p:cNvPr id="11" name="10 İçerik Yer Tutucusu"/>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transition advTm="5000">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6" name="5 Veri Yer Tutucusu"/>
          <p:cNvSpPr>
            <a:spLocks noGrp="1"/>
          </p:cNvSpPr>
          <p:nvPr>
            <p:ph type="dt" sz="half" idx="10"/>
          </p:nvPr>
        </p:nvSpPr>
        <p:spPr/>
        <p:txBody>
          <a:bodyPr rtlCol="0"/>
          <a:lstStyle/>
          <a:p>
            <a:fld id="{311EC91D-6F38-4172-B3F3-E2B6ED1E7854}" type="datetimeFigureOut">
              <a:rPr lang="tr-TR" smtClean="0"/>
              <a:pPr/>
              <a:t>18.01.2016</a:t>
            </a:fld>
            <a:endParaRPr lang="tr-TR"/>
          </a:p>
        </p:txBody>
      </p:sp>
      <p:sp>
        <p:nvSpPr>
          <p:cNvPr id="7" name="6 Slayt Numarası Yer Tutucusu"/>
          <p:cNvSpPr>
            <a:spLocks noGrp="1"/>
          </p:cNvSpPr>
          <p:nvPr>
            <p:ph type="sldNum" sz="quarter" idx="11"/>
          </p:nvPr>
        </p:nvSpPr>
        <p:spPr/>
        <p:txBody>
          <a:bodyPr rtlCol="0"/>
          <a:lstStyle/>
          <a:p>
            <a:fld id="{552ECDDD-1124-40A6-831D-909F1288721E}" type="slidenum">
              <a:rPr lang="tr-TR" smtClean="0"/>
              <a:pPr/>
              <a:t>‹#›</a:t>
            </a:fld>
            <a:endParaRPr lang="tr-TR"/>
          </a:p>
        </p:txBody>
      </p:sp>
      <p:sp>
        <p:nvSpPr>
          <p:cNvPr id="8" name="7 Altbilgi Yer Tutucusu"/>
          <p:cNvSpPr>
            <a:spLocks noGrp="1"/>
          </p:cNvSpPr>
          <p:nvPr>
            <p:ph type="ftr" sz="quarter" idx="12"/>
          </p:nvPr>
        </p:nvSpPr>
        <p:spPr/>
        <p:txBody>
          <a:bodyPr rtlCol="0"/>
          <a:lstStyle/>
          <a:p>
            <a:endParaRPr lang="tr-TR"/>
          </a:p>
        </p:txBody>
      </p:sp>
    </p:spTree>
  </p:cSld>
  <p:clrMapOvr>
    <a:masterClrMapping/>
  </p:clrMapOvr>
  <p:transition advTm="5000">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311EC91D-6F38-4172-B3F3-E2B6ED1E7854}" type="datetimeFigureOut">
              <a:rPr lang="tr-TR" smtClean="0"/>
              <a:pPr/>
              <a:t>18.01.2016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552ECDDD-1124-40A6-831D-909F1288721E}" type="slidenum">
              <a:rPr lang="tr-TR" smtClean="0"/>
              <a:pPr/>
              <a:t>‹#›</a:t>
            </a:fld>
            <a:endParaRPr lang="tr-TR"/>
          </a:p>
        </p:txBody>
      </p:sp>
    </p:spTree>
  </p:cSld>
  <p:clrMapOvr>
    <a:masterClrMapping/>
  </p:clrMapOvr>
  <p:transition advTm="5000">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4"/>
          </p:nvPr>
        </p:nvSpPr>
        <p:spPr/>
        <p:txBody>
          <a:bodyPr rtlCol="0"/>
          <a:lstStyle/>
          <a:p>
            <a:fld id="{311EC91D-6F38-4172-B3F3-E2B6ED1E7854}" type="datetimeFigureOut">
              <a:rPr lang="tr-TR" smtClean="0"/>
              <a:pPr/>
              <a:t>18.01.2016</a:t>
            </a:fld>
            <a:endParaRPr lang="tr-TR"/>
          </a:p>
        </p:txBody>
      </p:sp>
      <p:sp>
        <p:nvSpPr>
          <p:cNvPr id="22" name="21 Slayt Numarası Yer Tutucusu"/>
          <p:cNvSpPr>
            <a:spLocks noGrp="1"/>
          </p:cNvSpPr>
          <p:nvPr>
            <p:ph type="sldNum" sz="quarter" idx="15"/>
          </p:nvPr>
        </p:nvSpPr>
        <p:spPr/>
        <p:txBody>
          <a:bodyPr rtlCol="0"/>
          <a:lstStyle/>
          <a:p>
            <a:fld id="{552ECDDD-1124-40A6-831D-909F1288721E}" type="slidenum">
              <a:rPr lang="tr-TR" smtClean="0"/>
              <a:pPr/>
              <a:t>‹#›</a:t>
            </a:fld>
            <a:endParaRPr lang="tr-TR"/>
          </a:p>
        </p:txBody>
      </p:sp>
      <p:sp>
        <p:nvSpPr>
          <p:cNvPr id="23" name="22 Altbilgi Yer Tutucusu"/>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transition advTm="5000">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fld id="{311EC91D-6F38-4172-B3F3-E2B6ED1E7854}" type="datetimeFigureOut">
              <a:rPr lang="tr-TR" smtClean="0"/>
              <a:pPr/>
              <a:t>18.01.2016</a:t>
            </a:fld>
            <a:endParaRPr lang="tr-TR"/>
          </a:p>
        </p:txBody>
      </p:sp>
      <p:sp>
        <p:nvSpPr>
          <p:cNvPr id="18" name="17 Slayt Numarası Yer Tutucusu"/>
          <p:cNvSpPr>
            <a:spLocks noGrp="1"/>
          </p:cNvSpPr>
          <p:nvPr>
            <p:ph type="sldNum" sz="quarter" idx="11"/>
          </p:nvPr>
        </p:nvSpPr>
        <p:spPr/>
        <p:txBody>
          <a:bodyPr rtlCol="0"/>
          <a:lstStyle/>
          <a:p>
            <a:fld id="{552ECDDD-1124-40A6-831D-909F1288721E}" type="slidenum">
              <a:rPr lang="tr-TR" smtClean="0"/>
              <a:pPr/>
              <a:t>‹#›</a:t>
            </a:fld>
            <a:endParaRPr lang="tr-TR"/>
          </a:p>
        </p:txBody>
      </p:sp>
      <p:sp>
        <p:nvSpPr>
          <p:cNvPr id="21" name="20 Altbilgi Yer Tutucusu"/>
          <p:cNvSpPr>
            <a:spLocks noGrp="1"/>
          </p:cNvSpPr>
          <p:nvPr>
            <p:ph type="ftr" sz="quarter" idx="12"/>
          </p:nvPr>
        </p:nvSpPr>
        <p:spPr/>
        <p:txBody>
          <a:bodyPr rtlCol="0"/>
          <a:lstStyle/>
          <a:p>
            <a:endParaRPr lang="tr-TR"/>
          </a:p>
        </p:txBody>
      </p:sp>
    </p:spTree>
  </p:cSld>
  <p:clrMapOvr>
    <a:masterClrMapping/>
  </p:clrMapOvr>
  <p:transition advTm="5000">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11EC91D-6F38-4172-B3F3-E2B6ED1E7854}" type="datetimeFigureOut">
              <a:rPr lang="tr-TR" smtClean="0"/>
              <a:pPr/>
              <a:t>18.01.2016</a:t>
            </a:fld>
            <a:endParaRPr lang="tr-TR"/>
          </a:p>
        </p:txBody>
      </p:sp>
      <p:sp>
        <p:nvSpPr>
          <p:cNvPr id="3" name="2 Altbilgi Yer Tutucusu"/>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52ECDDD-1124-40A6-831D-909F1288721E}"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advTm="5000">
    <p:newsflash/>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edebiyatogretmeni.org/nasreddin-hoca-fikralari/" TargetMode="External"/><Relationship Id="rId2" Type="http://schemas.openxmlformats.org/officeDocument/2006/relationships/hyperlink" Target="http://www.edebiyatogretmeni.org/tasavvufi-metinler/"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alone-fun07.blogcu.com/islam-uygarligi-cevresinde-gelisen-turk-edebiyati/9341788" TargetMode="External"/><Relationship Id="rId2" Type="http://schemas.openxmlformats.org/officeDocument/2006/relationships/hyperlink" Target="http://www.edebiyatogretmeni.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dersimiz.com/ders_notlari/Yunus-Emre.ht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513097" y="383291"/>
            <a:ext cx="7956024" cy="1754326"/>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lIns="91440" tIns="45720" rIns="91440" bIns="45720">
            <a:spAutoFit/>
          </a:bodyPr>
          <a:lstStyle/>
          <a:p>
            <a:pPr algn="ctr"/>
            <a:r>
              <a:rPr lang="tr-TR"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rgbClr val="00B050">
                      <a:alpha val="40000"/>
                    </a:srgbClr>
                  </a:glow>
                </a:effectLst>
              </a:rPr>
              <a:t>ÖMER NASUHİ BİLMEN</a:t>
            </a:r>
          </a:p>
          <a:p>
            <a:pPr algn="ctr"/>
            <a:r>
              <a:rPr lang="tr-TR"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rgbClr val="00B050">
                      <a:alpha val="40000"/>
                    </a:srgbClr>
                  </a:glow>
                </a:effectLst>
              </a:rPr>
              <a:t>A.İ.H.L</a:t>
            </a:r>
            <a:endParaRPr lang="tr-TR"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rgbClr val="00B050">
                    <a:alpha val="40000"/>
                  </a:srgbClr>
                </a:glow>
              </a:effectLst>
            </a:endParaRPr>
          </a:p>
        </p:txBody>
      </p:sp>
      <p:sp>
        <p:nvSpPr>
          <p:cNvPr id="6" name="5 Dikdörtgen"/>
          <p:cNvSpPr/>
          <p:nvPr/>
        </p:nvSpPr>
        <p:spPr>
          <a:xfrm>
            <a:off x="928662" y="2571744"/>
            <a:ext cx="3608680" cy="923330"/>
          </a:xfrm>
          <a:prstGeom prst="rect">
            <a:avLst/>
          </a:prstGeom>
          <a:noFill/>
        </p:spPr>
        <p:txBody>
          <a:bodyPr wrap="none" lIns="91440" tIns="45720" rIns="91440" bIns="45720">
            <a:prstTxWarp prst="textDoubleWave1">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1">
                      <a:lumMod val="75000"/>
                      <a:alpha val="60000"/>
                    </a:schemeClr>
                  </a:glow>
                  <a:outerShdw blurRad="50800" dist="39000" dir="5460000" algn="tl">
                    <a:srgbClr val="000000">
                      <a:alpha val="38000"/>
                    </a:srgbClr>
                  </a:outerShdw>
                </a:effectLst>
              </a:rPr>
              <a:t>SENANUR</a:t>
            </a:r>
          </a:p>
        </p:txBody>
      </p:sp>
      <p:sp>
        <p:nvSpPr>
          <p:cNvPr id="7" name="6 Dikdörtgen"/>
          <p:cNvSpPr/>
          <p:nvPr/>
        </p:nvSpPr>
        <p:spPr>
          <a:xfrm>
            <a:off x="4839500" y="2571744"/>
            <a:ext cx="3018648" cy="923330"/>
          </a:xfrm>
          <a:prstGeom prst="rect">
            <a:avLst/>
          </a:prstGeom>
          <a:noFill/>
        </p:spPr>
        <p:txBody>
          <a:bodyPr wrap="none" lIns="91440" tIns="45720" rIns="91440" bIns="45720">
            <a:prstTxWarp prst="textDoubleWave1">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5400" b="1" cap="none"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1">
                      <a:alpha val="60000"/>
                    </a:schemeClr>
                  </a:glow>
                  <a:outerShdw blurRad="76200" dist="50800" dir="5400000" algn="tl" rotWithShape="0">
                    <a:srgbClr val="000000">
                      <a:alpha val="65000"/>
                    </a:srgbClr>
                  </a:outerShdw>
                </a:effectLst>
              </a:rPr>
              <a:t>BEKTAŞ</a:t>
            </a:r>
            <a:endParaRPr lang="tr-TR" sz="5400" b="1" cap="none" spc="50" dirty="0">
              <a:ln w="11430"/>
              <a:gradFill>
                <a:gsLst>
                  <a:gs pos="25000">
                    <a:schemeClr val="accent2">
                      <a:satMod val="155000"/>
                    </a:schemeClr>
                  </a:gs>
                  <a:gs pos="100000">
                    <a:schemeClr val="accent2">
                      <a:shade val="45000"/>
                      <a:satMod val="165000"/>
                    </a:schemeClr>
                  </a:gs>
                </a:gsLst>
                <a:lin ang="5400000"/>
              </a:gradFill>
              <a:effectLst>
                <a:glow rad="101600">
                  <a:schemeClr val="accent1">
                    <a:alpha val="60000"/>
                  </a:schemeClr>
                </a:glow>
                <a:outerShdw blurRad="76200" dist="50800" dir="5400000" algn="tl" rotWithShape="0">
                  <a:srgbClr val="000000">
                    <a:alpha val="65000"/>
                  </a:srgbClr>
                </a:outerShdw>
              </a:effectLst>
            </a:endParaRPr>
          </a:p>
        </p:txBody>
      </p:sp>
      <p:sp>
        <p:nvSpPr>
          <p:cNvPr id="8" name="7 Dikdörtgen"/>
          <p:cNvSpPr/>
          <p:nvPr/>
        </p:nvSpPr>
        <p:spPr>
          <a:xfrm>
            <a:off x="2428860" y="3714752"/>
            <a:ext cx="3762568" cy="923330"/>
          </a:xfrm>
          <a:prstGeom prst="rect">
            <a:avLst/>
          </a:prstGeom>
          <a:noFill/>
        </p:spPr>
        <p:txBody>
          <a:bodyPr wrap="none" lIns="91440" tIns="45720" rIns="91440" bIns="45720">
            <a:prstTxWarp prst="textChevron">
              <a:avLst/>
            </a:prstTxWarp>
            <a:spAutoFit/>
          </a:bodyPr>
          <a:lstStyle/>
          <a:p>
            <a:pPr algn="ctr"/>
            <a:r>
              <a:rPr lang="tr-TR"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rgbClr val="FF0000">
                      <a:alpha val="60000"/>
                    </a:srgbClr>
                  </a:glow>
                  <a:reflection blurRad="12700" stA="28000" endPos="45000" dist="1000" dir="5400000" sy="-100000" algn="bl" rotWithShape="0"/>
                </a:effectLst>
              </a:rPr>
              <a:t>10/E  -  420</a:t>
            </a:r>
            <a:endParaRPr lang="tr-T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rgbClr val="FF0000">
                    <a:alpha val="60000"/>
                  </a:srgbClr>
                </a:glow>
                <a:reflection blurRad="12700" stA="28000" endPos="45000" dist="1000" dir="5400000" sy="-100000" algn="bl" rotWithShape="0"/>
              </a:effectLst>
            </a:endParaRPr>
          </a:p>
        </p:txBody>
      </p:sp>
      <p:sp>
        <p:nvSpPr>
          <p:cNvPr id="10" name="9 Dikdörtgen"/>
          <p:cNvSpPr/>
          <p:nvPr/>
        </p:nvSpPr>
        <p:spPr>
          <a:xfrm>
            <a:off x="1643042" y="5357826"/>
            <a:ext cx="5224508" cy="923330"/>
          </a:xfrm>
          <a:prstGeom prst="rect">
            <a:avLst/>
          </a:prstGeom>
          <a:noFill/>
        </p:spPr>
        <p:txBody>
          <a:bodyPr wrap="none" lIns="91440" tIns="45720" rIns="91440" bIns="45720">
            <a:prstTxWarp prst="textButton">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5400" b="1" cap="none" spc="0" dirty="0" smtClean="0">
                <a:ln/>
                <a:solidFill>
                  <a:schemeClr val="accent3"/>
                </a:solidFill>
                <a:effectLst>
                  <a:glow rad="101600">
                    <a:srgbClr val="00B0F0">
                      <a:alpha val="60000"/>
                    </a:srgbClr>
                  </a:glow>
                </a:effectLst>
              </a:rPr>
              <a:t>ARSLAN KÖSE</a:t>
            </a:r>
            <a:endParaRPr lang="tr-TR" sz="5400" b="1" cap="none" spc="0" dirty="0">
              <a:ln/>
              <a:solidFill>
                <a:schemeClr val="accent3"/>
              </a:solidFill>
              <a:effectLst>
                <a:glow rad="101600">
                  <a:srgbClr val="00B0F0">
                    <a:alpha val="60000"/>
                  </a:srgbClr>
                </a:glow>
              </a:effectLst>
            </a:endParaRPr>
          </a:p>
        </p:txBody>
      </p:sp>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image.slidesharecdn.com/cokuveheyecandilegetirenmetinler-140826115033-phpapp01/95/coku-ve-heyecan-dile-getiren-metinler-7-638.jpg?cb=1409054045"/>
          <p:cNvPicPr>
            <a:picLocks noChangeAspect="1" noChangeArrowheads="1"/>
          </p:cNvPicPr>
          <p:nvPr/>
        </p:nvPicPr>
        <p:blipFill>
          <a:blip r:embed="rId2"/>
          <a:srcRect/>
          <a:stretch>
            <a:fillRect/>
          </a:stretch>
        </p:blipFill>
        <p:spPr bwMode="auto">
          <a:xfrm>
            <a:off x="214282" y="0"/>
            <a:ext cx="8572560" cy="6858000"/>
          </a:xfrm>
          <a:prstGeom prst="rect">
            <a:avLst/>
          </a:prstGeom>
          <a:noFill/>
        </p:spPr>
      </p:pic>
    </p:spTree>
  </p:cSld>
  <p:clrMapOvr>
    <a:masterClrMapping/>
  </p:clrMapOvr>
  <p:transition>
    <p:plu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725470"/>
          </a:xfrm>
        </p:spPr>
        <p:txBody>
          <a:bodyPr>
            <a:normAutofit fontScale="90000"/>
          </a:bodyPr>
          <a:lstStyle/>
          <a:p>
            <a:r>
              <a:rPr lang="tr-TR" sz="5400" b="1" dirty="0" smtClean="0">
                <a:solidFill>
                  <a:srgbClr val="FF0000"/>
                </a:solidFill>
              </a:rPr>
              <a:t>3.Gazel</a:t>
            </a:r>
            <a:endParaRPr lang="tr-TR" sz="5400" dirty="0">
              <a:solidFill>
                <a:srgbClr val="FF0000"/>
              </a:solidFill>
            </a:endParaRPr>
          </a:p>
        </p:txBody>
      </p:sp>
      <p:sp>
        <p:nvSpPr>
          <p:cNvPr id="3" name="2 İçerik Yer Tutucusu"/>
          <p:cNvSpPr>
            <a:spLocks noGrp="1"/>
          </p:cNvSpPr>
          <p:nvPr>
            <p:ph sz="quarter" idx="1"/>
          </p:nvPr>
        </p:nvSpPr>
        <p:spPr>
          <a:xfrm>
            <a:off x="457200" y="1071546"/>
            <a:ext cx="8258204" cy="5643602"/>
          </a:xfrm>
        </p:spPr>
        <p:txBody>
          <a:bodyPr>
            <a:normAutofit fontScale="32500" lnSpcReduction="20000"/>
          </a:bodyPr>
          <a:lstStyle/>
          <a:p>
            <a:r>
              <a:rPr lang="tr-TR" sz="4800" b="1" dirty="0" smtClean="0"/>
              <a:t>Divan şiiri nazım şekillerindendir. Kelime olarak kadınlarla </a:t>
            </a:r>
            <a:r>
              <a:rPr lang="tr-TR" sz="4800" b="1" dirty="0" err="1" smtClean="0"/>
              <a:t>âşıkâne</a:t>
            </a:r>
            <a:r>
              <a:rPr lang="tr-TR" sz="4800" b="1" dirty="0" smtClean="0"/>
              <a:t> sohbet etmek, konuşmak anlamına gelir. Terim olarak aşk, şarap, tabiat ve kadın konularını işleyen şiirlere denir.</a:t>
            </a:r>
            <a:br>
              <a:rPr lang="tr-TR" sz="4800" b="1" dirty="0" smtClean="0"/>
            </a:br>
            <a:r>
              <a:rPr lang="tr-TR" sz="4800" b="1" dirty="0" smtClean="0"/>
              <a:t>Gazelin özellikleri şunlardır:</a:t>
            </a:r>
            <a:br>
              <a:rPr lang="tr-TR" sz="4800" b="1" dirty="0" smtClean="0"/>
            </a:br>
            <a:r>
              <a:rPr lang="tr-TR" sz="4800" b="1" dirty="0" smtClean="0">
                <a:solidFill>
                  <a:srgbClr val="FF0000"/>
                </a:solidFill>
              </a:rPr>
              <a:t></a:t>
            </a:r>
            <a:r>
              <a:rPr lang="tr-TR" sz="4800" b="1" dirty="0" smtClean="0"/>
              <a:t> Beyit sayısı 5 ile 15 arasında değişir ama genelde </a:t>
            </a:r>
            <a:r>
              <a:rPr lang="tr-TR" sz="4800" b="1" dirty="0" err="1" smtClean="0"/>
              <a:t>busayı</a:t>
            </a:r>
            <a:r>
              <a:rPr lang="tr-TR" sz="4800" b="1" dirty="0" smtClean="0"/>
              <a:t> 5, 7, 9 beyittir.</a:t>
            </a:r>
            <a:br>
              <a:rPr lang="tr-TR" sz="4800" b="1" dirty="0" smtClean="0"/>
            </a:br>
            <a:r>
              <a:rPr lang="tr-TR" sz="4800" b="1" dirty="0" smtClean="0">
                <a:solidFill>
                  <a:srgbClr val="FF0000"/>
                </a:solidFill>
              </a:rPr>
              <a:t></a:t>
            </a:r>
            <a:r>
              <a:rPr lang="tr-TR" sz="4800" b="1" dirty="0" smtClean="0"/>
              <a:t> İlk beyit kendi arasında kafiyelidir. Gazelin kafiye düzeni (örgüsü) şöyledir; </a:t>
            </a:r>
            <a:r>
              <a:rPr lang="tr-TR" sz="4800" b="1" dirty="0" err="1" smtClean="0"/>
              <a:t>aa</a:t>
            </a:r>
            <a:r>
              <a:rPr lang="tr-TR" sz="4800" b="1" dirty="0" smtClean="0"/>
              <a:t>, </a:t>
            </a:r>
            <a:r>
              <a:rPr lang="tr-TR" sz="4800" b="1" dirty="0" err="1" smtClean="0"/>
              <a:t>ba</a:t>
            </a:r>
            <a:r>
              <a:rPr lang="tr-TR" sz="4800" b="1" dirty="0" smtClean="0"/>
              <a:t>, </a:t>
            </a:r>
            <a:r>
              <a:rPr lang="tr-TR" sz="4800" b="1" dirty="0" err="1" smtClean="0"/>
              <a:t>ca</a:t>
            </a:r>
            <a:r>
              <a:rPr lang="tr-TR" sz="4800" b="1" dirty="0" smtClean="0"/>
              <a:t>, da, </a:t>
            </a:r>
            <a:r>
              <a:rPr lang="tr-TR" sz="4800" b="1" dirty="0" err="1" smtClean="0"/>
              <a:t>ea</a:t>
            </a:r>
            <a:r>
              <a:rPr lang="tr-TR" sz="4800" b="1" dirty="0" smtClean="0"/>
              <a:t>, fa…</a:t>
            </a:r>
            <a:br>
              <a:rPr lang="tr-TR" sz="4800" b="1" dirty="0" smtClean="0"/>
            </a:br>
            <a:r>
              <a:rPr lang="tr-TR" sz="4800" b="1" dirty="0" smtClean="0">
                <a:solidFill>
                  <a:srgbClr val="FF0000"/>
                </a:solidFill>
              </a:rPr>
              <a:t></a:t>
            </a:r>
            <a:r>
              <a:rPr lang="tr-TR" sz="4800" b="1" dirty="0" smtClean="0"/>
              <a:t> Gazelin ilk </a:t>
            </a:r>
            <a:r>
              <a:rPr lang="tr-TR" sz="4800" b="1" dirty="0" err="1" smtClean="0"/>
              <a:t>beytine</a:t>
            </a:r>
            <a:r>
              <a:rPr lang="tr-TR" sz="4800" b="1" dirty="0" smtClean="0"/>
              <a:t> matla (doğuş yeri) denir.</a:t>
            </a:r>
            <a:br>
              <a:rPr lang="tr-TR" sz="4800" b="1" dirty="0" smtClean="0"/>
            </a:br>
            <a:r>
              <a:rPr lang="tr-TR" sz="4800" b="1" dirty="0" smtClean="0">
                <a:solidFill>
                  <a:srgbClr val="FF0000"/>
                </a:solidFill>
              </a:rPr>
              <a:t></a:t>
            </a:r>
            <a:r>
              <a:rPr lang="tr-TR" sz="4800" b="1" dirty="0" smtClean="0"/>
              <a:t> Gazelin son </a:t>
            </a:r>
            <a:r>
              <a:rPr lang="tr-TR" sz="4800" b="1" dirty="0" err="1" smtClean="0"/>
              <a:t>beytine</a:t>
            </a:r>
            <a:r>
              <a:rPr lang="tr-TR" sz="4800" b="1" dirty="0" smtClean="0"/>
              <a:t> makta (bitiş, kesiliş yeri) denir.</a:t>
            </a:r>
            <a:br>
              <a:rPr lang="tr-TR" sz="4800" b="1" dirty="0" smtClean="0"/>
            </a:br>
            <a:r>
              <a:rPr lang="tr-TR" sz="4800" b="1" dirty="0" smtClean="0">
                <a:solidFill>
                  <a:srgbClr val="FF0000"/>
                </a:solidFill>
              </a:rPr>
              <a:t> </a:t>
            </a:r>
            <a:r>
              <a:rPr lang="tr-TR" sz="4800" b="1" dirty="0" smtClean="0"/>
              <a:t>Şairin isminin geçtiği </a:t>
            </a:r>
            <a:r>
              <a:rPr lang="tr-TR" sz="4800" b="1" dirty="0" err="1" smtClean="0"/>
              <a:t>beyte</a:t>
            </a:r>
            <a:r>
              <a:rPr lang="tr-TR" sz="4800" b="1" dirty="0" smtClean="0"/>
              <a:t> taç beyit denir.</a:t>
            </a:r>
            <a:br>
              <a:rPr lang="tr-TR" sz="4800" b="1" dirty="0" smtClean="0"/>
            </a:br>
            <a:r>
              <a:rPr lang="tr-TR" sz="4800" b="1" dirty="0" smtClean="0">
                <a:solidFill>
                  <a:srgbClr val="FF0000"/>
                </a:solidFill>
              </a:rPr>
              <a:t></a:t>
            </a:r>
            <a:r>
              <a:rPr lang="tr-TR" sz="4800" b="1" dirty="0" smtClean="0"/>
              <a:t> Gazelin en güzel </a:t>
            </a:r>
            <a:r>
              <a:rPr lang="tr-TR" sz="4800" b="1" dirty="0" err="1" smtClean="0"/>
              <a:t>beytine</a:t>
            </a:r>
            <a:r>
              <a:rPr lang="tr-TR" sz="4800" b="1" dirty="0" smtClean="0"/>
              <a:t> </a:t>
            </a:r>
            <a:r>
              <a:rPr lang="tr-TR" sz="4800" b="1" dirty="0" err="1" smtClean="0"/>
              <a:t>beytü’l</a:t>
            </a:r>
            <a:r>
              <a:rPr lang="tr-TR" sz="4800" b="1" dirty="0" smtClean="0"/>
              <a:t>-gazel denir. Bu </a:t>
            </a:r>
            <a:r>
              <a:rPr lang="tr-TR" sz="4800" b="1" dirty="0" err="1" smtClean="0"/>
              <a:t>beyte</a:t>
            </a:r>
            <a:r>
              <a:rPr lang="tr-TR" sz="4800" b="1" dirty="0" smtClean="0"/>
              <a:t> Şah beyit de denir.</a:t>
            </a:r>
            <a:br>
              <a:rPr lang="tr-TR" sz="4800" b="1" dirty="0" smtClean="0"/>
            </a:br>
            <a:r>
              <a:rPr lang="tr-TR" sz="4800" b="1" dirty="0" smtClean="0">
                <a:solidFill>
                  <a:srgbClr val="FF0000"/>
                </a:solidFill>
              </a:rPr>
              <a:t></a:t>
            </a:r>
            <a:r>
              <a:rPr lang="tr-TR" sz="4800" b="1" dirty="0" smtClean="0"/>
              <a:t> Gazelde genelde anlam bütünlüğü aranmaz, </a:t>
            </a:r>
            <a:r>
              <a:rPr lang="tr-TR" sz="4800" b="1" dirty="0" err="1" smtClean="0"/>
              <a:t>anlambeyitte</a:t>
            </a:r>
            <a:r>
              <a:rPr lang="tr-TR" sz="4800" b="1" dirty="0" smtClean="0"/>
              <a:t> tamamlanır.</a:t>
            </a:r>
            <a:br>
              <a:rPr lang="tr-TR" sz="4800" b="1" dirty="0" smtClean="0"/>
            </a:br>
            <a:r>
              <a:rPr lang="tr-TR" sz="4800" b="1" dirty="0" smtClean="0">
                <a:solidFill>
                  <a:srgbClr val="FF0000"/>
                </a:solidFill>
              </a:rPr>
              <a:t> </a:t>
            </a:r>
            <a:r>
              <a:rPr lang="tr-TR" sz="4800" b="1" dirty="0" smtClean="0"/>
              <a:t>Bir gazelin bütününde aynı konu işleniyorsa, böyle gazellere yek-ahenk gazel denir.</a:t>
            </a:r>
            <a:br>
              <a:rPr lang="tr-TR" sz="4800" b="1" dirty="0" smtClean="0"/>
            </a:br>
            <a:r>
              <a:rPr lang="tr-TR" sz="4800" b="1" dirty="0" smtClean="0">
                <a:solidFill>
                  <a:srgbClr val="FF0000"/>
                </a:solidFill>
              </a:rPr>
              <a:t></a:t>
            </a:r>
            <a:r>
              <a:rPr lang="tr-TR" sz="4800" b="1" dirty="0" smtClean="0"/>
              <a:t> Bütün bir şiirin aynı söyleyiş güzelliğine sahip </a:t>
            </a:r>
            <a:r>
              <a:rPr lang="tr-TR" sz="4800" b="1" dirty="0" err="1" smtClean="0"/>
              <a:t>olduğugazellere</a:t>
            </a:r>
            <a:r>
              <a:rPr lang="tr-TR" sz="4800" b="1" dirty="0" smtClean="0"/>
              <a:t> yek-</a:t>
            </a:r>
            <a:r>
              <a:rPr lang="tr-TR" sz="4800" b="1" dirty="0" err="1" smtClean="0"/>
              <a:t>âvâz</a:t>
            </a:r>
            <a:r>
              <a:rPr lang="tr-TR" sz="4800" b="1" dirty="0" smtClean="0"/>
              <a:t> gazel denir.</a:t>
            </a:r>
            <a:br>
              <a:rPr lang="tr-TR" sz="4800" b="1" dirty="0" smtClean="0"/>
            </a:br>
            <a:r>
              <a:rPr lang="tr-TR" sz="4800" b="1" dirty="0" smtClean="0">
                <a:solidFill>
                  <a:srgbClr val="FF0000"/>
                </a:solidFill>
              </a:rPr>
              <a:t></a:t>
            </a:r>
            <a:r>
              <a:rPr lang="tr-TR" sz="4800" b="1" dirty="0" smtClean="0"/>
              <a:t> Divan edebiyatı şairleri bütün maharetlerini </a:t>
            </a:r>
            <a:r>
              <a:rPr lang="tr-TR" sz="4800" b="1" dirty="0" err="1" smtClean="0"/>
              <a:t>gazeldeortaya</a:t>
            </a:r>
            <a:r>
              <a:rPr lang="tr-TR" sz="4800" b="1" dirty="0" smtClean="0"/>
              <a:t> koyarlar. Büyük şair olmanın en büyük ölçütü gazellerdir. Gazelde konu aşk, şarap, güzellik ve aşkın ıstırabıdır.</a:t>
            </a:r>
            <a:br>
              <a:rPr lang="tr-TR" sz="4800" b="1" dirty="0" smtClean="0"/>
            </a:br>
            <a:r>
              <a:rPr lang="tr-TR" sz="4800" b="1" dirty="0" smtClean="0">
                <a:solidFill>
                  <a:srgbClr val="FF0000"/>
                </a:solidFill>
              </a:rPr>
              <a:t> </a:t>
            </a:r>
            <a:r>
              <a:rPr lang="tr-TR" sz="4800" b="1" dirty="0" smtClean="0"/>
              <a:t>Bazı gazellerin matladan sonra gelen beyitlerinde mısralar ortalarından bölünebilir. Bu durumda gazele iç kafiye hâkimdir. Böyle gazellere </a:t>
            </a:r>
            <a:r>
              <a:rPr lang="tr-TR" sz="4800" b="1" dirty="0" err="1" smtClean="0"/>
              <a:t>musammat</a:t>
            </a:r>
            <a:r>
              <a:rPr lang="tr-TR" sz="4800" b="1" dirty="0" smtClean="0"/>
              <a:t> gazel denir.</a:t>
            </a:r>
            <a:br>
              <a:rPr lang="tr-TR" sz="4800" b="1" dirty="0" smtClean="0"/>
            </a:br>
            <a:r>
              <a:rPr lang="tr-TR" sz="4800" b="1" dirty="0" smtClean="0">
                <a:solidFill>
                  <a:srgbClr val="FF0000"/>
                </a:solidFill>
              </a:rPr>
              <a:t></a:t>
            </a:r>
            <a:r>
              <a:rPr lang="tr-TR" sz="4800" b="1" dirty="0" smtClean="0"/>
              <a:t> Aruz vezniyle yazılır.</a:t>
            </a:r>
            <a:br>
              <a:rPr lang="tr-TR" sz="4800" b="1" dirty="0" smtClean="0"/>
            </a:br>
            <a:r>
              <a:rPr lang="tr-TR" sz="4800" b="1" dirty="0" smtClean="0">
                <a:solidFill>
                  <a:srgbClr val="FF0000"/>
                </a:solidFill>
              </a:rPr>
              <a:t></a:t>
            </a:r>
            <a:r>
              <a:rPr lang="tr-TR" sz="4800" b="1" dirty="0" smtClean="0"/>
              <a:t> </a:t>
            </a:r>
            <a:r>
              <a:rPr lang="tr-TR" sz="4800" b="1" dirty="0" err="1" smtClean="0"/>
              <a:t>Fuzûlî</a:t>
            </a:r>
            <a:r>
              <a:rPr lang="tr-TR" sz="4800" b="1" dirty="0" smtClean="0"/>
              <a:t>, </a:t>
            </a:r>
            <a:r>
              <a:rPr lang="tr-TR" sz="4800" b="1" dirty="0" err="1" smtClean="0"/>
              <a:t>Bâkî</a:t>
            </a:r>
            <a:r>
              <a:rPr lang="tr-TR" sz="4800" b="1" dirty="0" smtClean="0"/>
              <a:t>, Nedim, Şeyh Galip, </a:t>
            </a:r>
            <a:r>
              <a:rPr lang="tr-TR" sz="4800" b="1" dirty="0" err="1" smtClean="0"/>
              <a:t>Taşlıcalı</a:t>
            </a:r>
            <a:r>
              <a:rPr lang="tr-TR" sz="4800" b="1" dirty="0" smtClean="0"/>
              <a:t> Yahya vb. gazelin önemli isimleridir.</a:t>
            </a:r>
            <a:endParaRPr lang="tr-TR" sz="4500" b="1" dirty="0"/>
          </a:p>
        </p:txBody>
      </p:sp>
    </p:spTree>
  </p:cSld>
  <p:clrMapOvr>
    <a:masterClrMapping/>
  </p:clrMapOvr>
  <p:transition>
    <p:push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a:p>
        </p:txBody>
      </p:sp>
      <p:pic>
        <p:nvPicPr>
          <p:cNvPr id="54274" name="Picture 2" descr="http://image.slidesharecdn.com/cokuveheyecandilegetirenmetinler-140826115033-phpapp01/95/coku-ve-heyecan-dile-getiren-metinler-11-638.jpg?cb=1409054045"/>
          <p:cNvPicPr>
            <a:picLocks noChangeAspect="1" noChangeArrowheads="1"/>
          </p:cNvPicPr>
          <p:nvPr/>
        </p:nvPicPr>
        <p:blipFill>
          <a:blip r:embed="rId2"/>
          <a:srcRect/>
          <a:stretch>
            <a:fillRect/>
          </a:stretch>
        </p:blipFill>
        <p:spPr bwMode="auto">
          <a:xfrm>
            <a:off x="357158" y="285728"/>
            <a:ext cx="8183303" cy="614366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a:p>
        </p:txBody>
      </p:sp>
      <p:pic>
        <p:nvPicPr>
          <p:cNvPr id="49156" name="Picture 4" descr="http://www.diledebiyat.net/_/rsrc/1387478295423/turk-edebiyati-dersi/9-sinif-turk-edebiyati-dersi-konu-anlatimlari-ve-etkinlik-ornekleri/siir-ve-zihniyet/Gazel.jpg"/>
          <p:cNvPicPr>
            <a:picLocks noChangeAspect="1" noChangeArrowheads="1"/>
          </p:cNvPicPr>
          <p:nvPr/>
        </p:nvPicPr>
        <p:blipFill>
          <a:blip r:embed="rId2"/>
          <a:srcRect/>
          <a:stretch>
            <a:fillRect/>
          </a:stretch>
        </p:blipFill>
        <p:spPr bwMode="auto">
          <a:xfrm>
            <a:off x="1" y="0"/>
            <a:ext cx="9144000" cy="6858000"/>
          </a:xfrm>
          <a:prstGeom prst="rect">
            <a:avLst/>
          </a:prstGeom>
          <a:ln>
            <a:noFill/>
          </a:ln>
          <a:effectLst>
            <a:softEdge rad="112500"/>
          </a:effectLst>
        </p:spPr>
      </p:pic>
    </p:spTree>
  </p:cSld>
  <p:clrMapOvr>
    <a:masterClrMapping/>
  </p:clrMapOvr>
  <p:transition>
    <p:cover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a:p>
        </p:txBody>
      </p:sp>
      <p:pic>
        <p:nvPicPr>
          <p:cNvPr id="59394" name="Picture 2" descr="http://images.slideplayer.biz.tr/11/3213973/slides/slide_91.jpg"/>
          <p:cNvPicPr>
            <a:picLocks noChangeAspect="1" noChangeArrowheads="1"/>
          </p:cNvPicPr>
          <p:nvPr/>
        </p:nvPicPr>
        <p:blipFill>
          <a:blip r:embed="rId2"/>
          <a:srcRect/>
          <a:stretch>
            <a:fillRect/>
          </a:stretch>
        </p:blipFill>
        <p:spPr bwMode="auto">
          <a:xfrm>
            <a:off x="0"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push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endParaRPr lang="tr-TR" dirty="0"/>
          </a:p>
        </p:txBody>
      </p:sp>
      <p:pic>
        <p:nvPicPr>
          <p:cNvPr id="1026" name="Picture 2"/>
          <p:cNvPicPr>
            <a:picLocks noGrp="1" noChangeAspect="1" noChangeArrowheads="1"/>
          </p:cNvPicPr>
          <p:nvPr>
            <p:ph sz="quarter" idx="1"/>
          </p:nvPr>
        </p:nvPicPr>
        <p:blipFill>
          <a:blip r:embed="rId2"/>
          <a:srcRect/>
          <a:stretch>
            <a:fillRect/>
          </a:stretch>
        </p:blipFill>
        <p:spPr bwMode="auto">
          <a:xfrm>
            <a:off x="142844" y="1428736"/>
            <a:ext cx="8429652" cy="1071570"/>
          </a:xfrm>
          <a:prstGeom prst="rect">
            <a:avLst/>
          </a:prstGeom>
          <a:noFill/>
          <a:ln w="9525">
            <a:noFill/>
            <a:miter lim="800000"/>
            <a:headEnd/>
            <a:tailEnd/>
          </a:ln>
          <a:effectLst/>
        </p:spPr>
      </p:pic>
      <p:sp>
        <p:nvSpPr>
          <p:cNvPr id="5" name="4 Dikdörtgen"/>
          <p:cNvSpPr/>
          <p:nvPr/>
        </p:nvSpPr>
        <p:spPr>
          <a:xfrm>
            <a:off x="1500166" y="3000372"/>
            <a:ext cx="5572164" cy="3139321"/>
          </a:xfrm>
          <a:prstGeom prst="rect">
            <a:avLst/>
          </a:prstGeom>
        </p:spPr>
        <p:txBody>
          <a:bodyPr wrap="square">
            <a:spAutoFit/>
          </a:bodyPr>
          <a:lstStyle/>
          <a:p>
            <a:r>
              <a:rPr lang="tr-TR" sz="2400" b="1" dirty="0" smtClean="0"/>
              <a:t>13.-14. yüzyıllarda oluşturulan olay çevresinde gelişen edebî metinler</a:t>
            </a:r>
            <a:r>
              <a:rPr lang="tr-TR" sz="2400" b="1" dirty="0" smtClean="0">
                <a:solidFill>
                  <a:srgbClr val="FF0000"/>
                </a:solidFill>
              </a:rPr>
              <a:t> </a:t>
            </a:r>
            <a:r>
              <a:rPr lang="tr-TR" sz="2400" b="1" dirty="0" err="1" smtClean="0">
                <a:solidFill>
                  <a:srgbClr val="FF0000"/>
                </a:solidFill>
              </a:rPr>
              <a:t>Battalnâme</a:t>
            </a:r>
            <a:r>
              <a:rPr lang="tr-TR" sz="2400" b="1" dirty="0" smtClean="0"/>
              <a:t>, </a:t>
            </a:r>
            <a:r>
              <a:rPr lang="tr-TR" sz="2400" b="1" dirty="0" err="1" smtClean="0">
                <a:solidFill>
                  <a:srgbClr val="FF0000"/>
                </a:solidFill>
              </a:rPr>
              <a:t>Dânişmendnâme</a:t>
            </a:r>
            <a:r>
              <a:rPr lang="tr-TR" sz="2400" b="1" dirty="0" smtClean="0"/>
              <a:t>, </a:t>
            </a:r>
            <a:r>
              <a:rPr lang="tr-TR" sz="2400" b="1" dirty="0" smtClean="0">
                <a:solidFill>
                  <a:srgbClr val="FF0000"/>
                </a:solidFill>
              </a:rPr>
              <a:t>Dede Korkut </a:t>
            </a:r>
            <a:r>
              <a:rPr lang="tr-TR" sz="2400" b="1" dirty="0" smtClean="0"/>
              <a:t>Hikâyeleri gibi destansı hikâyeler ile bazı mesnevilerdir.</a:t>
            </a:r>
          </a:p>
          <a:p>
            <a:endParaRPr lang="tr-TR" dirty="0" smtClean="0"/>
          </a:p>
          <a:p>
            <a:endParaRPr lang="tr-TR" dirty="0" smtClean="0"/>
          </a:p>
          <a:p>
            <a:endParaRPr lang="tr-TR" dirty="0"/>
          </a:p>
        </p:txBody>
      </p:sp>
    </p:spTree>
  </p:cSld>
  <p:clrMapOvr>
    <a:masterClrMapping/>
  </p:clrMapOvr>
  <p:transition>
    <p:plu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214290"/>
            <a:ext cx="7467600" cy="6259662"/>
          </a:xfrm>
        </p:spPr>
        <p:txBody>
          <a:bodyPr>
            <a:normAutofit/>
          </a:bodyPr>
          <a:lstStyle/>
          <a:p>
            <a:r>
              <a:rPr lang="tr-TR" sz="3400" b="1" dirty="0" smtClean="0">
                <a:solidFill>
                  <a:srgbClr val="FF0000"/>
                </a:solidFill>
              </a:rPr>
              <a:t>BATTALNÂME</a:t>
            </a:r>
          </a:p>
          <a:p>
            <a:endParaRPr lang="tr-TR" sz="3400" b="1" dirty="0" smtClean="0">
              <a:solidFill>
                <a:srgbClr val="FF0000"/>
              </a:solidFill>
            </a:endParaRPr>
          </a:p>
          <a:p>
            <a:r>
              <a:rPr lang="tr-TR" sz="2000" b="1" dirty="0" err="1" smtClean="0"/>
              <a:t>Battalnâme</a:t>
            </a:r>
            <a:r>
              <a:rPr lang="tr-TR" sz="2000" b="1" dirty="0" smtClean="0"/>
              <a:t>, </a:t>
            </a:r>
            <a:r>
              <a:rPr lang="tr-TR" sz="2000" b="1" dirty="0" err="1" smtClean="0"/>
              <a:t>Emevilerin</a:t>
            </a:r>
            <a:r>
              <a:rPr lang="tr-TR" sz="2000" b="1" dirty="0" smtClean="0"/>
              <a:t> 8. yüzyılda Bizans'a karşı yürüttüğü savaşlarda ünlemiş, Türkler arasında da "Battal </a:t>
            </a:r>
            <a:r>
              <a:rPr lang="tr-TR" sz="2000" b="1" dirty="0" err="1" smtClean="0"/>
              <a:t>Gâzi</a:t>
            </a:r>
            <a:r>
              <a:rPr lang="tr-TR" sz="2000" b="1" dirty="0" smtClean="0"/>
              <a:t>, </a:t>
            </a:r>
            <a:r>
              <a:rPr lang="tr-TR" sz="2000" b="1" dirty="0" err="1" smtClean="0"/>
              <a:t>Seyyid</a:t>
            </a:r>
            <a:r>
              <a:rPr lang="tr-TR" sz="2000" b="1" dirty="0" smtClean="0"/>
              <a:t> Battal, </a:t>
            </a:r>
            <a:r>
              <a:rPr lang="tr-TR" sz="2000" b="1" dirty="0" err="1" smtClean="0"/>
              <a:t>Seyyid</a:t>
            </a:r>
            <a:r>
              <a:rPr lang="tr-TR" sz="2000" b="1" dirty="0" smtClean="0"/>
              <a:t> Battal </a:t>
            </a:r>
            <a:r>
              <a:rPr lang="tr-TR" sz="2000" b="1" dirty="0" err="1" smtClean="0"/>
              <a:t>Gâzi</a:t>
            </a:r>
            <a:r>
              <a:rPr lang="tr-TR" sz="2000" b="1" dirty="0" smtClean="0"/>
              <a:t>" adlarıyla bilinip destanlaşmış bir Arap kahramanının mücadelelerinin Türk bir kahramana uyarlanarak anlatıldığı eserlerin genel adıdır.</a:t>
            </a:r>
          </a:p>
          <a:p>
            <a:endParaRPr lang="tr-TR" sz="2000" b="1" dirty="0" smtClean="0"/>
          </a:p>
          <a:p>
            <a:r>
              <a:rPr lang="tr-TR" sz="2000" b="1" dirty="0" smtClean="0"/>
              <a:t>Battal </a:t>
            </a:r>
            <a:r>
              <a:rPr lang="tr-TR" sz="2000" b="1" dirty="0" err="1" smtClean="0"/>
              <a:t>Gâzi'nin</a:t>
            </a:r>
            <a:r>
              <a:rPr lang="tr-TR" sz="2000" b="1" dirty="0" smtClean="0"/>
              <a:t> </a:t>
            </a:r>
            <a:r>
              <a:rPr lang="tr-TR" sz="2000" b="1" dirty="0" err="1" smtClean="0"/>
              <a:t>Simbat</a:t>
            </a:r>
            <a:r>
              <a:rPr lang="tr-TR" sz="2000" b="1" dirty="0" smtClean="0"/>
              <a:t> isimli bir </a:t>
            </a:r>
            <a:r>
              <a:rPr lang="tr-TR" sz="2000" b="1" dirty="0" err="1" smtClean="0"/>
              <a:t>Hristiyan</a:t>
            </a:r>
            <a:r>
              <a:rPr lang="tr-TR" sz="2000" b="1" dirty="0" smtClean="0"/>
              <a:t> hükümdarla mücadelesinin anlatıldığı aşağıdaki par­ça, 15. yüzyıldan kalma bir "</a:t>
            </a:r>
            <a:r>
              <a:rPr lang="tr-TR" sz="2000" b="1" dirty="0" err="1" smtClean="0"/>
              <a:t>Battalnâme"den</a:t>
            </a:r>
            <a:r>
              <a:rPr lang="tr-TR" sz="2000" b="1" dirty="0" smtClean="0"/>
              <a:t> alınmıştır.</a:t>
            </a:r>
          </a:p>
        </p:txBody>
      </p:sp>
    </p:spTree>
  </p:cSld>
  <p:clrMapOvr>
    <a:masterClrMapping/>
  </p:clrMapOvr>
  <p:transition>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571480"/>
            <a:ext cx="7467600" cy="500066"/>
          </a:xfrm>
        </p:spPr>
        <p:txBody>
          <a:bodyPr>
            <a:noAutofit/>
          </a:bodyPr>
          <a:lstStyle/>
          <a:p>
            <a:r>
              <a:rPr lang="tr-TR" sz="4000" b="1" dirty="0" smtClean="0">
                <a:solidFill>
                  <a:srgbClr val="FF0000"/>
                </a:solidFill>
              </a:rPr>
              <a:t/>
            </a:r>
            <a:br>
              <a:rPr lang="tr-TR" sz="4000" b="1" dirty="0" smtClean="0">
                <a:solidFill>
                  <a:srgbClr val="FF0000"/>
                </a:solidFill>
              </a:rPr>
            </a:br>
            <a:r>
              <a:rPr lang="tr-TR" sz="4000" b="1" dirty="0" smtClean="0">
                <a:solidFill>
                  <a:srgbClr val="FF0000"/>
                </a:solidFill>
              </a:rPr>
              <a:t>olay örgüsü</a:t>
            </a:r>
            <a:endParaRPr lang="tr-TR" sz="4000" b="1" dirty="0">
              <a:solidFill>
                <a:srgbClr val="FF0000"/>
              </a:solidFill>
            </a:endParaRPr>
          </a:p>
        </p:txBody>
      </p:sp>
      <p:sp>
        <p:nvSpPr>
          <p:cNvPr id="3" name="2 İçerik Yer Tutucusu"/>
          <p:cNvSpPr>
            <a:spLocks noGrp="1"/>
          </p:cNvSpPr>
          <p:nvPr>
            <p:ph sz="quarter" idx="1"/>
          </p:nvPr>
        </p:nvSpPr>
        <p:spPr>
          <a:xfrm>
            <a:off x="457200" y="1000108"/>
            <a:ext cx="7467600" cy="5473844"/>
          </a:xfrm>
        </p:spPr>
        <p:txBody>
          <a:bodyPr>
            <a:normAutofit fontScale="55000" lnSpcReduction="20000"/>
          </a:bodyPr>
          <a:lstStyle/>
          <a:p>
            <a:r>
              <a:rPr lang="tr-TR" sz="2900" b="1" dirty="0" smtClean="0"/>
              <a:t>-  </a:t>
            </a:r>
            <a:r>
              <a:rPr lang="tr-TR" sz="2900" b="1" dirty="0" err="1" smtClean="0"/>
              <a:t>Simbat</a:t>
            </a:r>
            <a:r>
              <a:rPr lang="tr-TR" sz="2900" b="1" dirty="0" smtClean="0"/>
              <a:t>, harap bir kaleyi onarıp oraya yerleşir; Müslüman halka zulmeder.</a:t>
            </a:r>
          </a:p>
          <a:p>
            <a:r>
              <a:rPr lang="tr-TR" sz="2900" b="1" dirty="0" smtClean="0"/>
              <a:t>- Battal Gazi </a:t>
            </a:r>
            <a:r>
              <a:rPr lang="tr-TR" sz="2900" b="1" dirty="0" err="1" smtClean="0"/>
              <a:t>Simbat’la</a:t>
            </a:r>
            <a:r>
              <a:rPr lang="tr-TR" sz="2900" b="1" dirty="0" smtClean="0"/>
              <a:t> savaşmak için yola çıkar.</a:t>
            </a:r>
          </a:p>
          <a:p>
            <a:r>
              <a:rPr lang="tr-TR" sz="2900" b="1" dirty="0" smtClean="0"/>
              <a:t>- Battal Gazi </a:t>
            </a:r>
            <a:r>
              <a:rPr lang="tr-TR" sz="2900" b="1" dirty="0" err="1" smtClean="0"/>
              <a:t>Sİmbat’ın</a:t>
            </a:r>
            <a:r>
              <a:rPr lang="tr-TR" sz="2900" b="1" dirty="0" smtClean="0"/>
              <a:t> hakim olduğu kaleye baskın düzenler.</a:t>
            </a:r>
          </a:p>
          <a:p>
            <a:r>
              <a:rPr lang="tr-TR" sz="2900" b="1" dirty="0" smtClean="0"/>
              <a:t>- Baskın sırasında Battal’ın karşısına </a:t>
            </a:r>
            <a:r>
              <a:rPr lang="tr-TR" sz="2900" b="1" dirty="0" err="1" smtClean="0"/>
              <a:t>Simbat</a:t>
            </a:r>
            <a:r>
              <a:rPr lang="tr-TR" sz="2900" b="1" dirty="0" smtClean="0"/>
              <a:t> çıkar; Battal onunla vuruşur.</a:t>
            </a:r>
          </a:p>
          <a:p>
            <a:r>
              <a:rPr lang="tr-TR" sz="2900" b="1" dirty="0" smtClean="0"/>
              <a:t>- </a:t>
            </a:r>
            <a:r>
              <a:rPr lang="tr-TR" sz="2900" b="1" dirty="0" err="1" smtClean="0"/>
              <a:t>Simbat</a:t>
            </a:r>
            <a:r>
              <a:rPr lang="tr-TR" sz="2900" b="1" dirty="0" smtClean="0"/>
              <a:t> kaçıp kaleye sığınır.</a:t>
            </a:r>
          </a:p>
          <a:p>
            <a:r>
              <a:rPr lang="tr-TR" sz="2900" b="1" dirty="0" smtClean="0"/>
              <a:t>- Battal Gazi bir su yolundan kaleye girer.</a:t>
            </a:r>
          </a:p>
          <a:p>
            <a:r>
              <a:rPr lang="tr-TR" sz="2900" b="1" dirty="0" smtClean="0"/>
              <a:t>- Yaşlı bir kadın Battal’ı oğlu sanarak evine alır.</a:t>
            </a:r>
          </a:p>
          <a:p>
            <a:r>
              <a:rPr lang="tr-TR" sz="2900" b="1" dirty="0" smtClean="0"/>
              <a:t>- Battal, </a:t>
            </a:r>
            <a:r>
              <a:rPr lang="tr-TR" sz="2900" b="1" dirty="0" err="1" smtClean="0"/>
              <a:t>Simbat’ın</a:t>
            </a:r>
            <a:r>
              <a:rPr lang="tr-TR" sz="2900" b="1" dirty="0" smtClean="0"/>
              <a:t> karşısına çıkar, onu Müslüman olmaya davet eder.</a:t>
            </a:r>
          </a:p>
          <a:p>
            <a:r>
              <a:rPr lang="tr-TR" sz="2900" b="1" dirty="0" smtClean="0"/>
              <a:t>-  Battal Gazi, Müslüman olmayı kabul etmeyen </a:t>
            </a:r>
            <a:r>
              <a:rPr lang="tr-TR" sz="2900" b="1" dirty="0" err="1" smtClean="0"/>
              <a:t>Simbat’ı</a:t>
            </a:r>
            <a:r>
              <a:rPr lang="tr-TR" sz="2900" b="1" dirty="0" smtClean="0"/>
              <a:t> öldürür.</a:t>
            </a:r>
          </a:p>
          <a:p>
            <a:r>
              <a:rPr lang="tr-TR" sz="2900" b="1" dirty="0" smtClean="0"/>
              <a:t>-  Malatya’dan üç yüz gazi gelip kalenin fethi için Battal Gazi’ye yardım eder.</a:t>
            </a:r>
          </a:p>
          <a:p>
            <a:r>
              <a:rPr lang="tr-TR" sz="2900" b="1" dirty="0" smtClean="0"/>
              <a:t>-  Battal Gazi, </a:t>
            </a:r>
            <a:r>
              <a:rPr lang="tr-TR" sz="2900" b="1" dirty="0" err="1" smtClean="0"/>
              <a:t>Simabat’ın</a:t>
            </a:r>
            <a:r>
              <a:rPr lang="tr-TR" sz="2900" b="1" dirty="0" smtClean="0"/>
              <a:t> kızını Hüseyin İbn-i Ali’yle evlendirir.</a:t>
            </a:r>
          </a:p>
          <a:p>
            <a:r>
              <a:rPr lang="tr-TR" sz="2900" b="1" dirty="0" smtClean="0"/>
              <a:t>-  Battal Gazi kaleyi yıktırıp Malatya’ya döner.</a:t>
            </a:r>
          </a:p>
          <a:p>
            <a:pPr>
              <a:buNone/>
            </a:pPr>
            <a:r>
              <a:rPr lang="tr-TR" dirty="0" smtClean="0"/>
              <a:t/>
            </a:r>
            <a:br>
              <a:rPr lang="tr-TR" dirty="0" smtClean="0"/>
            </a:br>
            <a:endParaRPr lang="tr-TR" dirty="0"/>
          </a:p>
        </p:txBody>
      </p:sp>
    </p:spTree>
  </p:cSld>
  <p:clrMapOvr>
    <a:masterClrMapping/>
  </p:clrMapOvr>
  <p:transition>
    <p:blinds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1011222"/>
          </a:xfrm>
        </p:spPr>
        <p:txBody>
          <a:bodyPr/>
          <a:lstStyle/>
          <a:p>
            <a:r>
              <a:rPr lang="tr-TR" b="1" dirty="0" smtClean="0">
                <a:solidFill>
                  <a:srgbClr val="FF0000"/>
                </a:solidFill>
              </a:rPr>
              <a:t>DANİŞMENDNÂME</a:t>
            </a:r>
            <a:endParaRPr lang="tr-TR" dirty="0">
              <a:solidFill>
                <a:srgbClr val="FF0000"/>
              </a:solidFill>
            </a:endParaRPr>
          </a:p>
        </p:txBody>
      </p:sp>
      <p:sp>
        <p:nvSpPr>
          <p:cNvPr id="3" name="2 İçerik Yer Tutucusu"/>
          <p:cNvSpPr>
            <a:spLocks noGrp="1"/>
          </p:cNvSpPr>
          <p:nvPr>
            <p:ph sz="quarter" idx="1"/>
          </p:nvPr>
        </p:nvSpPr>
        <p:spPr>
          <a:xfrm>
            <a:off x="457200" y="1214422"/>
            <a:ext cx="7467600" cy="5259530"/>
          </a:xfrm>
        </p:spPr>
        <p:txBody>
          <a:bodyPr>
            <a:normAutofit lnSpcReduction="10000"/>
          </a:bodyPr>
          <a:lstStyle/>
          <a:p>
            <a:pPr>
              <a:buNone/>
            </a:pPr>
            <a:endParaRPr lang="tr-TR" dirty="0" smtClean="0"/>
          </a:p>
          <a:p>
            <a:r>
              <a:rPr lang="tr-TR" b="1" dirty="0" err="1" smtClean="0"/>
              <a:t>Dânişmendnâme</a:t>
            </a:r>
            <a:r>
              <a:rPr lang="tr-TR" b="1" dirty="0" smtClean="0"/>
              <a:t>, Battal </a:t>
            </a:r>
            <a:r>
              <a:rPr lang="tr-TR" b="1" dirty="0" err="1" smtClean="0"/>
              <a:t>Gâzi'nin</a:t>
            </a:r>
            <a:r>
              <a:rPr lang="tr-TR" b="1" dirty="0" smtClean="0"/>
              <a:t> soyundan geldiğine inanılan Melik </a:t>
            </a:r>
            <a:r>
              <a:rPr lang="tr-TR" b="1" dirty="0" err="1" smtClean="0"/>
              <a:t>Dânişmend</a:t>
            </a:r>
            <a:r>
              <a:rPr lang="tr-TR" b="1" dirty="0" smtClean="0"/>
              <a:t> Ahmet </a:t>
            </a:r>
            <a:r>
              <a:rPr lang="tr-TR" b="1" dirty="0" err="1" smtClean="0"/>
              <a:t>Gâzi'nin</a:t>
            </a:r>
            <a:r>
              <a:rPr lang="tr-TR" b="1" dirty="0" smtClean="0"/>
              <a:t> Anadolu'da Müslüman olmayan topluluklarla yaptığı destansı savaşları konu edinen eserdir.</a:t>
            </a:r>
          </a:p>
          <a:p>
            <a:r>
              <a:rPr lang="tr-TR" b="1" dirty="0" smtClean="0"/>
              <a:t>Sözlü gelenek içinde oluşmaya başlayan </a:t>
            </a:r>
            <a:r>
              <a:rPr lang="tr-TR" b="1" dirty="0" err="1" smtClean="0"/>
              <a:t>Dânişmendnâme</a:t>
            </a:r>
            <a:r>
              <a:rPr lang="tr-TR" b="1" dirty="0" smtClean="0"/>
              <a:t>, önce Selçuklu Sultanı İkinci </a:t>
            </a:r>
            <a:r>
              <a:rPr lang="tr-TR" b="1" dirty="0" err="1" smtClean="0"/>
              <a:t>İzzeddin</a:t>
            </a:r>
            <a:r>
              <a:rPr lang="tr-TR" b="1" dirty="0" smtClean="0"/>
              <a:t> </a:t>
            </a:r>
            <a:r>
              <a:rPr lang="tr-TR" b="1" dirty="0" err="1" smtClean="0"/>
              <a:t>Keykâvus'un</a:t>
            </a:r>
            <a:r>
              <a:rPr lang="tr-TR" b="1" dirty="0" smtClean="0"/>
              <a:t> </a:t>
            </a:r>
            <a:r>
              <a:rPr lang="tr-TR" b="1" dirty="0" err="1" smtClean="0"/>
              <a:t>emriiyle</a:t>
            </a:r>
            <a:r>
              <a:rPr lang="tr-TR" b="1" dirty="0" smtClean="0"/>
              <a:t> onun yazıcılarından </a:t>
            </a:r>
            <a:r>
              <a:rPr lang="tr-TR" b="1" dirty="0" err="1" smtClean="0"/>
              <a:t>Mevlânâ</a:t>
            </a:r>
            <a:r>
              <a:rPr lang="tr-TR" b="1" dirty="0" smtClean="0"/>
              <a:t> </a:t>
            </a:r>
            <a:r>
              <a:rPr lang="tr-TR" b="1" dirty="0" err="1" smtClean="0"/>
              <a:t>İbni</a:t>
            </a:r>
            <a:r>
              <a:rPr lang="tr-TR" b="1" dirty="0" smtClean="0"/>
              <a:t> Alâ tarafından H. 642'de (M. 1244-1245) mensur olarak kale­me alınmıştır. Tokat Dizdarı </a:t>
            </a:r>
            <a:r>
              <a:rPr lang="tr-TR" b="1" dirty="0" err="1" smtClean="0"/>
              <a:t>Ârif</a:t>
            </a:r>
            <a:r>
              <a:rPr lang="tr-TR" b="1" dirty="0" smtClean="0"/>
              <a:t> Ali, </a:t>
            </a:r>
            <a:r>
              <a:rPr lang="tr-TR" b="1" dirty="0" err="1" smtClean="0"/>
              <a:t>Mevlânâ</a:t>
            </a:r>
            <a:r>
              <a:rPr lang="tr-TR" b="1" dirty="0" smtClean="0"/>
              <a:t> </a:t>
            </a:r>
            <a:r>
              <a:rPr lang="tr-TR" b="1" dirty="0" err="1" smtClean="0"/>
              <a:t>İbni</a:t>
            </a:r>
            <a:r>
              <a:rPr lang="tr-TR" b="1" dirty="0" smtClean="0"/>
              <a:t> Alâ'nın bu eserinin içine çeşitli nazım parçaları katarak eseri H. 762'de (M. 1360) yeniden yazmıştır.</a:t>
            </a:r>
          </a:p>
          <a:p>
            <a:endParaRPr lang="tr-TR" dirty="0"/>
          </a:p>
        </p:txBody>
      </p:sp>
    </p:spTree>
  </p:cSld>
  <p:clrMapOvr>
    <a:masterClrMapping/>
  </p:clrMapOvr>
  <p:transition>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0"/>
            <a:ext cx="9929850" cy="6858000"/>
          </a:xfrm>
        </p:spPr>
        <p:txBody>
          <a:bodyPr>
            <a:normAutofit/>
          </a:bodyPr>
          <a:lstStyle/>
          <a:p>
            <a:r>
              <a:rPr lang="tr-TR" sz="5000" b="1" dirty="0" smtClean="0">
                <a:solidFill>
                  <a:srgbClr val="FF0000"/>
                </a:solidFill>
              </a:rPr>
              <a:t>On Beşinci Bölüm:</a:t>
            </a:r>
          </a:p>
        </p:txBody>
      </p:sp>
      <p:sp>
        <p:nvSpPr>
          <p:cNvPr id="5" name="4 Dikdörtgen"/>
          <p:cNvSpPr/>
          <p:nvPr/>
        </p:nvSpPr>
        <p:spPr>
          <a:xfrm>
            <a:off x="642910" y="1142984"/>
            <a:ext cx="4714908" cy="4801314"/>
          </a:xfrm>
          <a:prstGeom prst="rect">
            <a:avLst/>
          </a:prstGeom>
        </p:spPr>
        <p:txBody>
          <a:bodyPr wrap="square">
            <a:spAutoFit/>
          </a:bodyPr>
          <a:lstStyle/>
          <a:p>
            <a:r>
              <a:rPr lang="tr-TR" dirty="0" smtClean="0"/>
              <a:t>On beşinci meclise başlayalım,</a:t>
            </a:r>
          </a:p>
          <a:p>
            <a:r>
              <a:rPr lang="tr-TR" dirty="0" smtClean="0"/>
              <a:t>Sözü gül budağına aşılayalım.</a:t>
            </a:r>
          </a:p>
          <a:p>
            <a:r>
              <a:rPr lang="tr-TR" dirty="0" smtClean="0"/>
              <a:t> </a:t>
            </a:r>
          </a:p>
          <a:p>
            <a:r>
              <a:rPr lang="tr-TR" dirty="0" err="1" smtClean="0"/>
              <a:t>Râviler</a:t>
            </a:r>
            <a:r>
              <a:rPr lang="tr-TR" dirty="0" smtClean="0"/>
              <a:t> şöyle rivayet eyledi.</a:t>
            </a:r>
          </a:p>
          <a:p>
            <a:r>
              <a:rPr lang="tr-TR" dirty="0" smtClean="0"/>
              <a:t>Her biri gördüğünden söyledi.</a:t>
            </a:r>
          </a:p>
          <a:p>
            <a:r>
              <a:rPr lang="tr-TR" dirty="0" smtClean="0"/>
              <a:t> </a:t>
            </a:r>
          </a:p>
          <a:p>
            <a:r>
              <a:rPr lang="tr-TR" dirty="0" smtClean="0"/>
              <a:t>Ey dost, bir gece </a:t>
            </a:r>
            <a:r>
              <a:rPr lang="tr-TR" dirty="0" err="1" smtClean="0"/>
              <a:t>Haraşna'da</a:t>
            </a:r>
            <a:r>
              <a:rPr lang="tr-TR" dirty="0" smtClean="0"/>
              <a:t>,</a:t>
            </a:r>
          </a:p>
          <a:p>
            <a:r>
              <a:rPr lang="tr-TR" dirty="0" smtClean="0"/>
              <a:t>Melik ve pehlivanlar yatarken</a:t>
            </a:r>
          </a:p>
          <a:p>
            <a:r>
              <a:rPr lang="tr-TR" dirty="0" smtClean="0"/>
              <a:t> </a:t>
            </a:r>
          </a:p>
          <a:p>
            <a:r>
              <a:rPr lang="tr-TR" dirty="0" smtClean="0"/>
              <a:t>Bir rüya gördü, rüyada ne gördüğünü dinle:</a:t>
            </a:r>
          </a:p>
          <a:p>
            <a:r>
              <a:rPr lang="tr-TR" dirty="0" smtClean="0"/>
              <a:t>Gördü ki </a:t>
            </a:r>
            <a:r>
              <a:rPr lang="tr-TR" dirty="0" err="1" smtClean="0"/>
              <a:t>Seyyid</a:t>
            </a:r>
            <a:r>
              <a:rPr lang="tr-TR" dirty="0" smtClean="0"/>
              <a:t> Battal gelmiş, ayakta bekler.</a:t>
            </a:r>
          </a:p>
          <a:p>
            <a:r>
              <a:rPr lang="tr-TR" dirty="0" smtClean="0"/>
              <a:t> </a:t>
            </a:r>
          </a:p>
          <a:p>
            <a:r>
              <a:rPr lang="tr-TR" dirty="0" smtClean="0"/>
              <a:t>Atı, silahı ve elbisesi ile</a:t>
            </a:r>
          </a:p>
          <a:p>
            <a:r>
              <a:rPr lang="tr-TR" dirty="0" smtClean="0"/>
              <a:t>Hem de şahane elbiseler ile geldi.</a:t>
            </a:r>
          </a:p>
          <a:p>
            <a:r>
              <a:rPr lang="tr-TR" dirty="0" smtClean="0"/>
              <a:t> </a:t>
            </a:r>
          </a:p>
          <a:p>
            <a:r>
              <a:rPr lang="tr-TR" dirty="0" smtClean="0"/>
              <a:t>Melik'le karşılaşınca dedi ki ayağa kalk,</a:t>
            </a:r>
          </a:p>
          <a:p>
            <a:r>
              <a:rPr lang="tr-TR" dirty="0" smtClean="0"/>
              <a:t>Ne yatıyorsun, huzuru sağladın mı?</a:t>
            </a:r>
            <a:endParaRPr lang="tr-TR" dirty="0"/>
          </a:p>
        </p:txBody>
      </p:sp>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8130" name="Picture 2"/>
          <p:cNvPicPr>
            <a:picLocks noGrp="1" noChangeAspect="1" noChangeArrowheads="1"/>
          </p:cNvPicPr>
          <p:nvPr>
            <p:ph sz="quarter" idx="1"/>
          </p:nvPr>
        </p:nvPicPr>
        <p:blipFill>
          <a:blip r:embed="rId2"/>
          <a:srcRect/>
          <a:stretch>
            <a:fillRect/>
          </a:stretch>
        </p:blipFill>
        <p:spPr bwMode="auto">
          <a:xfrm>
            <a:off x="714348" y="663466"/>
            <a:ext cx="7286676" cy="5378261"/>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transition>
    <p:cover dir="l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285728"/>
            <a:ext cx="7467600" cy="6188224"/>
          </a:xfrm>
        </p:spPr>
        <p:txBody>
          <a:bodyPr>
            <a:normAutofit lnSpcReduction="10000"/>
          </a:bodyPr>
          <a:lstStyle/>
          <a:p>
            <a:r>
              <a:rPr lang="tr-TR" dirty="0" err="1" smtClean="0"/>
              <a:t>Gümenek</a:t>
            </a:r>
            <a:r>
              <a:rPr lang="tr-TR" dirty="0" smtClean="0"/>
              <a:t> halkı, Tokat halkıyla</a:t>
            </a:r>
          </a:p>
          <a:p>
            <a:r>
              <a:rPr lang="tr-TR" dirty="0" err="1" smtClean="0"/>
              <a:t>Mankuriyye</a:t>
            </a:r>
            <a:r>
              <a:rPr lang="tr-TR" dirty="0" smtClean="0"/>
              <a:t> halkı da tamamen,</a:t>
            </a:r>
          </a:p>
          <a:p>
            <a:r>
              <a:rPr lang="tr-TR" dirty="0" smtClean="0"/>
              <a:t> </a:t>
            </a:r>
          </a:p>
          <a:p>
            <a:r>
              <a:rPr lang="tr-TR" dirty="0" smtClean="0"/>
              <a:t>Kâfir elinden çok sıkıntı çekmektedir.</a:t>
            </a:r>
          </a:p>
          <a:p>
            <a:r>
              <a:rPr lang="tr-TR" dirty="0" smtClean="0"/>
              <a:t>Burada bu nasıl rahatlık içerisinde uyuyabilir?</a:t>
            </a:r>
          </a:p>
          <a:p>
            <a:r>
              <a:rPr lang="tr-TR" dirty="0" smtClean="0"/>
              <a:t> </a:t>
            </a:r>
          </a:p>
          <a:p>
            <a:r>
              <a:rPr lang="tr-TR" dirty="0" smtClean="0"/>
              <a:t>Dört yanına göz kulak tutmuyorsun.</a:t>
            </a:r>
          </a:p>
          <a:p>
            <a:r>
              <a:rPr lang="tr-TR" dirty="0" smtClean="0"/>
              <a:t>O Müslümanların elinden tutmuyorsun.</a:t>
            </a:r>
          </a:p>
          <a:p>
            <a:r>
              <a:rPr lang="tr-TR" dirty="0" smtClean="0"/>
              <a:t> </a:t>
            </a:r>
          </a:p>
          <a:p>
            <a:r>
              <a:rPr lang="tr-TR" dirty="0" smtClean="0"/>
              <a:t>Ey dost, uyuma, ayağa kalk, onlara yetiş!</a:t>
            </a:r>
          </a:p>
          <a:p>
            <a:r>
              <a:rPr lang="tr-TR" dirty="0" smtClean="0"/>
              <a:t>Tanrı ancak bu hâlde senden razı olur.</a:t>
            </a:r>
          </a:p>
          <a:p>
            <a:r>
              <a:rPr lang="tr-TR" dirty="0" smtClean="0"/>
              <a:t> </a:t>
            </a:r>
          </a:p>
          <a:p>
            <a:r>
              <a:rPr lang="tr-TR" dirty="0" smtClean="0"/>
              <a:t>Ne yatıyorsun, ne yatıyorsun ayağa kalk,</a:t>
            </a:r>
          </a:p>
          <a:p>
            <a:r>
              <a:rPr lang="tr-TR" dirty="0" smtClean="0"/>
              <a:t> Hz. İsrafil suru çalınca yatarsın.</a:t>
            </a:r>
          </a:p>
          <a:p>
            <a:endParaRPr lang="tr-TR" dirty="0"/>
          </a:p>
        </p:txBody>
      </p:sp>
    </p:spTree>
  </p:cSld>
  <p:clrMapOvr>
    <a:masterClrMapping/>
  </p:clrMapOvr>
  <p:transition>
    <p:push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 </a:t>
            </a:r>
            <a:r>
              <a:rPr lang="tr-TR" b="1" dirty="0" smtClean="0">
                <a:solidFill>
                  <a:srgbClr val="FF0000"/>
                </a:solidFill>
              </a:rPr>
              <a:t>DEDE KORKUT HİKÂYELERİ</a:t>
            </a:r>
            <a:r>
              <a:rPr lang="tr-TR" dirty="0" smtClean="0">
                <a:solidFill>
                  <a:srgbClr val="FF0000"/>
                </a:solidFill>
              </a:rPr>
              <a:t/>
            </a:r>
            <a:br>
              <a:rPr lang="tr-TR" dirty="0" smtClean="0">
                <a:solidFill>
                  <a:srgbClr val="FF0000"/>
                </a:solidFill>
              </a:rPr>
            </a:br>
            <a:endParaRPr lang="tr-TR" dirty="0">
              <a:solidFill>
                <a:srgbClr val="FF0000"/>
              </a:solidFill>
            </a:endParaRPr>
          </a:p>
        </p:txBody>
      </p:sp>
      <p:sp>
        <p:nvSpPr>
          <p:cNvPr id="3" name="2 İçerik Yer Tutucusu"/>
          <p:cNvSpPr>
            <a:spLocks noGrp="1"/>
          </p:cNvSpPr>
          <p:nvPr>
            <p:ph sz="quarter" idx="1"/>
          </p:nvPr>
        </p:nvSpPr>
        <p:spPr>
          <a:xfrm>
            <a:off x="457200" y="1357298"/>
            <a:ext cx="7467600" cy="5116654"/>
          </a:xfrm>
        </p:spPr>
        <p:txBody>
          <a:bodyPr>
            <a:normAutofit/>
          </a:bodyPr>
          <a:lstStyle/>
          <a:p>
            <a:r>
              <a:rPr lang="tr-TR" dirty="0" smtClean="0"/>
              <a:t>Dede Korkut Hikâyeleri, 15. yüzyılın sonuyla 16. yüzyılın başı arasında Anadolu'da yazıya geçirildiği tahmin edi­len, yazarı belli olmayan, Oğuz Türklerinin düşmanlarıyla savaşlarını ve kendi aralarındaki mücadelelerini konu edi­nen destansı hikâyelerdir.</a:t>
            </a:r>
          </a:p>
          <a:p>
            <a:r>
              <a:rPr lang="tr-TR" dirty="0" smtClean="0"/>
              <a:t>Bugün Dede Korkut Hikâyeleri olarak adlandırılan eserin tam adı "</a:t>
            </a:r>
            <a:r>
              <a:rPr lang="tr-TR" dirty="0" err="1" smtClean="0"/>
              <a:t>Kitâb</a:t>
            </a:r>
            <a:r>
              <a:rPr lang="tr-TR" dirty="0" smtClean="0"/>
              <a:t>-ı Dedem </a:t>
            </a:r>
            <a:r>
              <a:rPr lang="tr-TR" dirty="0" err="1" smtClean="0"/>
              <a:t>Korkud</a:t>
            </a:r>
            <a:r>
              <a:rPr lang="tr-TR" dirty="0" smtClean="0"/>
              <a:t> Alâ </a:t>
            </a:r>
            <a:r>
              <a:rPr lang="tr-TR" dirty="0" err="1" smtClean="0"/>
              <a:t>Lisân</a:t>
            </a:r>
            <a:r>
              <a:rPr lang="tr-TR" dirty="0" smtClean="0"/>
              <a:t>-ı </a:t>
            </a:r>
            <a:r>
              <a:rPr lang="tr-TR" dirty="0" err="1" smtClean="0"/>
              <a:t>Tâife</a:t>
            </a:r>
            <a:r>
              <a:rPr lang="tr-TR" dirty="0" smtClean="0"/>
              <a:t>-i </a:t>
            </a:r>
            <a:r>
              <a:rPr lang="tr-TR" dirty="0" err="1" smtClean="0"/>
              <a:t>Oğuzan"dır</a:t>
            </a:r>
            <a:r>
              <a:rPr lang="tr-TR" dirty="0" smtClean="0"/>
              <a:t>. Eserde her biri tek başına bağımsız ve eksiksiz bir metin niteliği taşıyan on iki hikâye yer almaktadır</a:t>
            </a:r>
          </a:p>
          <a:p>
            <a:r>
              <a:rPr lang="tr-TR" dirty="0" smtClean="0"/>
              <a:t> </a:t>
            </a:r>
          </a:p>
          <a:p>
            <a:endParaRPr lang="tr-TR" dirty="0"/>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1428736"/>
            <a:ext cx="7467600" cy="5045216"/>
          </a:xfrm>
        </p:spPr>
        <p:txBody>
          <a:bodyPr>
            <a:normAutofit fontScale="55000" lnSpcReduction="20000"/>
          </a:bodyPr>
          <a:lstStyle/>
          <a:p>
            <a:r>
              <a:rPr lang="tr-TR" sz="3800" b="1" i="1" dirty="0" smtClean="0"/>
              <a:t>Öğretmek amacıyla kaleme alınan edebî eserler didaktik diye adlandırılır. Edebiyat terimi olarak daha çok dinî, ahlaki, felsefi, sosyal, edebî, estetik gibi konularda bilgi ve öğüt vermek için yazılan manzum eserler didaktik, yani öğreticidir. Aydınlatıcı, yol gösterici, tenkit edici metinlerdir.</a:t>
            </a:r>
          </a:p>
          <a:p>
            <a:r>
              <a:rPr lang="tr-TR" sz="3800" b="1" i="1" dirty="0" smtClean="0"/>
              <a:t>Konuları: Din, tasavvuf, İslam menkıbeleri, tıp ve tabiattır.</a:t>
            </a:r>
          </a:p>
          <a:p>
            <a:r>
              <a:rPr lang="tr-TR" sz="3800" b="1" i="1" dirty="0" smtClean="0"/>
              <a:t>Eski çağlarda ilk edebî eserlerin çoğu didaktik özellikler taşır. Öğretici nitelikteki hayvan hikâyelerini (fabl) bu türün ilk örnekleri sayabiliriz.</a:t>
            </a:r>
          </a:p>
          <a:p>
            <a:r>
              <a:rPr lang="tr-TR" sz="3800" b="1" i="1" dirty="0" smtClean="0">
                <a:solidFill>
                  <a:srgbClr val="FF0000"/>
                </a:solidFill>
              </a:rPr>
              <a:t>13. ve 14. yüzyıllardaki öğretici metinler ikiye ayrılır:</a:t>
            </a:r>
          </a:p>
          <a:p>
            <a:r>
              <a:rPr lang="tr-TR" sz="3800" b="1" i="1" dirty="0" smtClean="0">
                <a:hlinkClick r:id="rId2"/>
              </a:rPr>
              <a:t>Tasavvufi Metinler</a:t>
            </a:r>
            <a:endParaRPr lang="tr-TR" sz="3800" b="1" i="1" dirty="0" smtClean="0"/>
          </a:p>
          <a:p>
            <a:r>
              <a:rPr lang="tr-TR" sz="3800" b="1" i="1" dirty="0" err="1" smtClean="0">
                <a:hlinkClick r:id="rId3"/>
              </a:rPr>
              <a:t>Nasreddin</a:t>
            </a:r>
            <a:r>
              <a:rPr lang="tr-TR" sz="3800" b="1" i="1" dirty="0" smtClean="0">
                <a:hlinkClick r:id="rId3"/>
              </a:rPr>
              <a:t> Hoca Fıkraları</a:t>
            </a:r>
            <a:endParaRPr lang="tr-TR" sz="3800" b="1" i="1" dirty="0" smtClean="0"/>
          </a:p>
          <a:p>
            <a:endParaRPr lang="tr-TR" dirty="0"/>
          </a:p>
        </p:txBody>
      </p:sp>
      <p:sp>
        <p:nvSpPr>
          <p:cNvPr id="1025" name="Rectangle 1"/>
          <p:cNvSpPr>
            <a:spLocks noChangeArrowheads="1"/>
          </p:cNvSpPr>
          <p:nvPr/>
        </p:nvSpPr>
        <p:spPr bwMode="auto">
          <a:xfrm>
            <a:off x="214282" y="642918"/>
            <a:ext cx="4780305" cy="1144096"/>
          </a:xfrm>
          <a:prstGeom prst="rect">
            <a:avLst/>
          </a:prstGeom>
          <a:noFill/>
          <a:ln w="9525">
            <a:noFill/>
            <a:miter lim="800000"/>
            <a:headEnd/>
            <a:tailEnd/>
          </a:ln>
          <a:effectLst/>
        </p:spPr>
        <p:txBody>
          <a:bodyPr vert="horz" wrap="none" lIns="133308" tIns="133308" rIns="0" bIns="268203"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FF0000"/>
                </a:solidFill>
                <a:effectLst/>
                <a:latin typeface="Open Sans"/>
                <a:cs typeface="Arial" pitchFamily="34" charset="0"/>
              </a:rPr>
              <a:t>13. ve 14. Yüzyıllarda Öğretici Metinler</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FF0000"/>
                </a:solidFill>
                <a:effectLst/>
                <a:latin typeface="Open Sans"/>
                <a:cs typeface="Arial" pitchFamily="34" charset="0"/>
              </a:rPr>
              <a:t/>
            </a:r>
            <a:br>
              <a:rPr kumimoji="0" lang="tr-TR" sz="1000" b="0" i="0" u="none" strike="noStrike" cap="none" normalizeH="0" baseline="0" dirty="0" smtClean="0">
                <a:ln>
                  <a:noFill/>
                </a:ln>
                <a:solidFill>
                  <a:srgbClr val="FF0000"/>
                </a:solidFill>
                <a:effectLst/>
                <a:latin typeface="Open Sans"/>
                <a:cs typeface="Arial" pitchFamily="34" charset="0"/>
              </a:rPr>
            </a:br>
            <a:endParaRPr kumimoji="0" lang="tr-TR" sz="18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500034" y="1071546"/>
            <a:ext cx="7467600" cy="4873752"/>
          </a:xfrm>
        </p:spPr>
        <p:txBody>
          <a:bodyPr>
            <a:normAutofit fontScale="92500" lnSpcReduction="10000"/>
          </a:bodyPr>
          <a:lstStyle/>
          <a:p>
            <a:r>
              <a:rPr lang="tr-TR" dirty="0" smtClean="0"/>
              <a:t>Öğretici metinler; haber ve bilgi vermek, ikna etmek, kanıları değiştirmek, uyarmak, düşündürmek, yönlendir­mek, tanıtmak vb. amaçlarla kaleme alınan metinlerdir.</a:t>
            </a:r>
          </a:p>
          <a:p>
            <a:r>
              <a:rPr lang="tr-TR" dirty="0" smtClean="0"/>
              <a:t>13 ve 14. yüzyıllarda oluşturulan öğretici metinlerde İslam medeniyetinin zihniyet üzerindeki etkisinden ötürü birtakım Arapça ve Farsça kelimeler kullanılmışsa da metinler genel olarak sade ve anlaşılır bir dille (sade ne­sir) kaleme alınmıştır.</a:t>
            </a:r>
          </a:p>
          <a:p>
            <a:r>
              <a:rPr lang="tr-TR" dirty="0" smtClean="0"/>
              <a:t>Bu metinlerde ele alınan en önemli temalar şunlardır: İslam, tasavvuf, din büyüklerinin ve tarihî şahsiyet­lerin yaşamları ve olağanüstü davranışları, tıp, tabiat.</a:t>
            </a:r>
          </a:p>
          <a:p>
            <a:r>
              <a:rPr lang="tr-TR" b="1" dirty="0" smtClean="0"/>
              <a:t> </a:t>
            </a:r>
            <a:endParaRPr lang="tr-TR" dirty="0" smtClean="0"/>
          </a:p>
          <a:p>
            <a:endParaRPr lang="tr-TR" dirty="0"/>
          </a:p>
        </p:txBody>
      </p:sp>
    </p:spTree>
  </p:cSld>
  <p:clrMapOvr>
    <a:masterClrMapping/>
  </p:clrMapOvr>
  <p:transition>
    <p:cover dir="l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FF0000"/>
                </a:solidFill>
              </a:rPr>
              <a:t>1) Tasavvufi Metinler</a:t>
            </a:r>
            <a:br>
              <a:rPr lang="tr-TR" b="1" dirty="0" smtClean="0">
                <a:solidFill>
                  <a:srgbClr val="FF0000"/>
                </a:solidFill>
              </a:rPr>
            </a:br>
            <a:endParaRPr lang="tr-TR" dirty="0">
              <a:solidFill>
                <a:srgbClr val="FF0000"/>
              </a:solidFill>
            </a:endParaRPr>
          </a:p>
        </p:txBody>
      </p:sp>
      <p:sp>
        <p:nvSpPr>
          <p:cNvPr id="3" name="2 İçerik Yer Tutucusu"/>
          <p:cNvSpPr>
            <a:spLocks noGrp="1"/>
          </p:cNvSpPr>
          <p:nvPr>
            <p:ph sz="quarter" idx="1"/>
          </p:nvPr>
        </p:nvSpPr>
        <p:spPr/>
        <p:txBody>
          <a:bodyPr>
            <a:normAutofit fontScale="92500" lnSpcReduction="20000"/>
          </a:bodyPr>
          <a:lstStyle/>
          <a:p>
            <a:r>
              <a:rPr lang="tr-TR" dirty="0" smtClean="0"/>
              <a:t>13. ve 14. yüzyıllardaki tasavvufi metinler İslâmiyet’in etkisiyle ortaya çıkmıştır. İslâmiyet’in kökleşip yayılmasında büyük etkisi olan tasavvuf zamanla edebî eserlerde de işlenmiş din ve tasavvuf edebiyat aracılığıyla yayılmaya çalışılmıştır. Tasavvufi metinlerde asıl olan sanat yapmak değil dinî-tasavvufi düşünceyi yaymaktır.</a:t>
            </a:r>
          </a:p>
          <a:p>
            <a:r>
              <a:rPr lang="tr-TR" dirty="0" smtClean="0"/>
              <a:t>Bu dönemde Mevlana’nın Mesnevi adlı eseri ön plana çıkmıştır. Mesnevî, tasavvufi, felsefi ve ahlaki bir eserdir.</a:t>
            </a:r>
          </a:p>
          <a:p>
            <a:r>
              <a:rPr lang="tr-TR" dirty="0" smtClean="0"/>
              <a:t>Mevlana, Yaşam felsefesi ile bütün dünyaya sevgiyi, hoşgörüyü, iyiliği ve güzelliği yansıtmış ve yol göstermiş bir Türk İslam mutasavvıfı ve şairidir. İlahi aşkı ruhunda bütünleştirmiş, gönüller sultanı ünlü Türk </a:t>
            </a:r>
            <a:r>
              <a:rPr lang="tr-TR" dirty="0" err="1" smtClean="0"/>
              <a:t>sufîsi</a:t>
            </a:r>
            <a:r>
              <a:rPr lang="tr-TR" dirty="0" smtClean="0"/>
              <a:t> Mevlâna’nın her dönemde insanlara rehberlik eden sözlerinin XIII. yüzyıldan bu yana bütün insanlıkça benimsenmiştir.</a:t>
            </a:r>
          </a:p>
          <a:p>
            <a:endParaRPr lang="tr-TR" dirty="0"/>
          </a:p>
        </p:txBody>
      </p:sp>
    </p:spTree>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214282" y="0"/>
            <a:ext cx="8143932" cy="6473952"/>
          </a:xfrm>
        </p:spPr>
        <p:txBody>
          <a:bodyPr>
            <a:normAutofit fontScale="40000" lnSpcReduction="20000"/>
          </a:bodyPr>
          <a:lstStyle/>
          <a:p>
            <a:r>
              <a:rPr lang="tr-TR" sz="800" b="1" dirty="0" err="1" smtClean="0">
                <a:solidFill>
                  <a:srgbClr val="FF0000"/>
                </a:solidFill>
              </a:rPr>
              <a:t>Nas</a:t>
            </a:r>
            <a:endParaRPr lang="tr-TR" sz="800" b="1" dirty="0" smtClean="0">
              <a:solidFill>
                <a:srgbClr val="FF0000"/>
              </a:solidFill>
            </a:endParaRPr>
          </a:p>
          <a:p>
            <a:r>
              <a:rPr lang="tr-TR" sz="6400" b="1" dirty="0" smtClean="0">
                <a:solidFill>
                  <a:srgbClr val="FF0000"/>
                </a:solidFill>
              </a:rPr>
              <a:t>NASREDDİN HOCA FIKRALARI</a:t>
            </a:r>
          </a:p>
          <a:p>
            <a:endParaRPr lang="tr-TR" sz="6400" b="1" dirty="0" smtClean="0">
              <a:solidFill>
                <a:srgbClr val="FF0000"/>
              </a:solidFill>
            </a:endParaRPr>
          </a:p>
          <a:p>
            <a:r>
              <a:rPr lang="tr-TR" sz="5500" b="1" dirty="0" smtClean="0"/>
              <a:t>Kısa ve özlü anlatımı olan nükteli, güldürücü halk hikâyelerine fıkra denir. Türk kültür, edebiyat ve folkloru açısından fıkra denince akla gel en ilk isim, </a:t>
            </a:r>
            <a:r>
              <a:rPr lang="tr-TR" sz="5500" b="1" dirty="0" err="1" smtClean="0"/>
              <a:t>Naslettin</a:t>
            </a:r>
            <a:r>
              <a:rPr lang="tr-TR" sz="5500" b="1" dirty="0" smtClean="0"/>
              <a:t> Hoca'dır. Bir taraftan güldüren öte taraftan düşündü­ren Nasrettin Hoca fıkraları, Türk halkının olay ve olgu­lar karşısında takındığı tavrın dokundurmalı ve esprili bir dille dışa vurumudur.</a:t>
            </a:r>
          </a:p>
          <a:p>
            <a:r>
              <a:rPr lang="tr-TR" sz="5500" b="1" dirty="0" smtClean="0"/>
              <a:t>Bu fıkraların orijinallerine yani Nasrettin Hoca'nın yaşadığı zaman diliminin Türkçesinin dil ve anlatım özelliklerini barındıran şekillerine ulaşmak olanaksızdır. Çünkü bu fıkralar, ilk söylendikleri anda yazıya geçiril­memiş, zamanla sözlü gelenek içinde çeşitli değişiklikle­re uğrayarak günümüze dek ulaşmıştır.</a:t>
            </a:r>
          </a:p>
          <a:p>
            <a:r>
              <a:rPr lang="tr-TR" sz="5500" b="1" dirty="0" smtClean="0"/>
              <a:t>Hoca, 1284 yılında 76 yaşındayken Akşehir'de ve­fat etmiş ve oraya defnedilmiştir.</a:t>
            </a:r>
          </a:p>
          <a:p>
            <a:r>
              <a:rPr lang="tr-TR" dirty="0" smtClean="0"/>
              <a:t/>
            </a:r>
            <a:br>
              <a:rPr lang="tr-TR" dirty="0" smtClean="0"/>
            </a:br>
            <a:endParaRPr lang="tr-TR" dirty="0"/>
          </a:p>
        </p:txBody>
      </p:sp>
    </p:spTree>
  </p:cSld>
  <p:clrMapOvr>
    <a:masterClrMapping/>
  </p:clrMapOvr>
  <p:transition>
    <p:pull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b="1" i="1" dirty="0" smtClean="0">
                <a:solidFill>
                  <a:srgbClr val="FF0000"/>
                </a:solidFill>
              </a:rPr>
              <a:t>     KAYNAKÇA</a:t>
            </a:r>
            <a:endParaRPr lang="tr-TR" sz="4000" b="1" i="1" dirty="0">
              <a:solidFill>
                <a:srgbClr val="FF0000"/>
              </a:solidFill>
            </a:endParaRPr>
          </a:p>
        </p:txBody>
      </p:sp>
      <p:sp>
        <p:nvSpPr>
          <p:cNvPr id="3" name="2 İçerik Yer Tutucusu"/>
          <p:cNvSpPr>
            <a:spLocks noGrp="1"/>
          </p:cNvSpPr>
          <p:nvPr>
            <p:ph sz="quarter" idx="1"/>
          </p:nvPr>
        </p:nvSpPr>
        <p:spPr/>
        <p:txBody>
          <a:bodyPr/>
          <a:lstStyle/>
          <a:p>
            <a:r>
              <a:rPr lang="tr-TR" dirty="0" smtClean="0">
                <a:hlinkClick r:id="rId2"/>
              </a:rPr>
              <a:t>http://www.</a:t>
            </a:r>
            <a:r>
              <a:rPr lang="tr-TR" dirty="0" err="1" smtClean="0">
                <a:hlinkClick r:id="rId2"/>
              </a:rPr>
              <a:t>edebiyatogretmeni</a:t>
            </a:r>
            <a:r>
              <a:rPr lang="tr-TR" dirty="0" smtClean="0">
                <a:hlinkClick r:id="rId2"/>
              </a:rPr>
              <a:t>.org/</a:t>
            </a:r>
            <a:endParaRPr lang="tr-TR" dirty="0" smtClean="0"/>
          </a:p>
          <a:p>
            <a:r>
              <a:rPr lang="tr-TR" dirty="0" smtClean="0">
                <a:hlinkClick r:id="rId3"/>
              </a:rPr>
              <a:t>/</a:t>
            </a:r>
            <a:r>
              <a:rPr lang="tr-TR" dirty="0" err="1" smtClean="0">
                <a:hlinkClick r:id="rId3"/>
              </a:rPr>
              <a:t>islam</a:t>
            </a:r>
            <a:r>
              <a:rPr lang="tr-TR" dirty="0" smtClean="0">
                <a:hlinkClick r:id="rId3"/>
              </a:rPr>
              <a:t>-</a:t>
            </a:r>
            <a:r>
              <a:rPr lang="tr-TR" dirty="0" err="1" smtClean="0">
                <a:hlinkClick r:id="rId3"/>
              </a:rPr>
              <a:t>uygarligi</a:t>
            </a:r>
            <a:r>
              <a:rPr lang="tr-TR" dirty="0" smtClean="0">
                <a:hlinkClick r:id="rId3"/>
              </a:rPr>
              <a:t>-</a:t>
            </a:r>
            <a:r>
              <a:rPr lang="tr-TR" dirty="0" err="1" smtClean="0">
                <a:hlinkClick r:id="rId3"/>
              </a:rPr>
              <a:t>cevresinde</a:t>
            </a:r>
            <a:r>
              <a:rPr lang="tr-TR" dirty="0" smtClean="0">
                <a:hlinkClick r:id="rId3"/>
              </a:rPr>
              <a:t>-</a:t>
            </a:r>
            <a:r>
              <a:rPr lang="tr-TR" dirty="0" err="1" smtClean="0">
                <a:hlinkClick r:id="rId3"/>
              </a:rPr>
              <a:t>gelisen</a:t>
            </a:r>
            <a:r>
              <a:rPr lang="tr-TR" dirty="0" smtClean="0">
                <a:hlinkClick r:id="rId3"/>
              </a:rPr>
              <a:t>-</a:t>
            </a:r>
            <a:r>
              <a:rPr lang="tr-TR" dirty="0" err="1" smtClean="0">
                <a:hlinkClick r:id="rId3"/>
              </a:rPr>
              <a:t>turk</a:t>
            </a:r>
            <a:r>
              <a:rPr lang="tr-TR" dirty="0" smtClean="0">
                <a:hlinkClick r:id="rId3"/>
              </a:rPr>
              <a:t>-</a:t>
            </a:r>
            <a:r>
              <a:rPr lang="tr-TR" dirty="0" err="1" smtClean="0">
                <a:hlinkClick r:id="rId3"/>
              </a:rPr>
              <a:t>edebiyati</a:t>
            </a:r>
            <a:r>
              <a:rPr lang="tr-TR" dirty="0" smtClean="0">
                <a:hlinkClick r:id="rId3"/>
              </a:rPr>
              <a:t>/</a:t>
            </a:r>
            <a:endParaRPr lang="tr-TR" dirty="0" smtClean="0"/>
          </a:p>
          <a:p>
            <a:r>
              <a:rPr lang="tr-TR" dirty="0" err="1" smtClean="0"/>
              <a:t>Olayçevresindeoluşanedebimetinler</a:t>
            </a:r>
            <a:endParaRPr lang="tr-TR" dirty="0" smtClean="0"/>
          </a:p>
          <a:p>
            <a:r>
              <a:rPr lang="tr-TR" dirty="0" smtClean="0"/>
              <a:t>10.SINIF EDEBİYAT KİTABI</a:t>
            </a:r>
          </a:p>
          <a:p>
            <a:endParaRPr lang="tr-TR" dirty="0" smtClean="0"/>
          </a:p>
          <a:p>
            <a:endParaRPr lang="tr-TR" dirty="0"/>
          </a:p>
        </p:txBody>
      </p:sp>
    </p:spTree>
  </p:cSld>
  <p:clrMapOvr>
    <a:masterClrMapping/>
  </p:clrMapOvr>
  <p:transition>
    <p:plus/>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7106" name="Picture 2"/>
          <p:cNvPicPr>
            <a:picLocks noGrp="1" noChangeAspect="1" noChangeArrowheads="1"/>
          </p:cNvPicPr>
          <p:nvPr>
            <p:ph sz="quarter" idx="1"/>
          </p:nvPr>
        </p:nvPicPr>
        <p:blipFill>
          <a:blip r:embed="rId2"/>
          <a:srcRect/>
          <a:stretch>
            <a:fillRect/>
          </a:stretch>
        </p:blipFill>
        <p:spPr bwMode="auto">
          <a:xfrm>
            <a:off x="351354" y="476672"/>
            <a:ext cx="7679292" cy="5759469"/>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53252" name="Picture 4" descr="http://image.slidesharecdn.com/cokuveheyecandilegetirenmetinler-140826115033-phpapp01/95/coku-ve-heyecan-dile-getiren-metinler-2-638.jpg?cb=1409054045"/>
          <p:cNvPicPr>
            <a:picLocks noChangeAspect="1" noChangeArrowheads="1"/>
          </p:cNvPicPr>
          <p:nvPr/>
        </p:nvPicPr>
        <p:blipFill>
          <a:blip r:embed="rId2"/>
          <a:srcRect/>
          <a:stretch>
            <a:fillRect/>
          </a:stretch>
        </p:blipFill>
        <p:spPr bwMode="auto">
          <a:xfrm>
            <a:off x="285720" y="142852"/>
            <a:ext cx="8373308" cy="628654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cover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939784"/>
          </a:xfrm>
        </p:spPr>
        <p:txBody>
          <a:bodyPr>
            <a:normAutofit fontScale="90000"/>
          </a:bodyPr>
          <a:lstStyle/>
          <a:p>
            <a:r>
              <a:rPr lang="tr-TR" b="1" dirty="0" smtClean="0">
                <a:solidFill>
                  <a:srgbClr val="FF0000"/>
                </a:solidFill>
              </a:rPr>
              <a:t> A) Coşku ve Heyecanı Dile Getiren Metinler </a:t>
            </a:r>
            <a:r>
              <a:rPr lang="tr-TR" b="1" dirty="0" smtClean="0">
                <a:solidFill>
                  <a:schemeClr val="accent6">
                    <a:lumMod val="50000"/>
                  </a:schemeClr>
                </a:solidFill>
              </a:rPr>
              <a:t>(</a:t>
            </a:r>
            <a:r>
              <a:rPr lang="tr-TR" b="1" dirty="0" smtClean="0">
                <a:solidFill>
                  <a:srgbClr val="0070C0"/>
                </a:solidFill>
              </a:rPr>
              <a:t>Şiirler</a:t>
            </a:r>
            <a:r>
              <a:rPr lang="tr-TR" b="1" dirty="0" smtClean="0">
                <a:solidFill>
                  <a:schemeClr val="accent6">
                    <a:lumMod val="50000"/>
                  </a:schemeClr>
                </a:solidFill>
              </a:rPr>
              <a:t>)</a:t>
            </a:r>
            <a:endParaRPr lang="tr-TR" b="1" dirty="0">
              <a:solidFill>
                <a:schemeClr val="accent6">
                  <a:lumMod val="50000"/>
                </a:schemeClr>
              </a:solidFill>
            </a:endParaRPr>
          </a:p>
        </p:txBody>
      </p:sp>
      <p:sp>
        <p:nvSpPr>
          <p:cNvPr id="4" name="3 Dikdörtgen"/>
          <p:cNvSpPr/>
          <p:nvPr/>
        </p:nvSpPr>
        <p:spPr>
          <a:xfrm>
            <a:off x="428596" y="1142985"/>
            <a:ext cx="8358246" cy="5170646"/>
          </a:xfrm>
          <a:prstGeom prst="rect">
            <a:avLst/>
          </a:prstGeom>
        </p:spPr>
        <p:txBody>
          <a:bodyPr wrap="square">
            <a:spAutoFit/>
          </a:bodyPr>
          <a:lstStyle/>
          <a:p>
            <a:pPr marL="342900" indent="-342900" fontAlgn="base"/>
            <a:r>
              <a:rPr lang="tr-TR" sz="4000" b="1" dirty="0" smtClean="0">
                <a:solidFill>
                  <a:srgbClr val="FF0000"/>
                </a:solidFill>
              </a:rPr>
              <a:t>1.İlahi</a:t>
            </a:r>
            <a:r>
              <a:rPr lang="tr-TR" sz="2200" b="1" dirty="0" smtClean="0"/>
              <a:t/>
            </a:r>
            <a:br>
              <a:rPr lang="tr-TR" sz="2200" b="1" dirty="0" smtClean="0"/>
            </a:br>
            <a:r>
              <a:rPr lang="tr-TR" sz="2200" b="1" dirty="0" smtClean="0"/>
              <a:t>İlahinin özellikleri şunlardır</a:t>
            </a:r>
            <a:r>
              <a:rPr lang="tr-TR" sz="2200" b="1" dirty="0" smtClean="0">
                <a:solidFill>
                  <a:srgbClr val="FF0000"/>
                </a:solidFill>
              </a:rPr>
              <a:t>:</a:t>
            </a:r>
            <a:r>
              <a:rPr lang="tr-TR" sz="2200" b="1" dirty="0" smtClean="0"/>
              <a:t/>
            </a:r>
            <a:br>
              <a:rPr lang="tr-TR" sz="2200" b="1" dirty="0" smtClean="0"/>
            </a:br>
            <a:r>
              <a:rPr lang="tr-TR" sz="2200" b="1" dirty="0" smtClean="0">
                <a:solidFill>
                  <a:srgbClr val="FF0000"/>
                </a:solidFill>
              </a:rPr>
              <a:t></a:t>
            </a:r>
            <a:r>
              <a:rPr lang="tr-TR" sz="2200" b="1" dirty="0" smtClean="0"/>
              <a:t> Kendine özgü bir ezgiyle okunur.  Hem koşma, hem semai biçiminde ve hem hece hem de aruz ölçüsüyle yazılmıştır.</a:t>
            </a:r>
            <a:br>
              <a:rPr lang="tr-TR" sz="2200" b="1" dirty="0" smtClean="0"/>
            </a:br>
            <a:r>
              <a:rPr lang="tr-TR" sz="2200" b="1" dirty="0" smtClean="0">
                <a:solidFill>
                  <a:srgbClr val="FF0000"/>
                </a:solidFill>
              </a:rPr>
              <a:t></a:t>
            </a:r>
            <a:r>
              <a:rPr lang="tr-TR" sz="2200" b="1" dirty="0" smtClean="0"/>
              <a:t> Hece ölçüsünde 7, 8 ve 11 ‘li kalıplar tercih edilmiştir.</a:t>
            </a:r>
            <a:br>
              <a:rPr lang="tr-TR" sz="2200" b="1" dirty="0" smtClean="0"/>
            </a:br>
            <a:r>
              <a:rPr lang="tr-TR" sz="2200" b="1" dirty="0" smtClean="0">
                <a:solidFill>
                  <a:srgbClr val="FF0000"/>
                </a:solidFill>
              </a:rPr>
              <a:t></a:t>
            </a:r>
            <a:r>
              <a:rPr lang="tr-TR" sz="2200" b="1" dirty="0" smtClean="0"/>
              <a:t> Dörtlüklerden oluşur. Dörtlük sayısı 3 ila 7 arasında</a:t>
            </a:r>
            <a:br>
              <a:rPr lang="tr-TR" sz="2200" b="1" dirty="0" smtClean="0"/>
            </a:br>
            <a:r>
              <a:rPr lang="tr-TR" sz="2200" b="1" dirty="0" smtClean="0"/>
              <a:t>değişir.</a:t>
            </a:r>
            <a:br>
              <a:rPr lang="tr-TR" sz="2200" b="1" dirty="0" smtClean="0"/>
            </a:br>
            <a:r>
              <a:rPr lang="tr-TR" sz="2200" b="1" dirty="0" smtClean="0">
                <a:solidFill>
                  <a:srgbClr val="FF0000"/>
                </a:solidFill>
              </a:rPr>
              <a:t></a:t>
            </a:r>
            <a:r>
              <a:rPr lang="tr-TR" sz="2200" b="1" dirty="0" smtClean="0"/>
              <a:t> Genelde şiirin içinde şairin mahlası geçer.</a:t>
            </a:r>
            <a:br>
              <a:rPr lang="tr-TR" sz="2200" b="1" dirty="0" smtClean="0"/>
            </a:br>
            <a:r>
              <a:rPr lang="tr-TR" sz="2200" b="1" dirty="0" smtClean="0">
                <a:solidFill>
                  <a:srgbClr val="FF0000"/>
                </a:solidFill>
              </a:rPr>
              <a:t></a:t>
            </a:r>
            <a:r>
              <a:rPr lang="tr-TR" sz="2200" b="1" dirty="0" smtClean="0"/>
              <a:t> İlahi denince akla ilk gelen isim </a:t>
            </a:r>
            <a:r>
              <a:rPr lang="tr-TR" sz="2200" b="1" dirty="0" smtClean="0">
                <a:hlinkClick r:id="rId2" tooltip=" Yunus Emre "/>
              </a:rPr>
              <a:t> Yunus Emre </a:t>
            </a:r>
            <a:r>
              <a:rPr lang="tr-TR" sz="2200" b="1" dirty="0" smtClean="0"/>
              <a:t>‘dir.</a:t>
            </a:r>
            <a:br>
              <a:rPr lang="tr-TR" sz="2200" b="1" dirty="0" smtClean="0"/>
            </a:br>
            <a:r>
              <a:rPr lang="tr-TR" sz="2200" b="1" dirty="0" smtClean="0">
                <a:solidFill>
                  <a:srgbClr val="FF0000"/>
                </a:solidFill>
              </a:rPr>
              <a:t></a:t>
            </a:r>
            <a:r>
              <a:rPr lang="tr-TR" sz="2200" b="1" dirty="0" smtClean="0"/>
              <a:t> 13.yy şairidir. </a:t>
            </a:r>
          </a:p>
          <a:p>
            <a:pPr marL="342900" indent="-342900" fontAlgn="base"/>
            <a:r>
              <a:rPr lang="tr-TR" sz="2200" b="1" dirty="0" smtClean="0"/>
              <a:t>    </a:t>
            </a:r>
            <a:r>
              <a:rPr lang="tr-TR" sz="2200" b="1" dirty="0" smtClean="0">
                <a:solidFill>
                  <a:srgbClr val="FF0000"/>
                </a:solidFill>
              </a:rPr>
              <a:t> </a:t>
            </a:r>
            <a:r>
              <a:rPr lang="tr-TR" sz="2400" b="1" dirty="0" smtClean="0"/>
              <a:t>Hem hece hem de aruz ölçüsüyle şiirler yazmıştır.</a:t>
            </a:r>
          </a:p>
          <a:p>
            <a:pPr marL="342900" indent="-342900" fontAlgn="base"/>
            <a:r>
              <a:rPr lang="tr-TR" sz="2400" b="1" dirty="0" smtClean="0"/>
              <a:t>    </a:t>
            </a:r>
            <a:r>
              <a:rPr lang="tr-TR" sz="2400" b="1" dirty="0" smtClean="0">
                <a:solidFill>
                  <a:srgbClr val="FF0000"/>
                </a:solidFill>
              </a:rPr>
              <a:t> </a:t>
            </a:r>
            <a:r>
              <a:rPr lang="tr-TR" sz="2400" b="1" dirty="0" smtClean="0"/>
              <a:t>Sade bir dil kullanmıştır</a:t>
            </a:r>
          </a:p>
          <a:p>
            <a:pPr marL="342900" indent="-342900" fontAlgn="base"/>
            <a:r>
              <a:rPr lang="tr-TR" sz="2400" b="1" dirty="0" smtClean="0"/>
              <a:t>    </a:t>
            </a:r>
            <a:r>
              <a:rPr lang="tr-TR" sz="2400" b="1" dirty="0" smtClean="0">
                <a:solidFill>
                  <a:srgbClr val="FF0000"/>
                </a:solidFill>
              </a:rPr>
              <a:t></a:t>
            </a:r>
            <a:r>
              <a:rPr lang="tr-TR" sz="2400" b="1" dirty="0" smtClean="0"/>
              <a:t> İlahileriyle meşhurdur.</a:t>
            </a:r>
            <a:endParaRPr lang="tr-TR" sz="2200" b="1" dirty="0" smtClean="0"/>
          </a:p>
        </p:txBody>
      </p:sp>
    </p:spTree>
  </p:cSld>
  <p:clrMapOvr>
    <a:masterClrMapping/>
  </p:clrMapOvr>
  <p:transition>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a:p>
        </p:txBody>
      </p:sp>
      <p:pic>
        <p:nvPicPr>
          <p:cNvPr id="58370" name="Picture 2" descr="http://image.slidesharecdn.com/cokuveheyecandilegetirenmetinler-140826115033-phpapp01/95/coku-ve-heyecan-dile-getiren-metinler-5-638.jpg?cb=1409054045"/>
          <p:cNvPicPr>
            <a:picLocks noChangeAspect="1" noChangeArrowheads="1"/>
          </p:cNvPicPr>
          <p:nvPr/>
        </p:nvPicPr>
        <p:blipFill>
          <a:blip r:embed="rId2"/>
          <a:srcRect/>
          <a:stretch>
            <a:fillRect/>
          </a:stretch>
        </p:blipFill>
        <p:spPr bwMode="auto">
          <a:xfrm>
            <a:off x="214282" y="214290"/>
            <a:ext cx="8429684" cy="63579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over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Grp="1" noChangeAspect="1" noChangeArrowheads="1"/>
          </p:cNvPicPr>
          <p:nvPr>
            <p:ph sz="quarter" idx="1"/>
          </p:nvPr>
        </p:nvPicPr>
        <p:blipFill>
          <a:blip r:embed="rId2"/>
          <a:srcRect/>
          <a:stretch>
            <a:fillRect/>
          </a:stretch>
        </p:blipFill>
        <p:spPr bwMode="auto">
          <a:xfrm>
            <a:off x="357158" y="214290"/>
            <a:ext cx="8501122" cy="6643710"/>
          </a:xfrm>
          <a:prstGeom prst="rect">
            <a:avLst/>
          </a:prstGeom>
          <a:ln>
            <a:noFill/>
          </a:ln>
          <a:effectLst>
            <a:softEdge rad="112500"/>
          </a:effectLst>
        </p:spPr>
      </p:pic>
    </p:spTree>
  </p:cSld>
  <p:clrMapOvr>
    <a:masterClrMapping/>
  </p:clrMapOvr>
  <p:transition>
    <p:push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939784"/>
          </a:xfrm>
        </p:spPr>
        <p:txBody>
          <a:bodyPr>
            <a:normAutofit/>
          </a:bodyPr>
          <a:lstStyle/>
          <a:p>
            <a:r>
              <a:rPr lang="tr-TR" sz="5400" b="1" dirty="0" smtClean="0">
                <a:solidFill>
                  <a:srgbClr val="FF0000"/>
                </a:solidFill>
              </a:rPr>
              <a:t>2. Nefes</a:t>
            </a:r>
            <a:endParaRPr lang="tr-TR" sz="5400" dirty="0">
              <a:solidFill>
                <a:srgbClr val="FF0000"/>
              </a:solidFill>
            </a:endParaRPr>
          </a:p>
        </p:txBody>
      </p:sp>
      <p:sp>
        <p:nvSpPr>
          <p:cNvPr id="5" name="4 İçerik Yer Tutucusu"/>
          <p:cNvSpPr>
            <a:spLocks noGrp="1"/>
          </p:cNvSpPr>
          <p:nvPr>
            <p:ph sz="quarter" idx="1"/>
          </p:nvPr>
        </p:nvSpPr>
        <p:spPr>
          <a:xfrm>
            <a:off x="457200" y="1142984"/>
            <a:ext cx="7467600" cy="5330968"/>
          </a:xfrm>
        </p:spPr>
        <p:txBody>
          <a:bodyPr>
            <a:normAutofit fontScale="55000" lnSpcReduction="20000"/>
          </a:bodyPr>
          <a:lstStyle/>
          <a:p>
            <a:r>
              <a:rPr lang="tr-TR" dirty="0" smtClean="0"/>
              <a:t/>
            </a:r>
            <a:br>
              <a:rPr lang="tr-TR" dirty="0" smtClean="0"/>
            </a:br>
            <a:r>
              <a:rPr lang="tr-TR" sz="2900" b="1" dirty="0" smtClean="0"/>
              <a:t>Nefes, dini temellere bağlı âşık edebiyatı nazım şekillerinden ilahilerin Alevi-Bektaşi âşıklarınca yazılanlarına denir. Konusu genellikle tasavvuftaki vahdet-i </a:t>
            </a:r>
            <a:r>
              <a:rPr lang="tr-TR" sz="2900" b="1" dirty="0" err="1" smtClean="0"/>
              <a:t>vücud</a:t>
            </a:r>
            <a:r>
              <a:rPr lang="tr-TR" sz="2900" b="1" dirty="0" smtClean="0"/>
              <a:t>, Alevi-Bektaşi ilkeleri, tarikat kurallarıyla ilgilidir. Dili sade bir Türkçe olan nefesler biçim olarak koşmaya benzer.</a:t>
            </a:r>
            <a:br>
              <a:rPr lang="tr-TR" sz="2900" b="1" dirty="0" smtClean="0"/>
            </a:br>
            <a:r>
              <a:rPr lang="tr-TR" sz="2900" b="1" dirty="0" smtClean="0"/>
              <a:t>Nefesin özellikleri şunlardır:</a:t>
            </a:r>
            <a:br>
              <a:rPr lang="tr-TR" sz="2900" b="1" dirty="0" smtClean="0"/>
            </a:br>
            <a:r>
              <a:rPr lang="tr-TR" sz="2900" b="1" dirty="0" smtClean="0">
                <a:solidFill>
                  <a:srgbClr val="FF0000"/>
                </a:solidFill>
              </a:rPr>
              <a:t></a:t>
            </a:r>
            <a:r>
              <a:rPr lang="tr-TR" sz="2900" b="1" dirty="0" smtClean="0"/>
              <a:t> Bektaşi şairlerinin yazdığı tasavvufi şiirlerdir.</a:t>
            </a:r>
            <a:br>
              <a:rPr lang="tr-TR" sz="2900" b="1" dirty="0" smtClean="0"/>
            </a:br>
            <a:r>
              <a:rPr lang="tr-TR" sz="2900" b="1" dirty="0" smtClean="0">
                <a:solidFill>
                  <a:srgbClr val="FF0000"/>
                </a:solidFill>
              </a:rPr>
              <a:t></a:t>
            </a:r>
            <a:r>
              <a:rPr lang="tr-TR" sz="2900" b="1" dirty="0" smtClean="0"/>
              <a:t> Genellikle, nefeslerde tasavvuftaki Vahdet-i </a:t>
            </a:r>
            <a:r>
              <a:rPr lang="tr-TR" sz="2900" b="1" dirty="0" err="1" smtClean="0"/>
              <a:t>Vücud</a:t>
            </a:r>
            <a:r>
              <a:rPr lang="tr-TR" sz="2900" b="1" dirty="0" smtClean="0"/>
              <a:t> felsefesi anlatılır.</a:t>
            </a:r>
            <a:br>
              <a:rPr lang="tr-TR" sz="2900" b="1" dirty="0" smtClean="0"/>
            </a:br>
            <a:r>
              <a:rPr lang="tr-TR" sz="2900" b="1" dirty="0" smtClean="0">
                <a:solidFill>
                  <a:srgbClr val="FF0000"/>
                </a:solidFill>
              </a:rPr>
              <a:t></a:t>
            </a:r>
            <a:r>
              <a:rPr lang="tr-TR" sz="2900" b="1" dirty="0" smtClean="0"/>
              <a:t> Bunun yanında Hz. Muhammed (A.S.M) ve Hz. Ali (R.A) için övgüler de söylenir.</a:t>
            </a:r>
            <a:br>
              <a:rPr lang="tr-TR" sz="2900" b="1" dirty="0" smtClean="0"/>
            </a:br>
            <a:r>
              <a:rPr lang="tr-TR" sz="2900" b="1" dirty="0" smtClean="0">
                <a:solidFill>
                  <a:srgbClr val="FF0000"/>
                </a:solidFill>
              </a:rPr>
              <a:t></a:t>
            </a:r>
            <a:r>
              <a:rPr lang="tr-TR" sz="2900" b="1" dirty="0" smtClean="0"/>
              <a:t> Nazım birimi dörtlüktür. Dörtlük sayısı 3 ila 8 arasında değişir.</a:t>
            </a:r>
            <a:br>
              <a:rPr lang="tr-TR" sz="2900" b="1" dirty="0" smtClean="0"/>
            </a:br>
            <a:r>
              <a:rPr lang="tr-TR" sz="2900" b="1" dirty="0" smtClean="0">
                <a:solidFill>
                  <a:srgbClr val="FF0000"/>
                </a:solidFill>
              </a:rPr>
              <a:t></a:t>
            </a:r>
            <a:r>
              <a:rPr lang="tr-TR" sz="2900" b="1" dirty="0" smtClean="0"/>
              <a:t> Hece ölçüsüyle yazılırlar. Ama aruz ölçüsüyle yazılan nefesler de vardır.</a:t>
            </a:r>
            <a:br>
              <a:rPr lang="tr-TR" sz="2900" b="1" dirty="0" smtClean="0"/>
            </a:br>
            <a:r>
              <a:rPr lang="tr-TR" sz="2900" b="1" dirty="0" smtClean="0">
                <a:solidFill>
                  <a:srgbClr val="FF0000"/>
                </a:solidFill>
              </a:rPr>
              <a:t></a:t>
            </a:r>
            <a:r>
              <a:rPr lang="tr-TR" sz="2900" b="1" dirty="0" smtClean="0"/>
              <a:t> Nefeslerde, </a:t>
            </a:r>
            <a:r>
              <a:rPr lang="tr-TR" sz="2900" b="1" dirty="0" err="1" smtClean="0"/>
              <a:t>kalenderâne</a:t>
            </a:r>
            <a:r>
              <a:rPr lang="tr-TR" sz="2900" b="1" dirty="0" smtClean="0"/>
              <a:t> ve alaycı bir üslup dikkati çeker.</a:t>
            </a:r>
            <a:br>
              <a:rPr lang="tr-TR" sz="2900" b="1" dirty="0" smtClean="0"/>
            </a:br>
            <a:r>
              <a:rPr lang="tr-TR" sz="2900" b="1" dirty="0" smtClean="0">
                <a:solidFill>
                  <a:srgbClr val="FF0000"/>
                </a:solidFill>
              </a:rPr>
              <a:t></a:t>
            </a:r>
            <a:r>
              <a:rPr lang="tr-TR" sz="2900" b="1" dirty="0" smtClean="0"/>
              <a:t> Özellikle Pir Sultan Abdal, bu tarzdaki şiirleriyle tanınır.</a:t>
            </a:r>
            <a:br>
              <a:rPr lang="tr-TR" sz="2900" b="1" dirty="0" smtClean="0"/>
            </a:br>
            <a:r>
              <a:rPr lang="tr-TR" sz="2900" b="1" dirty="0" smtClean="0">
                <a:solidFill>
                  <a:srgbClr val="00B050"/>
                </a:solidFill>
              </a:rPr>
              <a:t>Örnek</a:t>
            </a:r>
            <a:r>
              <a:rPr lang="tr-TR" sz="2900" b="1" dirty="0" smtClean="0"/>
              <a:t/>
            </a:r>
            <a:br>
              <a:rPr lang="tr-TR" sz="2900" b="1" dirty="0" smtClean="0"/>
            </a:br>
            <a:r>
              <a:rPr lang="tr-TR" sz="2900" b="1" dirty="0" err="1" smtClean="0"/>
              <a:t>Eşrefoğlu</a:t>
            </a:r>
            <a:r>
              <a:rPr lang="tr-TR" sz="2900" b="1" dirty="0" smtClean="0"/>
              <a:t> al haberi</a:t>
            </a:r>
            <a:br>
              <a:rPr lang="tr-TR" sz="2900" b="1" dirty="0" smtClean="0"/>
            </a:br>
            <a:r>
              <a:rPr lang="tr-TR" sz="2900" b="1" dirty="0" smtClean="0"/>
              <a:t>Bahçe biziz bağ bizdedir</a:t>
            </a:r>
            <a:br>
              <a:rPr lang="tr-TR" sz="2900" b="1" dirty="0" smtClean="0"/>
            </a:br>
            <a:r>
              <a:rPr lang="tr-TR" sz="2900" b="1" dirty="0" smtClean="0"/>
              <a:t>Biz de </a:t>
            </a:r>
            <a:r>
              <a:rPr lang="tr-TR" sz="2900" b="1" dirty="0" err="1" smtClean="0"/>
              <a:t>mevlanın</a:t>
            </a:r>
            <a:r>
              <a:rPr lang="tr-TR" sz="2900" b="1" dirty="0" smtClean="0"/>
              <a:t> kuluyuz</a:t>
            </a:r>
            <a:br>
              <a:rPr lang="tr-TR" sz="2900" b="1" dirty="0" smtClean="0"/>
            </a:br>
            <a:r>
              <a:rPr lang="tr-TR" sz="2900" b="1" dirty="0" smtClean="0"/>
              <a:t>Yetmiş iki dil bizdedir</a:t>
            </a:r>
            <a:endParaRPr lang="tr-TR" sz="2900" b="1" dirty="0"/>
          </a:p>
        </p:txBody>
      </p:sp>
    </p:spTree>
  </p:cSld>
  <p:clrMapOvr>
    <a:masterClrMapping/>
  </p:clrMapOvr>
  <p:transition>
    <p:strips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image.slidesharecdn.com/cokuveheyecandilegetirenmetinler-140826115033-phpapp01/95/coku-ve-heyecan-dile-getiren-metinler-8-638.jpg?cb=1409054045"/>
          <p:cNvPicPr>
            <a:picLocks noChangeAspect="1" noChangeArrowheads="1"/>
          </p:cNvPicPr>
          <p:nvPr/>
        </p:nvPicPr>
        <p:blipFill>
          <a:blip r:embed="rId2"/>
          <a:srcRect/>
          <a:stretch>
            <a:fillRect/>
          </a:stretch>
        </p:blipFill>
        <p:spPr bwMode="auto">
          <a:xfrm>
            <a:off x="214282" y="214290"/>
            <a:ext cx="8501122" cy="6357982"/>
          </a:xfrm>
          <a:prstGeom prst="rect">
            <a:avLst/>
          </a:prstGeom>
          <a:noFill/>
        </p:spPr>
      </p:pic>
    </p:spTree>
  </p:cSld>
  <p:clrMapOvr>
    <a:masterClrMapping/>
  </p:clrMapOvr>
  <p:transition>
    <p:strips/>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2835</TotalTime>
  <Words>694</Words>
  <Application>Microsoft Office PowerPoint</Application>
  <PresentationFormat>Ekran Gösterisi (4:3)</PresentationFormat>
  <Paragraphs>104</Paragraphs>
  <Slides>26</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26</vt:i4>
      </vt:variant>
    </vt:vector>
  </HeadingPairs>
  <TitlesOfParts>
    <vt:vector size="32" baseType="lpstr">
      <vt:lpstr>Arial</vt:lpstr>
      <vt:lpstr>Century Schoolbook</vt:lpstr>
      <vt:lpstr>Open Sans</vt:lpstr>
      <vt:lpstr>Wingdings</vt:lpstr>
      <vt:lpstr>Wingdings 2</vt:lpstr>
      <vt:lpstr>Cumba</vt:lpstr>
      <vt:lpstr>PowerPoint Sunusu</vt:lpstr>
      <vt:lpstr>PowerPoint Sunusu</vt:lpstr>
      <vt:lpstr>PowerPoint Sunusu</vt:lpstr>
      <vt:lpstr>PowerPoint Sunusu</vt:lpstr>
      <vt:lpstr> A) Coşku ve Heyecanı Dile Getiren Metinler (Şiirler)</vt:lpstr>
      <vt:lpstr>PowerPoint Sunusu</vt:lpstr>
      <vt:lpstr>PowerPoint Sunusu</vt:lpstr>
      <vt:lpstr>2. Nefes</vt:lpstr>
      <vt:lpstr>PowerPoint Sunusu</vt:lpstr>
      <vt:lpstr>PowerPoint Sunusu</vt:lpstr>
      <vt:lpstr>3.Gazel</vt:lpstr>
      <vt:lpstr>PowerPoint Sunusu</vt:lpstr>
      <vt:lpstr>PowerPoint Sunusu</vt:lpstr>
      <vt:lpstr>PowerPoint Sunusu</vt:lpstr>
      <vt:lpstr>PowerPoint Sunusu</vt:lpstr>
      <vt:lpstr>PowerPoint Sunusu</vt:lpstr>
      <vt:lpstr> olay örgüsü</vt:lpstr>
      <vt:lpstr>DANİŞMENDNÂME</vt:lpstr>
      <vt:lpstr>PowerPoint Sunusu</vt:lpstr>
      <vt:lpstr>PowerPoint Sunusu</vt:lpstr>
      <vt:lpstr> DEDE KORKUT HİKÂYELERİ </vt:lpstr>
      <vt:lpstr>PowerPoint Sunusu</vt:lpstr>
      <vt:lpstr>PowerPoint Sunusu</vt:lpstr>
      <vt:lpstr>1) Tasavvufi Metinler </vt:lpstr>
      <vt:lpstr>PowerPoint Sunusu</vt:lpstr>
      <vt:lpstr>     KAYNAKÇA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İSLAM UYGARLIĞI ÇEVRESİNDE                GELİŞEN TÜRK EDEBİYATI</dc:title>
  <dc:creator>USER</dc:creator>
  <cp:lastModifiedBy>ARSLANKÖSE</cp:lastModifiedBy>
  <cp:revision>23</cp:revision>
  <dcterms:created xsi:type="dcterms:W3CDTF">2015-11-27T20:01:03Z</dcterms:created>
  <dcterms:modified xsi:type="dcterms:W3CDTF">2016-01-18T13:09:46Z</dcterms:modified>
</cp:coreProperties>
</file>