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82" r:id="rId4"/>
    <p:sldId id="283" r:id="rId5"/>
    <p:sldId id="259" r:id="rId6"/>
    <p:sldId id="284" r:id="rId7"/>
    <p:sldId id="261" r:id="rId8"/>
    <p:sldId id="262" r:id="rId9"/>
    <p:sldId id="263" r:id="rId10"/>
    <p:sldId id="264" r:id="rId11"/>
    <p:sldId id="265" r:id="rId12"/>
    <p:sldId id="266" r:id="rId13"/>
    <p:sldId id="267" r:id="rId14"/>
    <p:sldId id="271" r:id="rId15"/>
    <p:sldId id="270" r:id="rId16"/>
    <p:sldId id="275" r:id="rId17"/>
    <p:sldId id="273" r:id="rId18"/>
    <p:sldId id="277" r:id="rId19"/>
    <p:sldId id="278" r:id="rId20"/>
    <p:sldId id="285" r:id="rId2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09576562-746D-4F7B-B78A-925AF81E91CF}" type="datetimeFigureOut">
              <a:rPr lang="tr-TR" smtClean="0"/>
              <a:pPr/>
              <a:t>14.12.2015</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A01BFC5B-998C-49A7-AEE3-82C242D93DA5}"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9576562-746D-4F7B-B78A-925AF81E91CF}" type="datetimeFigureOut">
              <a:rPr lang="tr-TR" smtClean="0"/>
              <a:pPr/>
              <a:t>14.12.2015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01BFC5B-998C-49A7-AEE3-82C242D93DA5}"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9576562-746D-4F7B-B78A-925AF81E91CF}" type="datetimeFigureOut">
              <a:rPr lang="tr-TR" smtClean="0"/>
              <a:pPr/>
              <a:t>14.12.2015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01BFC5B-998C-49A7-AEE3-82C242D93DA5}"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09576562-746D-4F7B-B78A-925AF81E91CF}" type="datetimeFigureOut">
              <a:rPr lang="tr-TR" smtClean="0"/>
              <a:pPr/>
              <a:t>14.12.2015</a:t>
            </a:fld>
            <a:endParaRPr lang="tr-TR"/>
          </a:p>
        </p:txBody>
      </p:sp>
      <p:sp>
        <p:nvSpPr>
          <p:cNvPr id="9" name="8 Slayt Numarası Yer Tutucusu"/>
          <p:cNvSpPr>
            <a:spLocks noGrp="1"/>
          </p:cNvSpPr>
          <p:nvPr>
            <p:ph type="sldNum" sz="quarter" idx="15"/>
          </p:nvPr>
        </p:nvSpPr>
        <p:spPr/>
        <p:txBody>
          <a:bodyPr rtlCol="0"/>
          <a:lstStyle/>
          <a:p>
            <a:fld id="{A01BFC5B-998C-49A7-AEE3-82C242D93DA5}"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09576562-746D-4F7B-B78A-925AF81E91CF}" type="datetimeFigureOut">
              <a:rPr lang="tr-TR" smtClean="0"/>
              <a:pPr/>
              <a:t>14.12.2015</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A01BFC5B-998C-49A7-AEE3-82C242D93DA5}"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09576562-746D-4F7B-B78A-925AF81E91CF}" type="datetimeFigureOut">
              <a:rPr lang="tr-TR" smtClean="0"/>
              <a:pPr/>
              <a:t>14.12.2015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01BFC5B-998C-49A7-AEE3-82C242D93DA5}"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09576562-746D-4F7B-B78A-925AF81E91CF}" type="datetimeFigureOut">
              <a:rPr lang="tr-TR" smtClean="0"/>
              <a:pPr/>
              <a:t>14.12.2015</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01BFC5B-998C-49A7-AEE3-82C242D93DA5}"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09576562-746D-4F7B-B78A-925AF81E91CF}" type="datetimeFigureOut">
              <a:rPr lang="tr-TR" smtClean="0"/>
              <a:pPr/>
              <a:t>14.12.2015</a:t>
            </a:fld>
            <a:endParaRPr lang="tr-TR"/>
          </a:p>
        </p:txBody>
      </p:sp>
      <p:sp>
        <p:nvSpPr>
          <p:cNvPr id="7" name="6 Slayt Numarası Yer Tutucusu"/>
          <p:cNvSpPr>
            <a:spLocks noGrp="1"/>
          </p:cNvSpPr>
          <p:nvPr>
            <p:ph type="sldNum" sz="quarter" idx="11"/>
          </p:nvPr>
        </p:nvSpPr>
        <p:spPr/>
        <p:txBody>
          <a:bodyPr rtlCol="0"/>
          <a:lstStyle/>
          <a:p>
            <a:fld id="{A01BFC5B-998C-49A7-AEE3-82C242D93DA5}"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9576562-746D-4F7B-B78A-925AF81E91CF}" type="datetimeFigureOut">
              <a:rPr lang="tr-TR" smtClean="0"/>
              <a:pPr/>
              <a:t>14.12.2015</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01BFC5B-998C-49A7-AEE3-82C242D93DA5}"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09576562-746D-4F7B-B78A-925AF81E91CF}" type="datetimeFigureOut">
              <a:rPr lang="tr-TR" smtClean="0"/>
              <a:pPr/>
              <a:t>14.12.2015</a:t>
            </a:fld>
            <a:endParaRPr lang="tr-TR"/>
          </a:p>
        </p:txBody>
      </p:sp>
      <p:sp>
        <p:nvSpPr>
          <p:cNvPr id="22" name="21 Slayt Numarası Yer Tutucusu"/>
          <p:cNvSpPr>
            <a:spLocks noGrp="1"/>
          </p:cNvSpPr>
          <p:nvPr>
            <p:ph type="sldNum" sz="quarter" idx="15"/>
          </p:nvPr>
        </p:nvSpPr>
        <p:spPr/>
        <p:txBody>
          <a:bodyPr rtlCol="0"/>
          <a:lstStyle/>
          <a:p>
            <a:fld id="{A01BFC5B-998C-49A7-AEE3-82C242D93DA5}"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09576562-746D-4F7B-B78A-925AF81E91CF}" type="datetimeFigureOut">
              <a:rPr lang="tr-TR" smtClean="0"/>
              <a:pPr/>
              <a:t>14.12.2015</a:t>
            </a:fld>
            <a:endParaRPr lang="tr-TR"/>
          </a:p>
        </p:txBody>
      </p:sp>
      <p:sp>
        <p:nvSpPr>
          <p:cNvPr id="18" name="17 Slayt Numarası Yer Tutucusu"/>
          <p:cNvSpPr>
            <a:spLocks noGrp="1"/>
          </p:cNvSpPr>
          <p:nvPr>
            <p:ph type="sldNum" sz="quarter" idx="11"/>
          </p:nvPr>
        </p:nvSpPr>
        <p:spPr/>
        <p:txBody>
          <a:bodyPr rtlCol="0"/>
          <a:lstStyle/>
          <a:p>
            <a:fld id="{A01BFC5B-998C-49A7-AEE3-82C242D93DA5}"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9576562-746D-4F7B-B78A-925AF81E91CF}" type="datetimeFigureOut">
              <a:rPr lang="tr-TR" smtClean="0"/>
              <a:pPr/>
              <a:t>14.12.2015</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01BFC5B-998C-49A7-AEE3-82C242D93DA5}"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turkceciler.com/kasgarli_mahmut.htm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turkceciler.com/ahmet_yesevi.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turkceciler.com/hece_olcusu.html" TargetMode="External"/><Relationship Id="rId2" Type="http://schemas.openxmlformats.org/officeDocument/2006/relationships/hyperlink" Target="http://www.turkceciler.com/gecis_donemi_turk_edebiyati.htm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www.edebiyatdersi.com/" TargetMode="External"/><Relationship Id="rId2" Type="http://schemas.openxmlformats.org/officeDocument/2006/relationships/hyperlink" Target="http://www.edebiyathocam.com/" TargetMode="External"/><Relationship Id="rId1" Type="http://schemas.openxmlformats.org/officeDocument/2006/relationships/slideLayout" Target="../slideLayouts/slideLayout2.xml"/><Relationship Id="rId4" Type="http://schemas.openxmlformats.org/officeDocument/2006/relationships/hyperlink" Target="http://www.geli&#351;ent&#252;rkedebiyat&#305;.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edebiyatogretmeni.org/atabetul-hakayik/" TargetMode="External"/><Relationship Id="rId2" Type="http://schemas.openxmlformats.org/officeDocument/2006/relationships/hyperlink" Target="http://www.edebiyatogretmeni.org/kutadgu-bilig/" TargetMode="External"/><Relationship Id="rId1" Type="http://schemas.openxmlformats.org/officeDocument/2006/relationships/slideLayout" Target="../slideLayouts/slideLayout2.xml"/><Relationship Id="rId5" Type="http://schemas.openxmlformats.org/officeDocument/2006/relationships/hyperlink" Target="http://www.edebiyatogretmeni.org/divanu-lugatit-turk/" TargetMode="External"/><Relationship Id="rId4" Type="http://schemas.openxmlformats.org/officeDocument/2006/relationships/hyperlink" Target="http://www.edebiyatogretmeni.org/divan-i-hikmet/"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Dikdörtgen"/>
          <p:cNvSpPr/>
          <p:nvPr/>
        </p:nvSpPr>
        <p:spPr>
          <a:xfrm>
            <a:off x="500034" y="357166"/>
            <a:ext cx="7956024" cy="1754326"/>
          </a:xfrm>
          <a:prstGeom prst="rect">
            <a:avLst/>
          </a:prstGeom>
          <a:effectLst>
            <a:glow rad="228600">
              <a:schemeClr val="accent3">
                <a:satMod val="175000"/>
                <a:alpha val="40000"/>
              </a:schemeClr>
            </a:glow>
          </a:effectLst>
        </p:spPr>
        <p:style>
          <a:lnRef idx="2">
            <a:schemeClr val="dk1">
              <a:shade val="50000"/>
            </a:schemeClr>
          </a:lnRef>
          <a:fillRef idx="1">
            <a:schemeClr val="dk1"/>
          </a:fillRef>
          <a:effectRef idx="0">
            <a:schemeClr val="dk1"/>
          </a:effectRef>
          <a:fontRef idx="minor">
            <a:schemeClr val="lt1"/>
          </a:fontRef>
        </p:style>
        <p:txBody>
          <a:bodyPr wrap="none" lIns="91440" tIns="45720" rIns="91440" bIns="45720">
            <a:spAutoFit/>
          </a:bodyPr>
          <a:lstStyle/>
          <a:p>
            <a:pPr algn="ctr"/>
            <a:r>
              <a:rPr lang="tr-TR"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ÖMER NASUHİ BİLMEN</a:t>
            </a:r>
          </a:p>
          <a:p>
            <a:pPr algn="ctr"/>
            <a:r>
              <a:rPr lang="tr-TR"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A.İ.H.L</a:t>
            </a:r>
            <a:endParaRPr lang="tr-TR"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6" name="5 Dikdörtgen"/>
          <p:cNvSpPr/>
          <p:nvPr/>
        </p:nvSpPr>
        <p:spPr>
          <a:xfrm>
            <a:off x="928662" y="2571744"/>
            <a:ext cx="3653565" cy="923330"/>
          </a:xfrm>
          <a:prstGeom prst="rect">
            <a:avLst/>
          </a:prstGeom>
          <a:noFill/>
        </p:spPr>
        <p:txBody>
          <a:bodyPr wrap="none" lIns="91440" tIns="45720" rIns="91440" bIns="45720">
            <a:prstTxWarp prst="textChevronInverted">
              <a:avLst/>
            </a:prstTxWarp>
            <a:spAutoFit/>
            <a:scene3d>
              <a:camera prst="orthographicFront"/>
              <a:lightRig rig="soft" dir="tl">
                <a:rot lat="0" lon="0" rev="0"/>
              </a:lightRig>
            </a:scene3d>
            <a:sp3d extrusionH="57150" contourW="25400" prstMaterial="matte">
              <a:bevelT w="25400" h="55880" prst="divot"/>
              <a:contourClr>
                <a:schemeClr val="accent2">
                  <a:tint val="20000"/>
                </a:schemeClr>
              </a:contourClr>
            </a:sp3d>
          </a:bodyPr>
          <a:lstStyle/>
          <a:p>
            <a:pPr algn="ctr"/>
            <a:r>
              <a:rPr lang="tr-TR" sz="5400" b="1" spc="50" dirty="0" smtClean="0">
                <a:ln w="11430"/>
                <a:gradFill>
                  <a:gsLst>
                    <a:gs pos="25000">
                      <a:schemeClr val="accent2">
                        <a:satMod val="155000"/>
                      </a:schemeClr>
                    </a:gs>
                    <a:gs pos="100000">
                      <a:schemeClr val="accent2">
                        <a:shade val="45000"/>
                        <a:satMod val="165000"/>
                      </a:schemeClr>
                    </a:gs>
                  </a:gsLst>
                  <a:lin ang="5400000"/>
                </a:gradFill>
                <a:effectLst>
                  <a:glow rad="228600">
                    <a:schemeClr val="accent3">
                      <a:satMod val="175000"/>
                      <a:alpha val="40000"/>
                    </a:schemeClr>
                  </a:glow>
                  <a:outerShdw blurRad="75057" dist="38100" dir="5400000" sy="-20000" rotWithShape="0">
                    <a:prstClr val="black">
                      <a:alpha val="25000"/>
                    </a:prstClr>
                  </a:outerShdw>
                  <a:reflection blurRad="6350" stA="60000" endA="900" endPos="60000" dist="29997" dir="5400000" sy="-100000" algn="bl" rotWithShape="0"/>
                </a:effectLst>
              </a:rPr>
              <a:t>SENANUR</a:t>
            </a:r>
          </a:p>
        </p:txBody>
      </p:sp>
      <p:sp>
        <p:nvSpPr>
          <p:cNvPr id="7" name="6 Dikdörtgen"/>
          <p:cNvSpPr/>
          <p:nvPr/>
        </p:nvSpPr>
        <p:spPr>
          <a:xfrm>
            <a:off x="4839500" y="2571744"/>
            <a:ext cx="3018648" cy="923330"/>
          </a:xfrm>
          <a:prstGeom prst="rect">
            <a:avLst/>
          </a:prstGeom>
          <a:noFill/>
        </p:spPr>
        <p:txBody>
          <a:bodyPr wrap="none" lIns="91440" tIns="45720" rIns="91440" bIns="45720">
            <a:prstTxWarp prst="textChevron">
              <a:avLst/>
            </a:prstTxWarp>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tr-TR" sz="5400" b="1" cap="none" spc="50" dirty="0" smtClean="0">
                <a:ln w="11430"/>
                <a:gradFill>
                  <a:gsLst>
                    <a:gs pos="25000">
                      <a:schemeClr val="accent2">
                        <a:satMod val="155000"/>
                      </a:schemeClr>
                    </a:gs>
                    <a:gs pos="100000">
                      <a:schemeClr val="accent2">
                        <a:shade val="45000"/>
                        <a:satMod val="165000"/>
                      </a:schemeClr>
                    </a:gs>
                  </a:gsLst>
                  <a:lin ang="5400000"/>
                </a:gradFill>
                <a:effectLst>
                  <a:glow rad="228600">
                    <a:schemeClr val="accent3">
                      <a:satMod val="175000"/>
                      <a:alpha val="40000"/>
                    </a:schemeClr>
                  </a:glow>
                  <a:outerShdw blurRad="60007" dist="200025" dir="15000000" sy="30000" kx="-1800000" algn="bl" rotWithShape="0">
                    <a:prstClr val="black">
                      <a:alpha val="32000"/>
                    </a:prstClr>
                  </a:outerShdw>
                  <a:reflection blurRad="6350" stA="60000" endA="900" endPos="60000" dist="60007" dir="5400000" sy="-100000" algn="bl" rotWithShape="0"/>
                </a:effectLst>
              </a:rPr>
              <a:t>BEKTAŞ</a:t>
            </a:r>
            <a:endParaRPr lang="tr-TR" sz="5400" b="1" cap="none" spc="50" dirty="0">
              <a:ln w="11430"/>
              <a:gradFill>
                <a:gsLst>
                  <a:gs pos="25000">
                    <a:schemeClr val="accent2">
                      <a:satMod val="155000"/>
                    </a:schemeClr>
                  </a:gs>
                  <a:gs pos="100000">
                    <a:schemeClr val="accent2">
                      <a:shade val="45000"/>
                      <a:satMod val="165000"/>
                    </a:schemeClr>
                  </a:gs>
                </a:gsLst>
                <a:lin ang="5400000"/>
              </a:gradFill>
              <a:effectLst>
                <a:glow rad="228600">
                  <a:schemeClr val="accent3">
                    <a:satMod val="175000"/>
                    <a:alpha val="40000"/>
                  </a:schemeClr>
                </a:glow>
                <a:outerShdw blurRad="60007" dist="200025" dir="15000000" sy="30000" kx="-1800000" algn="bl" rotWithShape="0">
                  <a:prstClr val="black">
                    <a:alpha val="32000"/>
                  </a:prstClr>
                </a:outerShdw>
                <a:reflection blurRad="6350" stA="60000" endA="900" endPos="60000" dist="60007" dir="5400000" sy="-100000" algn="bl" rotWithShape="0"/>
              </a:effectLst>
            </a:endParaRPr>
          </a:p>
        </p:txBody>
      </p:sp>
      <p:sp>
        <p:nvSpPr>
          <p:cNvPr id="8" name="7 Dikdörtgen"/>
          <p:cNvSpPr/>
          <p:nvPr/>
        </p:nvSpPr>
        <p:spPr>
          <a:xfrm>
            <a:off x="2428860" y="3714752"/>
            <a:ext cx="3762568" cy="923330"/>
          </a:xfrm>
          <a:prstGeom prst="rect">
            <a:avLst/>
          </a:prstGeom>
          <a:noFill/>
        </p:spPr>
        <p:txBody>
          <a:bodyPr wrap="none" lIns="91440" tIns="45720" rIns="91440" bIns="45720">
            <a:spAutoFit/>
          </a:bodyPr>
          <a:lstStyle/>
          <a:p>
            <a:pPr algn="ctr"/>
            <a:r>
              <a:rPr lang="tr-TR"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228600">
                    <a:schemeClr val="accent5">
                      <a:satMod val="175000"/>
                      <a:alpha val="40000"/>
                    </a:schemeClr>
                  </a:glow>
                  <a:reflection blurRad="12700" stA="28000" endPos="45000" dist="1000" dir="5400000" sy="-100000" algn="bl" rotWithShape="0"/>
                </a:effectLst>
              </a:rPr>
              <a:t>10/E  -  420</a:t>
            </a:r>
            <a:endParaRPr lang="tr-TR"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228600">
                  <a:schemeClr val="accent5">
                    <a:satMod val="175000"/>
                    <a:alpha val="40000"/>
                  </a:schemeClr>
                </a:glow>
                <a:reflection blurRad="12700" stA="28000" endPos="45000" dist="1000" dir="5400000" sy="-100000" algn="bl" rotWithShape="0"/>
              </a:effectLst>
            </a:endParaRPr>
          </a:p>
        </p:txBody>
      </p:sp>
      <p:sp>
        <p:nvSpPr>
          <p:cNvPr id="10" name="9 Dikdörtgen"/>
          <p:cNvSpPr/>
          <p:nvPr/>
        </p:nvSpPr>
        <p:spPr>
          <a:xfrm>
            <a:off x="1500166" y="5072074"/>
            <a:ext cx="5224508" cy="923330"/>
          </a:xfrm>
          <a:prstGeom prst="rect">
            <a:avLst/>
          </a:prstGeom>
          <a:noFill/>
        </p:spPr>
        <p:txBody>
          <a:bodyPr wrap="none" lIns="91440" tIns="45720" rIns="91440" bIns="45720">
            <a:prstTxWarp prst="textInflate">
              <a:avLst/>
            </a:prstTxWarp>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tr-TR" sz="5400" b="1" cap="none" spc="0" dirty="0" smtClean="0">
                <a:ln/>
                <a:solidFill>
                  <a:schemeClr val="accent3"/>
                </a:solidFill>
                <a:effectLst>
                  <a:glow rad="228600">
                    <a:schemeClr val="accent1">
                      <a:satMod val="175000"/>
                      <a:alpha val="40000"/>
                    </a:schemeClr>
                  </a:glow>
                </a:effectLst>
              </a:rPr>
              <a:t>ARSLAN KÖSE</a:t>
            </a:r>
            <a:endParaRPr lang="tr-TR" sz="5400" b="1" cap="none" spc="0" dirty="0">
              <a:ln/>
              <a:solidFill>
                <a:schemeClr val="accent3"/>
              </a:solidFill>
              <a:effectLst>
                <a:glow rad="228600">
                  <a:schemeClr val="accent1">
                    <a:satMod val="175000"/>
                    <a:alpha val="40000"/>
                  </a:schemeClr>
                </a:glow>
              </a:effectLst>
            </a:endParaRPr>
          </a:p>
        </p:txBody>
      </p:sp>
    </p:spTree>
  </p:cSld>
  <p:clrMapOvr>
    <a:masterClrMapping/>
  </p:clrMapOvr>
  <p:transition spd="slow" advClick="0">
    <p:cut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p:cNvPicPr>
            <a:picLocks noGrp="1" noChangeAspect="1" noChangeArrowheads="1"/>
          </p:cNvPicPr>
          <p:nvPr>
            <p:ph sz="quarter" idx="1"/>
          </p:nvPr>
        </p:nvPicPr>
        <p:blipFill>
          <a:blip r:embed="rId2"/>
          <a:srcRect/>
          <a:stretch>
            <a:fillRect/>
          </a:stretch>
        </p:blipFill>
        <p:spPr bwMode="auto">
          <a:xfrm>
            <a:off x="428596" y="357166"/>
            <a:ext cx="8072494" cy="6032237"/>
          </a:xfrm>
          <a:prstGeom prst="ellipse">
            <a:avLst/>
          </a:prstGeom>
          <a:ln>
            <a:noFill/>
          </a:ln>
          <a:effectLst>
            <a:softEdge rad="112500"/>
          </a:effectLst>
        </p:spPr>
      </p:pic>
    </p:spTree>
  </p:cSld>
  <p:clrMapOvr>
    <a:masterClrMapping/>
  </p:clrMapOvr>
  <p:transition>
    <p:pull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4098" name="AutoShape 2" descr="data:image/jpeg;base64,/9j/4AAQSkZJRgABAQAAAQABAAD/2wCEAAkGBxQSEhUUEhMUFhUVFBQUFBcVFxcVFBUUFBUWFhUVFBQYHCggGBwlHBQVITEhJSkrLi4uFyAzODMsNygtLiwBCgoKDg0OGhAQGi8kHyQvLCwsLCwsLCwsLCwsLCwvLCwsLywsLCwsLCwsLywsLCwsLCwsLC0sLS8sLCwsLCwsLP/AABEIAMIBAwMBIgACEQEDEQH/xAAbAAABBQEBAAAAAAAAAAAAAAACAAEDBAUGB//EADoQAAIBAwIEAwUGBQQDAQAAAAECAwAREgQhBRMxQSJRYQYUcYGRMkKhsdHwI2LB4fEVFjNSJIKScv/EABoBAQEBAQEBAQAAAAAAAAAAAAABAgMEBQb/xAAwEQACAgECBAQFAwUBAAAAAAAAAQIRAxIhBBMxUUFhofAUcYGR4SKxwUJSYtHxMv/aAAwDAQACEQMRAD8AEac+VSDT1vSQ+VQGE19zmWc6Mr3U+VI6I+VbY0L4qQrHNsUAVvFYEkg2t907Xv3tYE0Go0zp9oEbgb+ZBYD12BPwFTmruKMc6LzFCuiHka2vdW8AAYtJfFQrC4HUhrWPy8x13tXkyChipxLFQexYC5A8+lVZL8RRBFoRVleH+tQjWgdqZuKDyNHqYJzw+1RtpB3tSi4wp2IP1qwNahFZ/UgZuo03wqhPERW28sfZqqTlT3FdIyZDEJaoXvV/UFR0aqMkg+NeiJCMOVpxrWBo1de4qVXj8qr+QJYeJ+dTiZW9KrxpEf71cj0KdQQfnXOWlAjuo6NaqGsF/vXrUkjQdVtVWfl260iwY+FPhVmS3agC12shFjSxq2IARsRTjS+oqagVMaWNaEegv3qReFsamtFozMaWNaw4Se5oo+HgdTU5iFGPhTYVu4RDrUyiG21Tm+Qo5xYCegqdOFsetbuQ+7YfKq05bzpzGxRn/wCh0qNpmpVbn3B3thThRUvLqQafyFfMs2ISrkCI5LLEYgCkDZcxmM11aS2LARg738IoHiQhQYWUB5JCkXLEZZyoFmLA3VFC3x7t2tUmsdVuodCTEscaqVZw7kmWYgXK4hrDLugHcCjm1KtJJgYwEQEFmXlvPggxvcDlrckqCMmDAkWry2uqso02pe6OqWkRHUHIFE5rpfAmxssaso26keprO4mjy4AiwjV7AWC5SPk2KgmyhVjAJ3JyJ63OnoddEJfHOjgYqpYJgVADSyNyVwFsygLEAlDb7O9SPXLyFCyR8zlRq2fLA5moIGWZuxeJQCUFh49z5WLSaaQMCfSEdqpvonILBTiv2jbYbE7ntsD9K6yXiEatO4bTkIkhhUyQMGxTCMWDG+RUue+9upANbXtHiUEsBvyxHc6YmQsA0szs3ihKHOwAUDFQNzt6lxL7E0nHvCfKoJFIrsTqYpdW4Ji5alhEAY0jkMa2QcxNvG4ve/3rbWtQrrFWKVpuQ0qNy7IdGhjCjmSkKylXsQsdgHYEsL3Bt2+KpLb2yaTiyx8z9ajY12BbTt7vk0HMmiVJT4FWBc5GnlewCq7Kyql7W3I+yBVxZdLI6SBdMUEUkyBhp4JC8pwj07o1lHLXxXfIk79rGvi0usWNJwNE0JAVipAa+JIIDYkBsT3sSL26XrtY1hETuTCJWJMR/wDCkElvAmnaPABQT4i6qBbctiKm0yaYShHOndBHFpFZeSd2i5k+qYqL7NggJ6X7ZG58auw0nBWpWruFWBCrD3blGfxZrDI50umQRhUiN3Z5mEkgZRe1rmqPGRGkEccSxgsLuVbTSMDIWkaNrK0owFkyDKNu+16uMUmkl1Gk5a1EjEdCRXXrpoUhULJpxnDGPEIJHknmYq6vzCXjWPJT4QAAjEk1a1Ag5jCM6YLFG/KVn0ZSSQLyYWZgASD45CHcnYbDYVJcYk6oaTjVeRlY+IqtsjYkLkbDI9rk2371AVrruHaaNY4Yv/HmzmaWReZp+a0cYRUiDsb3Zmy2IuEI2ub2pm06LMweGQgqi3GijdAimSSy4FJdysd1Vj4SB0uY+LSdJDScPjT4120qabkFbwmaK8QZRGebJqEQyygDZhEzS2FrDCwttUelhRIljDQ5SSi7NHCzRQgeN7upO7Oo8XZDa1aXF2romk5L3ZscsWx28VjjuWA8XTqjD/1PkaBVPau4KaVJHZxCQJWlZUMb2g06ssEKEGwkkLISt7nxX+1VuCHTcwrI0BGKQq8YiQuSplllkVABEAAI7gXXzudufxv+JdJxGngf1rY08BA3JrV4Zq1xkeQw5FQEGcEQycgExCW6YooJ3DX2vcm5BeKxosbu0Dq0cskiXgaaR5PDp4UVQGjKgIS2KKMySRY1J8S26oUUyF71XeIMcVuTvYAEnYXOw9AT8q2WniWWNMoWjijza0mkx1DRINg1skLyMNncAhTta9q2s1kQWaRJNM1oYIEGOnJaRmHOlCAYuQGYZKuJ2FjiTWFn7ItGB7srdCKnj4cPn6CtibiGnDi5hSNI4XnI8ZlnKKFgiWNWYID4nKAn7V7BbGbW8bjjfVmNoTYxJCFETBnkWPJ4wwOyASEjpfret/ESeyRKMYaAj7pqObRnuLfGrvHuLleVGro1ohJI0Zia8sjPdWaIfdFgALD02BrA1HEJD0rti1zVkZOdF/MKesdp5L0q9Gh9yHrUh9BUXMt2pyfU0LKLdRXyUdAWlB+7+Jpmkt9z63qN6jKE9x8zW6INLc+lUpoT51bc497/AAIqrM5P/b63rpEGfqAF63P4VRkkTyP1q7NCT2PzqpJpa9EaMlcaixupZD2KkqwuLbMpuKg2AsDYDy7Va919aF9Mv81bVApkfzUPMt61YOlH831tQnS/Gt2iCi1Y7j6Ve02tW/S3x/xVJdNVmLSedqzLSDR99BGxX8qAkHsP/oVRbTAd/pRCMj/Fc9K8Cjzaf1FV203pUrKfI0sW7jatpshEoZTdXZTa11Yqd+oBXeolitsOg6dhU5i9PxpYHsKtghxqVC46Xpih7mkAR3NATrqG9PpTtO3pVcxk/wB6R0/rUpFAkFzUeJ8qlMQ8zQhbdz+NashGVI7UBerFie/7+lA0J8x+P6VbBCZB5UBepjp/5h+P6UhCO5H4/pVtAgLfGhErdr1c5C/9qb3dfP8AH9KupAonL9k0q0PdV9fx/SmpqRKPUTpxQHTrWzJGPKqkqivhqZ1M8wr50BgWnk1QDKvdibf+oufl6+o86fWAGOMgAMdRywSz4qOUzM5TLEtYMt7bBq54OKx54a8btXX2+ZqUHF0yBoI/OomijHRrVoNpQshVg58ErAlbISiggqwY33Pp0rOlhYwF9gFSOTeLEsDs5V87tuw6qB4RbuT3WRdzNFaWNP8AsartDH51e1vC405mU/8AxPCkn8JzYz4hLW+0buvTYXuSKp8U0xijcXQ4akQk4HMnl83LPLYY7Y26knfa3ZZIvZMlACKLzH0puVF5irMUcIGjV4Sx1IkDOJGVkKyIilU3U/8AJ+FDFwwBljaSMM8+ojhyR35nJyiOZVwEUOVPQm9u16PKl3FEHJi8xS5UXnTaTgmQiBnxllSdkTlsRfTti4MgNh+7A2qMcHb3fnF7X0/vIBUYlLZBc8r5ld7Y29a3zIf3Cg2hi86blRedFquCpGJC2qtylheT+C5xWfZbWJyN+w9LkU68HWOZhNN4U1UOmFkLGWSSNJsbA+Actxc3Nt6cyH937imMI4vOiGni7G/fp2qX/bxd5CH5aHUTRRgLkAI2YXclhiuwXufSqPsyys2oSRS2OnmY4ySR35ezJeMi6tff4VOZFxcou6FFgxQ+dDyovOp+G6JZF01kBaXS6+SwJ3kikjWLqe2RH51j6qARakQM5dlaJZfCVUO+JZFJN2ADDxbdfStRkpNxt2QvmOKozFF51Z4rp4CdciRmJtJG0quJGcOqKGZXVvsnfax/LePjWjWKLWEhMon0QQoGUKJscgAzte9+pP0qLInXXf8Amv8AZaK7Rx/9qbCPzqLh3BzMkUglARzMsrFdoOUmfi8Xiuu/a1GeAuNNzzIVPu3vOLKAuBGQQvn/AMmO+IBHa9bc4RdORKHMcfnSwj86PgGnifSyzSiHJJlQGeZ4IwrKDYsl999tqn9nOFRPNAZnW2ok1XJhQO6NHDkCefcWUErYndgAe5tJZIxbTvYUVMY/MUsY/Oo9J7PyNpUmaSzNpveAMRgVtcKZMhZ2FyBiR5mrvGuER3dopArRaWGdosGsUI8b80m1+9rfnTmwutQplMxx+dCYo/Orms9nXfUSpE63TVRQOiIVWNJIEkEou7Erudiet+1qrcO4Bz43eOV9ucULRFYpBEzAFZM98gobYG17He9Xmwq3IURGKPzoSkfmPpQ+0UEMUemaKRi0unikKlGAIcPeXIt4blQMAPWsTn+tdsa1q0yM3cI/+1SRxR+dc+J/WpFn9a28b7ks6ZYovMU1YA1BpVjlvuWz2mVaozCr0xqjNXx4nQzX06Bi4RQxFiwAyI62J6moNTqCFVTJGqh8wGEdwUBZmuwuAQCpb+a3erk1GsLM+kKhiq84ORuATLCRl5bBq6OkiGNz36qwUYuFVERUHMHibEDdiNrn6VBqppCCCQA0axMeWgdkQ3VWktc23t8T8auall5ZcKHaTVapQxcqqrzHKvYA522sNgR3qbiHDsTKWWS3vcCpk0hUrIERiLtZjj4b9ugtVUobbe/bG5h6vWSPzLt/zPE7+EbmHHlgeQ8C/Gquu10kmQdgcpuc3hAu/L5XyGPaulEUYkQpHgU4gIL5s2SgM1yD0N1/zUEfDojdnR35mp1ocxpK7JjO6oF5eyncN4wb9q6LLjW+klMwU4zOqokZUcsMsbCNGlTI3bBmBtf4dhUWk4tNEoSMi6szIzoJJEd/tsjNc5E7m97netzhenjEuiURkPPEJHkEzoVJV7hFUd7EE5Cw6XrG4MxWHUypcSJCqowJyTmuI3dSdwwUnf1rpqxu3p93Q3Kmn4vLHysWF4ElSPIXP8Y3kLk/aJt1NV34mxiWIiJgkfKR3iRpkjsQFjkIuLXNutr7V1/s/c6WMWj94Uaj/Tg/VgqePw/eVSRa/p02NZutXUNwuFTzTlqgrZA3ZMSUzYjoZcNz1bbvata4aq0rrXX5gxdVxqWQShitphEr2X7sJBQDy6b1MPaSfKRyYyZZI5TlGrKskaLGrRg/ZOKKL1Vl0qRhxJI6To1hEIy24It/GDWB+vSuu9oTJ7szRhBq7ab38JcyqmJKCw6Fjhl/L6WNayPHGko3e3bt6eaIrOVfj0hDBxDKGkaa00SSKkjklmQH7N7/AA/GouF8ak0+Zj5RMgxYuivdTfJR2AN9wNth5V2k0mo/1PRAiXE6SMv4Djkxf3jI263WDLy8PTLfieNwTGSeaRWt7w0bM2xD2yRSvX/jCkbdLedXE4S/S4pWu/nQdjrx2YBACtkiniXwjZNQytJ+Ki3lUer4tJK6SOQWjVFDW3bl7qXP3j61rnh8HuXvgUELA8RQu++t5ipExs18TnkQDYAU/HuDwpCssKFjrH0y6NMmJjut5srt4jcY+LoXFaU8Sl/53uvr73FMzOK8fnnRg5VUlYGTlxrHzSvTmOBk1rDa/objaotfx6aUShytpjCXstv+C3Ltvt0F/OrWhVhpddBKLCHlyAEg8udZRGQOwLAlT8K5zKu2PHjbaS6fhojbNLT8YljglgVgI5xaQWuSLWYA9rjY+lFNxmR4wjpC+MZiSR4UaeOMggLHKdxa5sdyL1lhqe9dXhg3bRLZq8O47LBG0SrEyM4crLGsgyAABAO3arGj9q9RFjhyfA8rx3iUmPnEl0jP3Eueg8gL22rDvSqSwY5NtrqLZfHGJOUkTJC4jjMcTyRI80aEWtHIRt6dbVY1ntLPKjITGAyojskarI8cf2Y2k6lfMfHsbVjE016fD4+wtnRaX2rkU62Vi3O1UYjDIFVEbEJzCCbgqoFrA3JN6qaT2lmiSNEEVokkjjZo1aRY5PtIHO4Xp08h22rGahFT4bH27emw1M0tTxZ5IoonCEQgKjYAS4KCFQydSoy6eYFVVNQg0S7V0jBR2RCYNRg1CKe9qtAsZ0qrB6VKB745qpNU0j7dfyqpKdq/PRR2K01Z2qQHY732O5Fx5HzG9HLq7yBACT4i2xAUAbEki1ybADvcnsavaKBHXF2KGZxChAuTZTJIAR9m6KRl2PrYVnBxEcuPWk1u1TVPZllBxdGDIq7WA8Iso7AeQHaqkg3v3uDfft0+lzbyvWt7vJKubKQ8k66eNEBMUCrdpMrDxEBSC7dW8hZQ0irypOVAZDNqW08N3K2SLrIXxNlMikbWuHHTrXqWWPYxRhttbrsSw3OzG92+O53671XL2BAJF73sxF79b2O/U9a6JeEpII0AxkbUtBkryOpWNGeVznGg2xt4brcgZGm0+lSSJI0jkiE7PK4JLTtpdJYhguIxdpHiGG4sT16Vvn466Cmco8lrWJFhYWJFlHQLvsNz086bR69oSSmPiRo2VhdGRhYqygi46dCOldD/AKXEcC2nlS2mn1c8QdpJFjTwwIvhBzc5G1j9gjfrWHxLhxjbTQAf+RJEjzdbCSdrRoB92wBuPUV3hlxz/TXvcjTMwym4ORuBYHI3AHZTe6j0ppNUxFjIxFwbF2IuDcG1+t9/jXe8chAg1EcK3x920UQkhVBzZGEbSxS4lpX8Q8guN/Mmq2kzMkKMxWWeLhsRNiV0+mHM1rAAADdZY7+arvXNcVB/0+/t5jScG2o3vc3ve9yTfzy86D3lgWIZgW+0bkFv/wBG9z867hODxaiRJp1mlj1HOm5wfCLT6SAWhYlUszOoU47AZHuLnzp5siSqlQSSAdyqk3Ck9yBYXr14MkMuyRGmi2+ukJvzJb2IBze4BIuAb3F8RfzsKhfUs3VmN2yN2Y3a1siCdzba/lVctQ3r0rHFeBmzQfijmBdP4RGspm2BDvIVKXdr2ICmwFh2otZxWSVYVYqo06FIggKlciGdibm7kqpJFvsjYVn5UsqnKjd15/UWXX4o/JaHwhHkEspsTJKyklRI5JuoY5AADcXvVMPvQ3qMmtRgo9BZYzpK9Vs6YtWtJC0Jd6NZKph/SizPwppBavSNRI1EWqUUc0JNCzVGWqpAnBo71XVqPKo0CcGleo70r1KA5NPURNKlA9yk1P8Afb+29V5ZfI2+VvzFUJNenYsPxH0vUMmvHr+B/AiviLGzpZZmlPr9bVQmO4bKS4BC+IgJfqUANlJ28QsdqHW6lAUVWDM17gEZAAXyIHQXsN+7CrvBNAXPMaJnVXRAoK+NmYKS38qA5HfoLAE7Vy4ficWbFzI9La3VbrbxNTg4umY7zldhLMN2O08qkk9WJDXLep3qoZyqhVeRVWxVVldUBXcHAEC4NiDa+w8q3Zoo1WYujs0msk0sCpiLEO7eHLYbLje223eqk/CoLmJZkbUCWKHFZI2yZnCzWjXxJyxkbtucDsK9EcmLxXoZpmMdVJkG5sxZQwVmlkZly+1gxa6k2FyLXsKLTcQZCXN5GxxDSyzsVHU4MJAwv333rf1PCodSxkhZo1OoaAZCMRCGCP8AiSpiblbofESLlh0qrotJo80fm8yOOLUaicCSKVUSDDHN49gGD/ZuTt12Na5uFx3QpmBq+IzO7SGVlZ1CHlM0QCKPDGgVrhB5EnqSbk1RfUPkX5kmZN8zI5lvawPMvkLAADfawtXUaLh6M+nwyUaqR5yJViblabTFXYnay5OQLA2K7G+9UPZ3VxsJZTErQwrNq5c1VnmNiNPBjiBGLtfEdWsNgtj0jlhFPTHp/wA/BKMN9ZIxDNPOzLcozyyuyEixKOzEobdwRULaqQWtLKMQwXGWUYhzk+Nm8OR3Yj7Xe9b/ALPcIT3hDPPppY0jk1Go5TGRUSEAtzAFAUFmXw9wG8qsy8JhOnUxETNq9Q8uaxchodJpyWn5YnxwUMVS5sLMPn0ebFF1Xp78yUzB1PtFJyDp40SKNkEb4mVi0e2SKHcrGGt4gqi9YLV6Jw32YgGr0pRuZGYJNVIsjROmIISD+IgxKuzXHUWQ1lr7MxnUMkpl2lWCSUNBBE+sl8Zi06S+IqAdgASfIAAm4+JwQvT47/wGmcbSrsB7HRPzzHM2Gn1zaeSVsQkenih5k0r7dVYMnYEgdL1e9nfZmH3nTuoZwYJNWY5ygXCR+VoUcYizSXLEdilt+/WXG4kvfayaWcETR1c47p0hnaFWdmjJSZ2ARXmB8fKjAusYPS5N+1hYmhevRCWuKkvEnQRqImiZqhZq6Ig5NIGgvSqgkDU4agFPegJlbyNFkf30+tQ5X8qQP7tUoBlqHOo2NNf1q0CVWo1aq9u1Hf5fEUoFgGnDVCrfD8RRB6zQJb0qhLfD60qUD0qSYep+m34A0HN69vPK4H1P61TbUi3hLfUgfiR+VQmQ7m99uw/DYV81QOlmg8y7AWuf+pt+IYj8Kr6iclkJYHk7xEhcYzkGugAsDkoJNr7Cn4rp0jSI5qTJtbY7Y3LA7nEbD4kedHohHHppdRIiyWeOGFWLYmRzk5sCL4pdrX8682DicPEYubj3V108brxNShKLpkL8UmK48x8TJzTba8hfmZ5bEeLfYgVFPx7UF1Zp3LKSVNkGJKlSQFFibMRc3Iua1+K6KOJpJURI+VpIGkicGWNdTqWKRx7sLHod+l1Nt6pcQ9mjHK0Rd3YyrFAAgMkqKiPPNYnwoge172LWFxe9dIzwPqvQzTM//WJjKs3OfmopRGvbFT1VY7Y2NhfbewvewoU47qA5cah+YUEZNk3QEnEJjiBcnoO9akns5GTD/FZUkh1E8pcRM0MUFruWhkZCCWFrN5+RAoa7giryBFOn8XTjUH3gpp8VZrJ1bq3isL/cNdIz4d9vt8xTKL8e1PK5XPk5XLaLDw7o2zKSfEb+d7+VqzTr2CPEGISQoZAAAH5bZJfvsd7C1XOI8NEUEMpe7zSTBFUeExQnBpA3e7kAeYN66z/bmmSaNZJYsdJpjLr47uZWYJmxY/ZVRlHYXvYn0ro8mDGrrrfRdvz6kps4OLXuiSIjMqyqEkFgM1BviSQTb4EXqfT8f1ClSkzrhEYU2QhYmILIAVIIJUEk77Deuw4BwEu0atDAzrpG1jxsgFptWzLpdPLKSckWz9gRgvU1h6L2XhbPLUSYxzw6NXEIvNqnYrIsceQIVbA3PXc2sBd8Rgk3qXpfkKZkanjuokLZTuS6xK/2QzJCxeJcgAQAxJ2te5vepv8Ad2tBJGpcFn5hOMe7hAgb7H/VQNvKtmb2JRrrp9QXf31tIMoyiXjQyStlkbhArXNgLqR1tUmh9kNKZ4A2pLpeVplvCTyoAGMhMMrYRtsNzkMh07Hm4Sui+34FSOZm44/uvuqgqrymbUOXLNO+2IIsAiiwJFzkQDtuDHPx3UPleZjmYc9kF/d2ygGyiwRhcAW363qnxOWJpXOnDiJjkgkAVlDb42DNsL23JJtc1X+Y/KvXDDjavT133Rm2XNdr5JnaSV8nYgsxABJACjZQB0A6VW5n7G1Bl6fShBFdVFJUiErH9ioiaX78qYmtAVEDQXpwaoCvTg0A+FFeoA8qV6DIU+VAI0sqVCTQCowaAGn+X0oA8vT86JW9aANThvjUBJ+/u0qC/qaVQHW729PSw/OgBY7Xv6Alh+lQK472/Om94I+yT+X6V5aNE18SdlUt9o2UX8rm160NJxueNAkc2CKSwCRRN4j1YNKpN9+tRcZ4byI4naQMZDawHcqWuCT4hYdduo86l4RpYhp5tTNGZFRo4okzMYeWRhl4lP3U8R9L148XE8PxOHmQeqN108U68aNyhKDpmfLq3KNGXYq0vOfJlLSS445O1izbebWqeX2g1JmM7TZSNGYizJGV5Z6oEK42vv03rb4rwiGJ3mVAix6OGaSKXOQJPqGMcUWQZTckdzt5bis3X+y7xO8bSsxE0cERWJnknJRJJXVFN1SNXuSL3It1IFajkwPqvT6P+CUzN1PGJ3DBpNnhTTtZY1vAhYiMBVAUEsb2sT06AVV4jrnmbOXxtiqA7LiqCyqqqAABv9TXR6j2OxkhX3iyyxzyuXixMUenxzdkDm4JdR171B/txFMb89Xh91fXSExMoEMZFlKlg3j3A6HZvKtxy8PHeP7P34EpmBLxSVmiZnBMCokQKqQixnJRjazbncm5Pemn4xKefeUk6m3vBKpeQA3xvbwjtYWuLCr3F+FnLSxKqLNqI1lKIrDD3mVuUrMWN7DYCwsF3uTep9XwKKbiT6TTHlxR3RpCWe3JS80jXO3jDLYEDYV0U8LW68G/onv6k3MyX2n1RZn5xu8sUzHBBk8AURbBdlXBfCNr7m9zTH2l1OSPzBkk0moW0cYHPkBV5SAlmazHr0vWu/AlnihlHK08cianVyNhJ/B0kRVUZruxN+qoBcktvtSg9klE8IEjzRvANU1tPIMUc2gWVRICudnO7LtGRe5rCycNW8a67V29PAtSMPT+0mpiMXLmtyDK0dlU+Kc3lZ7r4yxv9q9r7Wpo/anUrJzFaMHlvDisMIj5chDOvLCYm5VSSRfa3Taur4n7OaaN9dJqpI0XTxwQjkQuiDUTRpjLyUfqLgmNTbxXuKyNRw6HTz6fTSRq8phj2wYD3jVuAg1P8W7CJTlilsiyi/erHLw8ukLfy8rfvzFM5KSQkknqSSdgNybnYCw+AoL113tD7LKZ5I+HXlXTjl6nJkjCSr9puZNIA9yHuEFlwt3puHR6NeGNqp9GZHEywRf+RMnPcjmO2K2CBUvawNytutelcVDQpRTfRVte/TZsmlnKfOmuf8122r9mgnvMYSLKDTqW2kZhq9dIvu2mVmk3ZBZVc7HO7KTVrgfsTF75JFzRrDpkkaWFY3iUyYARxtKzY3Lsfsm38M3I6Vj47Ek2/fvbr3Glnn5elerfF9EsErRLMJWTwysqFIxKNnSMk3cKQRlZfSqVeuElJKSMj3pXpqV60B6cGhvT3oA70r0N6e9QD0r01NegDBp7/Ggt8acNaoAx60RFAG87fv1orUAQApUOJ8qegN1pQTt9Bv8A0ohKbdDb42+vSorW70DEeZ+d/wBK81FETvewv0HcgHyrY03HZooViVYcVcyqXiR3WQgjmLncBgDYG3SsYPbvamMm/wBr+tZlijJU1sLLs3FJGjdHcsJZhPKx3kkkC4rkx+6NrKLAYi1gLVcl9rNS2oOodkZzEYQGS8axNuwVL7XO5N7na+wArJZhb1qED1+W1TkY3/SW2aep49Myuv8ADCvp10llQKBApJKRqPCuWVm23AA2sKl/3PPlIbRHmwxwMrxK8Yiivgio21hkx3uLsdqwz6/3p7Adavw+PsLZoP7Qze9+93UzAgi6/wANcY+WoVL7AAXtfrvRp7WTLKZVj0qs0csbhNOoWRZmVnMig+MkqNz5nzNZLAeRqNj6f0rXIxvw8K+hLZ0/DPa8B5H1PNJaGPTCPTxabk8iMsQrJNsu7m1gRudjsBV1ntxqHkmYJBhLLHII5IxKsfJCiJVJt0xBO3UkjG9c648qjcfKouDw3dF1M1z7UzlJVcQyCbUHUvzIw5EpAF038ICgKO4HQ96qvx2Y6v3wlTPzBLcrdclAVRj5AKB8vnWeaCu0cGNdF5Etk/FdWdRK0siRhnOREaBEDHqQvmTckkkkk1PJxmUx6eK6hNMzvEAvV3YOWkuTkbjb0JFUKat8uNJV06CzptR7d6t2DkacETpqDjCFDyxpihks13A2Iub3Ub2AFZ2h9o54eZy2UNLPHqZWK3d5IpOaoJv9nMklfU1lUq5rhsSVKKFsscR1rTyvLJiHkYu2AxXJtyQtza5uevUmq1KlXZJJUiCpUqVUCpUqVAOtGDUZFOL0ARNIHyvSUfsUe/l8jaoAfpUgt5EfHpTLby39KM287fEbfWoAMR+/0ogtu9Hi3+CPw3ol7b/Ii341LAAT1H4UqPk/ClSwW49V2APz/sKl5x9Pof7VAYz6j5KPyBqLAfsk/kK50gWeYP2R+tE0hPl+dQRsey29bH+tHv8AeJ+oH9aUUV7db/8Az+tCW8h+IoiyjoAT8b/0olX1/p/SgGG/df0pwvwP0pMNut/nTLft+X96gGkJ8qhLVORbreo5LVpAgaomFSsDQBa0iEJ9KHGpMaAj41sA2pqMCmtQAUqOmtQA0qelaqBqVPamtQCIprU9EDQAgUYTv/Wla/Tb50kqAVzRq37teiAPY/Slj51AOtrf2H+ak5AHQD50K+X7+lSpiPX18vwrLBHGv/UMLfT8qn3O2XXt/mnbE9x8v7CmSEH7pHrf+t6lgERW2wvSosLf5FPQERkHcg/Nm/tUseoHa5Pov6mqJAH3gfhf9KVXSgXpGY9dvjYUIAHUj8/6VWFzRjbv9LUoEvNPTemWT970Gfx+tOlvP+lSgThh+x/WiSTyvUB+NHb4fWpQDb1/Ohaha1PehSO9C607UJrRBsaG1HQ3qgEimorUxoBqYpR29aaqCPGmqS9L60sEdvWiuPj8zRg04XzP40sEZN+3506qKkEXz/Clyz+7UsAmIdrfWpFi9VoVWjCkbi9QAkVNGoI9fnQqf3an71GB2hINv1qX0BHyphvRD0NjWWUdAT3A+n5GmK28/wD1t/imOV9/7frUyv52P7/GoCtv2y+YF6epif5h/wDAp6WQxlp2NKlXYDijpUqMDiiWnpVkEiikKalWQGlO1KlUBGKGlSrQBNJaVKqBClalSoARUlqVKgBtvSYUqVABU8S01KowODvTIN6VKgJQKYjanpVARrUrU9Kj6gIjpR0qVZZRE06dDSpVAAaVKlV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4100" name="AutoShape 4" descr="data:image/jpeg;base64,/9j/4AAQSkZJRgABAQAAAQABAAD/2wCEAAkGBxQSEhUUEhMUFhUVFBQUFBcVFxcVFBUUFBUWFhUVFBQYHCggGBwlHBQVITEhJSkrLi4uFyAzODMsNygtLiwBCgoKDg0OGhAQGi8kHyQvLCwsLCwsLCwsLCwsLCwvLCwsLywsLCwsLCwsLywsLCwsLCwsLC0sLS8sLCwsLCwsLP/AABEIAMIBAwMBIgACEQEDEQH/xAAbAAABBQEBAAAAAAAAAAAAAAACAAEDBAUGB//EADoQAAIBAwIEAwUGBQQDAQAAAAECAwAREgQhBRMxQSJRYQYUcYGRMkKhsdHwI2LB4fEVFjNSJIKScv/EABoBAQEBAQEBAQAAAAAAAAAAAAABAgMEBQb/xAAwEQACAgECBAQFAwUBAAAAAAAAAQIRAxIhBBMxUUFhofAUcYGR4SKxwUJSYtHxMv/aAAwDAQACEQMRAD8AEac+VSDT1vSQ+VQGE19zmWc6Mr3U+VI6I+VbY0L4qQrHNsUAVvFYEkg2t907Xv3tYE0Go0zp9oEbgb+ZBYD12BPwFTmruKMc6LzFCuiHka2vdW8AAYtJfFQrC4HUhrWPy8x13tXkyChipxLFQexYC5A8+lVZL8RRBFoRVleH+tQjWgdqZuKDyNHqYJzw+1RtpB3tSi4wp2IP1qwNahFZ/UgZuo03wqhPERW28sfZqqTlT3FdIyZDEJaoXvV/UFR0aqMkg+NeiJCMOVpxrWBo1de4qVXj8qr+QJYeJ+dTiZW9KrxpEf71cj0KdQQfnXOWlAjuo6NaqGsF/vXrUkjQdVtVWfl260iwY+FPhVmS3agC12shFjSxq2IARsRTjS+oqagVMaWNaEegv3qReFsamtFozMaWNaw4Se5oo+HgdTU5iFGPhTYVu4RDrUyiG21Tm+Qo5xYCegqdOFsetbuQ+7YfKq05bzpzGxRn/wCh0qNpmpVbn3B3thThRUvLqQafyFfMs2ISrkCI5LLEYgCkDZcxmM11aS2LARg738IoHiQhQYWUB5JCkXLEZZyoFmLA3VFC3x7t2tUmsdVuodCTEscaqVZw7kmWYgXK4hrDLugHcCjm1KtJJgYwEQEFmXlvPggxvcDlrckqCMmDAkWry2uqso02pe6OqWkRHUHIFE5rpfAmxssaso26keprO4mjy4AiwjV7AWC5SPk2KgmyhVjAJ3JyJ63OnoddEJfHOjgYqpYJgVADSyNyVwFsygLEAlDb7O9SPXLyFCyR8zlRq2fLA5moIGWZuxeJQCUFh49z5WLSaaQMCfSEdqpvonILBTiv2jbYbE7ntsD9K6yXiEatO4bTkIkhhUyQMGxTCMWDG+RUue+9upANbXtHiUEsBvyxHc6YmQsA0szs3ihKHOwAUDFQNzt6lxL7E0nHvCfKoJFIrsTqYpdW4Ji5alhEAY0jkMa2QcxNvG4ve/3rbWtQrrFWKVpuQ0qNy7IdGhjCjmSkKylXsQsdgHYEsL3Bt2+KpLb2yaTiyx8z9ajY12BbTt7vk0HMmiVJT4FWBc5GnlewCq7Kyql7W3I+yBVxZdLI6SBdMUEUkyBhp4JC8pwj07o1lHLXxXfIk79rGvi0usWNJwNE0JAVipAa+JIIDYkBsT3sSL26XrtY1hETuTCJWJMR/wDCkElvAmnaPABQT4i6qBbctiKm0yaYShHOndBHFpFZeSd2i5k+qYqL7NggJ6X7ZG58auw0nBWpWruFWBCrD3blGfxZrDI50umQRhUiN3Z5mEkgZRe1rmqPGRGkEccSxgsLuVbTSMDIWkaNrK0owFkyDKNu+16uMUmkl1Gk5a1EjEdCRXXrpoUhULJpxnDGPEIJHknmYq6vzCXjWPJT4QAAjEk1a1Ag5jCM6YLFG/KVn0ZSSQLyYWZgASD45CHcnYbDYVJcYk6oaTjVeRlY+IqtsjYkLkbDI9rk2371AVrruHaaNY4Yv/HmzmaWReZp+a0cYRUiDsb3Zmy2IuEI2ub2pm06LMweGQgqi3GijdAimSSy4FJdysd1Vj4SB0uY+LSdJDScPjT4120qabkFbwmaK8QZRGebJqEQyygDZhEzS2FrDCwttUelhRIljDQ5SSi7NHCzRQgeN7upO7Oo8XZDa1aXF2romk5L3ZscsWx28VjjuWA8XTqjD/1PkaBVPau4KaVJHZxCQJWlZUMb2g06ssEKEGwkkLISt7nxX+1VuCHTcwrI0BGKQq8YiQuSplllkVABEAAI7gXXzudufxv+JdJxGngf1rY08BA3JrV4Zq1xkeQw5FQEGcEQycgExCW6YooJ3DX2vcm5BeKxosbu0Dq0cskiXgaaR5PDp4UVQGjKgIS2KKMySRY1J8S26oUUyF71XeIMcVuTvYAEnYXOw9AT8q2WniWWNMoWjijza0mkx1DRINg1skLyMNncAhTta9q2s1kQWaRJNM1oYIEGOnJaRmHOlCAYuQGYZKuJ2FjiTWFn7ItGB7srdCKnj4cPn6CtibiGnDi5hSNI4XnI8ZlnKKFgiWNWYID4nKAn7V7BbGbW8bjjfVmNoTYxJCFETBnkWPJ4wwOyASEjpfret/ESeyRKMYaAj7pqObRnuLfGrvHuLleVGro1ohJI0Zia8sjPdWaIfdFgALD02BrA1HEJD0rti1zVkZOdF/MKesdp5L0q9Gh9yHrUh9BUXMt2pyfU0LKLdRXyUdAWlB+7+Jpmkt9z63qN6jKE9x8zW6INLc+lUpoT51bc497/AAIqrM5P/b63rpEGfqAF63P4VRkkTyP1q7NCT2PzqpJpa9EaMlcaixupZD2KkqwuLbMpuKg2AsDYDy7Va919aF9Mv81bVApkfzUPMt61YOlH831tQnS/Gt2iCi1Y7j6Ve02tW/S3x/xVJdNVmLSedqzLSDR99BGxX8qAkHsP/oVRbTAd/pRCMj/Fc9K8Cjzaf1FV203pUrKfI0sW7jatpshEoZTdXZTa11Yqd+oBXeolitsOg6dhU5i9PxpYHsKtghxqVC46Xpih7mkAR3NATrqG9PpTtO3pVcxk/wB6R0/rUpFAkFzUeJ8qlMQ8zQhbdz+NashGVI7UBerFie/7+lA0J8x+P6VbBCZB5UBepjp/5h+P6UhCO5H4/pVtAgLfGhErdr1c5C/9qb3dfP8AH9KupAonL9k0q0PdV9fx/SmpqRKPUTpxQHTrWzJGPKqkqivhqZ1M8wr50BgWnk1QDKvdibf+oufl6+o86fWAGOMgAMdRywSz4qOUzM5TLEtYMt7bBq54OKx54a8btXX2+ZqUHF0yBoI/OomijHRrVoNpQshVg58ErAlbISiggqwY33Pp0rOlhYwF9gFSOTeLEsDs5V87tuw6qB4RbuT3WRdzNFaWNP8AsartDH51e1vC405mU/8AxPCkn8JzYz4hLW+0buvTYXuSKp8U0xijcXQ4akQk4HMnl83LPLYY7Y26knfa3ZZIvZMlACKLzH0puVF5irMUcIGjV4Sx1IkDOJGVkKyIilU3U/8AJ+FDFwwBljaSMM8+ojhyR35nJyiOZVwEUOVPQm9u16PKl3FEHJi8xS5UXnTaTgmQiBnxllSdkTlsRfTti4MgNh+7A2qMcHb3fnF7X0/vIBUYlLZBc8r5ld7Y29a3zIf3Cg2hi86blRedFquCpGJC2qtylheT+C5xWfZbWJyN+w9LkU68HWOZhNN4U1UOmFkLGWSSNJsbA+Actxc3Nt6cyH937imMI4vOiGni7G/fp2qX/bxd5CH5aHUTRRgLkAI2YXclhiuwXufSqPsyys2oSRS2OnmY4ySR35ezJeMi6tff4VOZFxcou6FFgxQ+dDyovOp+G6JZF01kBaXS6+SwJ3kikjWLqe2RH51j6qARakQM5dlaJZfCVUO+JZFJN2ADDxbdfStRkpNxt2QvmOKozFF51Z4rp4CdciRmJtJG0quJGcOqKGZXVvsnfax/LePjWjWKLWEhMon0QQoGUKJscgAzte9+pP0qLInXXf8Amv8AZaK7Rx/9qbCPzqLh3BzMkUglARzMsrFdoOUmfi8Xiuu/a1GeAuNNzzIVPu3vOLKAuBGQQvn/AMmO+IBHa9bc4RdORKHMcfnSwj86PgGnifSyzSiHJJlQGeZ4IwrKDYsl999tqn9nOFRPNAZnW2ok1XJhQO6NHDkCefcWUErYndgAe5tJZIxbTvYUVMY/MUsY/Oo9J7PyNpUmaSzNpveAMRgVtcKZMhZ2FyBiR5mrvGuER3dopArRaWGdosGsUI8b80m1+9rfnTmwutQplMxx+dCYo/Orms9nXfUSpE63TVRQOiIVWNJIEkEou7Erudiet+1qrcO4Bz43eOV9ucULRFYpBEzAFZM98gobYG17He9Xmwq3IURGKPzoSkfmPpQ+0UEMUemaKRi0unikKlGAIcPeXIt4blQMAPWsTn+tdsa1q0yM3cI/+1SRxR+dc+J/WpFn9a28b7ks6ZYovMU1YA1BpVjlvuWz2mVaozCr0xqjNXx4nQzX06Bi4RQxFiwAyI62J6moNTqCFVTJGqh8wGEdwUBZmuwuAQCpb+a3erk1GsLM+kKhiq84ORuATLCRl5bBq6OkiGNz36qwUYuFVERUHMHibEDdiNrn6VBqppCCCQA0axMeWgdkQ3VWktc23t8T8auall5ZcKHaTVapQxcqqrzHKvYA522sNgR3qbiHDsTKWWS3vcCpk0hUrIERiLtZjj4b9ugtVUobbe/bG5h6vWSPzLt/zPE7+EbmHHlgeQ8C/Gquu10kmQdgcpuc3hAu/L5XyGPaulEUYkQpHgU4gIL5s2SgM1yD0N1/zUEfDojdnR35mp1ocxpK7JjO6oF5eyncN4wb9q6LLjW+klMwU4zOqokZUcsMsbCNGlTI3bBmBtf4dhUWk4tNEoSMi6szIzoJJEd/tsjNc5E7m97netzhenjEuiURkPPEJHkEzoVJV7hFUd7EE5Cw6XrG4MxWHUypcSJCqowJyTmuI3dSdwwUnf1rpqxu3p93Q3Kmn4vLHysWF4ElSPIXP8Y3kLk/aJt1NV34mxiWIiJgkfKR3iRpkjsQFjkIuLXNutr7V1/s/c6WMWj94Uaj/Tg/VgqePw/eVSRa/p02NZutXUNwuFTzTlqgrZA3ZMSUzYjoZcNz1bbvata4aq0rrXX5gxdVxqWQShitphEr2X7sJBQDy6b1MPaSfKRyYyZZI5TlGrKskaLGrRg/ZOKKL1Vl0qRhxJI6To1hEIy24It/GDWB+vSuu9oTJ7szRhBq7ab38JcyqmJKCw6Fjhl/L6WNayPHGko3e3bt6eaIrOVfj0hDBxDKGkaa00SSKkjklmQH7N7/AA/GouF8ak0+Zj5RMgxYuivdTfJR2AN9wNth5V2k0mo/1PRAiXE6SMv4Djkxf3jI263WDLy8PTLfieNwTGSeaRWt7w0bM2xD2yRSvX/jCkbdLedXE4S/S4pWu/nQdjrx2YBACtkiniXwjZNQytJ+Ki3lUer4tJK6SOQWjVFDW3bl7qXP3j61rnh8HuXvgUELA8RQu++t5ipExs18TnkQDYAU/HuDwpCssKFjrH0y6NMmJjut5srt4jcY+LoXFaU8Sl/53uvr73FMzOK8fnnRg5VUlYGTlxrHzSvTmOBk1rDa/objaotfx6aUShytpjCXstv+C3Ltvt0F/OrWhVhpddBKLCHlyAEg8udZRGQOwLAlT8K5zKu2PHjbaS6fhojbNLT8YljglgVgI5xaQWuSLWYA9rjY+lFNxmR4wjpC+MZiSR4UaeOMggLHKdxa5sdyL1lhqe9dXhg3bRLZq8O47LBG0SrEyM4crLGsgyAABAO3arGj9q9RFjhyfA8rx3iUmPnEl0jP3Eueg8gL22rDvSqSwY5NtrqLZfHGJOUkTJC4jjMcTyRI80aEWtHIRt6dbVY1ntLPKjITGAyojskarI8cf2Y2k6lfMfHsbVjE016fD4+wtnRaX2rkU62Vi3O1UYjDIFVEbEJzCCbgqoFrA3JN6qaT2lmiSNEEVokkjjZo1aRY5PtIHO4Xp08h22rGahFT4bH27emw1M0tTxZ5IoonCEQgKjYAS4KCFQydSoy6eYFVVNQg0S7V0jBR2RCYNRg1CKe9qtAsZ0qrB6VKB745qpNU0j7dfyqpKdq/PRR2K01Z2qQHY732O5Fx5HzG9HLq7yBACT4i2xAUAbEki1ybADvcnsavaKBHXF2KGZxChAuTZTJIAR9m6KRl2PrYVnBxEcuPWk1u1TVPZllBxdGDIq7WA8Iso7AeQHaqkg3v3uDfft0+lzbyvWt7vJKubKQ8k66eNEBMUCrdpMrDxEBSC7dW8hZQ0irypOVAZDNqW08N3K2SLrIXxNlMikbWuHHTrXqWWPYxRhttbrsSw3OzG92+O53671XL2BAJF73sxF79b2O/U9a6JeEpII0AxkbUtBkryOpWNGeVznGg2xt4brcgZGm0+lSSJI0jkiE7PK4JLTtpdJYhguIxdpHiGG4sT16Vvn466Cmco8lrWJFhYWJFlHQLvsNz086bR69oSSmPiRo2VhdGRhYqygi46dCOldD/AKXEcC2nlS2mn1c8QdpJFjTwwIvhBzc5G1j9gjfrWHxLhxjbTQAf+RJEjzdbCSdrRoB92wBuPUV3hlxz/TXvcjTMwym4ORuBYHI3AHZTe6j0ppNUxFjIxFwbF2IuDcG1+t9/jXe8chAg1EcK3x920UQkhVBzZGEbSxS4lpX8Q8guN/Mmq2kzMkKMxWWeLhsRNiV0+mHM1rAAADdZY7+arvXNcVB/0+/t5jScG2o3vc3ve9yTfzy86D3lgWIZgW+0bkFv/wBG9z867hODxaiRJp1mlj1HOm5wfCLT6SAWhYlUszOoU47AZHuLnzp5siSqlQSSAdyqk3Ck9yBYXr14MkMuyRGmi2+ukJvzJb2IBze4BIuAb3F8RfzsKhfUs3VmN2yN2Y3a1siCdzba/lVctQ3r0rHFeBmzQfijmBdP4RGspm2BDvIVKXdr2ICmwFh2otZxWSVYVYqo06FIggKlciGdibm7kqpJFvsjYVn5UsqnKjd15/UWXX4o/JaHwhHkEspsTJKyklRI5JuoY5AADcXvVMPvQ3qMmtRgo9BZYzpK9Vs6YtWtJC0Jd6NZKph/SizPwppBavSNRI1EWqUUc0JNCzVGWqpAnBo71XVqPKo0CcGleo70r1KA5NPURNKlA9yk1P8Afb+29V5ZfI2+VvzFUJNenYsPxH0vUMmvHr+B/AiviLGzpZZmlPr9bVQmO4bKS4BC+IgJfqUANlJ28QsdqHW6lAUVWDM17gEZAAXyIHQXsN+7CrvBNAXPMaJnVXRAoK+NmYKS38qA5HfoLAE7Vy4ficWbFzI9La3VbrbxNTg4umY7zldhLMN2O08qkk9WJDXLep3qoZyqhVeRVWxVVldUBXcHAEC4NiDa+w8q3Zoo1WYujs0msk0sCpiLEO7eHLYbLje223eqk/CoLmJZkbUCWKHFZI2yZnCzWjXxJyxkbtucDsK9EcmLxXoZpmMdVJkG5sxZQwVmlkZly+1gxa6k2FyLXsKLTcQZCXN5GxxDSyzsVHU4MJAwv333rf1PCodSxkhZo1OoaAZCMRCGCP8AiSpiblbofESLlh0qrotJo80fm8yOOLUaicCSKVUSDDHN49gGD/ZuTt12Na5uFx3QpmBq+IzO7SGVlZ1CHlM0QCKPDGgVrhB5EnqSbk1RfUPkX5kmZN8zI5lvawPMvkLAADfawtXUaLh6M+nwyUaqR5yJViblabTFXYnay5OQLA2K7G+9UPZ3VxsJZTErQwrNq5c1VnmNiNPBjiBGLtfEdWsNgtj0jlhFPTHp/wA/BKMN9ZIxDNPOzLcozyyuyEixKOzEobdwRULaqQWtLKMQwXGWUYhzk+Nm8OR3Yj7Xe9b/ALPcIT3hDPPppY0jk1Go5TGRUSEAtzAFAUFmXw9wG8qsy8JhOnUxETNq9Q8uaxchodJpyWn5YnxwUMVS5sLMPn0ebFF1Xp78yUzB1PtFJyDp40SKNkEb4mVi0e2SKHcrGGt4gqi9YLV6Jw32YgGr0pRuZGYJNVIsjROmIISD+IgxKuzXHUWQ1lr7MxnUMkpl2lWCSUNBBE+sl8Zi06S+IqAdgASfIAAm4+JwQvT47/wGmcbSrsB7HRPzzHM2Gn1zaeSVsQkenih5k0r7dVYMnYEgdL1e9nfZmH3nTuoZwYJNWY5ygXCR+VoUcYizSXLEdilt+/WXG4kvfayaWcETR1c47p0hnaFWdmjJSZ2ARXmB8fKjAusYPS5N+1hYmhevRCWuKkvEnQRqImiZqhZq6Ig5NIGgvSqgkDU4agFPegJlbyNFkf30+tQ5X8qQP7tUoBlqHOo2NNf1q0CVWo1aq9u1Hf5fEUoFgGnDVCrfD8RRB6zQJb0qhLfD60qUD0qSYep+m34A0HN69vPK4H1P61TbUi3hLfUgfiR+VQmQ7m99uw/DYV81QOlmg8y7AWuf+pt+IYj8Kr6iclkJYHk7xEhcYzkGugAsDkoJNr7Cn4rp0jSI5qTJtbY7Y3LA7nEbD4kedHohHHppdRIiyWeOGFWLYmRzk5sCL4pdrX8682DicPEYubj3V108brxNShKLpkL8UmK48x8TJzTba8hfmZ5bEeLfYgVFPx7UF1Zp3LKSVNkGJKlSQFFibMRc3Iua1+K6KOJpJURI+VpIGkicGWNdTqWKRx7sLHod+l1Nt6pcQ9mjHK0Rd3YyrFAAgMkqKiPPNYnwoge172LWFxe9dIzwPqvQzTM//WJjKs3OfmopRGvbFT1VY7Y2NhfbewvewoU47qA5cah+YUEZNk3QEnEJjiBcnoO9akns5GTD/FZUkh1E8pcRM0MUFruWhkZCCWFrN5+RAoa7giryBFOn8XTjUH3gpp8VZrJ1bq3isL/cNdIz4d9vt8xTKL8e1PK5XPk5XLaLDw7o2zKSfEb+d7+VqzTr2CPEGISQoZAAAH5bZJfvsd7C1XOI8NEUEMpe7zSTBFUeExQnBpA3e7kAeYN66z/bmmSaNZJYsdJpjLr47uZWYJmxY/ZVRlHYXvYn0ro8mDGrrrfRdvz6kps4OLXuiSIjMqyqEkFgM1BviSQTb4EXqfT8f1ClSkzrhEYU2QhYmILIAVIIJUEk77Deuw4BwEu0atDAzrpG1jxsgFptWzLpdPLKSckWz9gRgvU1h6L2XhbPLUSYxzw6NXEIvNqnYrIsceQIVbA3PXc2sBd8Rgk3qXpfkKZkanjuokLZTuS6xK/2QzJCxeJcgAQAxJ2te5vepv8Ad2tBJGpcFn5hOMe7hAgb7H/VQNvKtmb2JRrrp9QXf31tIMoyiXjQyStlkbhArXNgLqR1tUmh9kNKZ4A2pLpeVplvCTyoAGMhMMrYRtsNzkMh07Hm4Sui+34FSOZm44/uvuqgqrymbUOXLNO+2IIsAiiwJFzkQDtuDHPx3UPleZjmYc9kF/d2ygGyiwRhcAW363qnxOWJpXOnDiJjkgkAVlDb42DNsL23JJtc1X+Y/KvXDDjavT133Rm2XNdr5JnaSV8nYgsxABJACjZQB0A6VW5n7G1Bl6fShBFdVFJUiErH9ioiaX78qYmtAVEDQXpwaoCvTg0A+FFeoA8qV6DIU+VAI0sqVCTQCowaAGn+X0oA8vT86JW9aANThvjUBJ+/u0qC/qaVQHW729PSw/OgBY7Xv6Alh+lQK472/Om94I+yT+X6V5aNE18SdlUt9o2UX8rm160NJxueNAkc2CKSwCRRN4j1YNKpN9+tRcZ4byI4naQMZDawHcqWuCT4hYdduo86l4RpYhp5tTNGZFRo4okzMYeWRhl4lP3U8R9L148XE8PxOHmQeqN108U68aNyhKDpmfLq3KNGXYq0vOfJlLSS445O1izbebWqeX2g1JmM7TZSNGYizJGV5Z6oEK42vv03rb4rwiGJ3mVAix6OGaSKXOQJPqGMcUWQZTckdzt5bis3X+y7xO8bSsxE0cERWJnknJRJJXVFN1SNXuSL3It1IFajkwPqvT6P+CUzN1PGJ3DBpNnhTTtZY1vAhYiMBVAUEsb2sT06AVV4jrnmbOXxtiqA7LiqCyqqqAABv9TXR6j2OxkhX3iyyxzyuXixMUenxzdkDm4JdR171B/txFMb89Xh91fXSExMoEMZFlKlg3j3A6HZvKtxy8PHeP7P34EpmBLxSVmiZnBMCokQKqQixnJRjazbncm5Pemn4xKefeUk6m3vBKpeQA3xvbwjtYWuLCr3F+FnLSxKqLNqI1lKIrDD3mVuUrMWN7DYCwsF3uTep9XwKKbiT6TTHlxR3RpCWe3JS80jXO3jDLYEDYV0U8LW68G/onv6k3MyX2n1RZn5xu8sUzHBBk8AURbBdlXBfCNr7m9zTH2l1OSPzBkk0moW0cYHPkBV5SAlmazHr0vWu/AlnihlHK08cianVyNhJ/B0kRVUZruxN+qoBcktvtSg9klE8IEjzRvANU1tPIMUc2gWVRICudnO7LtGRe5rCycNW8a67V29PAtSMPT+0mpiMXLmtyDK0dlU+Kc3lZ7r4yxv9q9r7Wpo/anUrJzFaMHlvDisMIj5chDOvLCYm5VSSRfa3Taur4n7OaaN9dJqpI0XTxwQjkQuiDUTRpjLyUfqLgmNTbxXuKyNRw6HTz6fTSRq8phj2wYD3jVuAg1P8W7CJTlilsiyi/erHLw8ukLfy8rfvzFM5KSQkknqSSdgNybnYCw+AoL113tD7LKZ5I+HXlXTjl6nJkjCSr9puZNIA9yHuEFlwt3puHR6NeGNqp9GZHEywRf+RMnPcjmO2K2CBUvawNytutelcVDQpRTfRVte/TZsmlnKfOmuf8122r9mgnvMYSLKDTqW2kZhq9dIvu2mVmk3ZBZVc7HO7KTVrgfsTF75JFzRrDpkkaWFY3iUyYARxtKzY3Lsfsm38M3I6Vj47Ek2/fvbr3Glnn5elerfF9EsErRLMJWTwysqFIxKNnSMk3cKQRlZfSqVeuElJKSMj3pXpqV60B6cGhvT3oA70r0N6e9QD0r01NegDBp7/Ggt8acNaoAx60RFAG87fv1orUAQApUOJ8qegN1pQTt9Bv8A0ohKbdDb42+vSorW70DEeZ+d/wBK81FETvewv0HcgHyrY03HZooViVYcVcyqXiR3WQgjmLncBgDYG3SsYPbvamMm/wBr+tZlijJU1sLLs3FJGjdHcsJZhPKx3kkkC4rkx+6NrKLAYi1gLVcl9rNS2oOodkZzEYQGS8axNuwVL7XO5N7na+wArJZhb1qED1+W1TkY3/SW2aep49Myuv8ADCvp10llQKBApJKRqPCuWVm23AA2sKl/3PPlIbRHmwxwMrxK8Yiivgio21hkx3uLsdqwz6/3p7Adavw+PsLZoP7Qze9+93UzAgi6/wANcY+WoVL7AAXtfrvRp7WTLKZVj0qs0csbhNOoWRZmVnMig+MkqNz5nzNZLAeRqNj6f0rXIxvw8K+hLZ0/DPa8B5H1PNJaGPTCPTxabk8iMsQrJNsu7m1gRudjsBV1ntxqHkmYJBhLLHII5IxKsfJCiJVJt0xBO3UkjG9c648qjcfKouDw3dF1M1z7UzlJVcQyCbUHUvzIw5EpAF038ICgKO4HQ96qvx2Y6v3wlTPzBLcrdclAVRj5AKB8vnWeaCu0cGNdF5Etk/FdWdRK0siRhnOREaBEDHqQvmTckkkkk1PJxmUx6eK6hNMzvEAvV3YOWkuTkbjb0JFUKat8uNJV06CzptR7d6t2DkacETpqDjCFDyxpihks13A2Iub3Ub2AFZ2h9o54eZy2UNLPHqZWK3d5IpOaoJv9nMklfU1lUq5rhsSVKKFsscR1rTyvLJiHkYu2AxXJtyQtza5uevUmq1KlXZJJUiCpUqVUCpUqVAOtGDUZFOL0ARNIHyvSUfsUe/l8jaoAfpUgt5EfHpTLby39KM287fEbfWoAMR+/0ogtu9Hi3+CPw3ol7b/Ii341LAAT1H4UqPk/ClSwW49V2APz/sKl5x9Pof7VAYz6j5KPyBqLAfsk/kK50gWeYP2R+tE0hPl+dQRsey29bH+tHv8AeJ+oH9aUUV7db/8Az+tCW8h+IoiyjoAT8b/0olX1/p/SgGG/df0pwvwP0pMNut/nTLft+X96gGkJ8qhLVORbreo5LVpAgaomFSsDQBa0iEJ9KHGpMaAj41sA2pqMCmtQAUqOmtQA0qelaqBqVPamtQCIprU9EDQAgUYTv/Wla/Tb50kqAVzRq37teiAPY/Slj51AOtrf2H+ak5AHQD50K+X7+lSpiPX18vwrLBHGv/UMLfT8qn3O2XXt/mnbE9x8v7CmSEH7pHrf+t6lgERW2wvSosLf5FPQERkHcg/Nm/tUseoHa5Pov6mqJAH3gfhf9KVXSgXpGY9dvjYUIAHUj8/6VWFzRjbv9LUoEvNPTemWT970Gfx+tOlvP+lSgThh+x/WiSTyvUB+NHb4fWpQDb1/Ohaha1PehSO9C607UJrRBsaG1HQ3qgEimorUxoBqYpR29aaqCPGmqS9L60sEdvWiuPj8zRg04XzP40sEZN+3506qKkEXz/Clyz+7UsAmIdrfWpFi9VoVWjCkbi9QAkVNGoI9fnQqf3an71GB2hINv1qX0BHyphvRD0NjWWUdAT3A+n5GmK28/wD1t/imOV9/7frUyv52P7/GoCtv2y+YF6epif5h/wDAp6WQxlp2NKlXYDijpUqMDiiWnpVkEiikKalWQGlO1KlUBGKGlSrQBNJaVKqBClalSoARUlqVKgBtvSYUqVABU8S01KowODvTIN6VKgJQKYjanpVARrUrU9Kj6gIjpR0qVZZRE06dDSpVAAaVKlV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4101" name="Picture 5" descr="C:\Users\USER\Desktop\salak.jpg"/>
          <p:cNvPicPr>
            <a:picLocks noGrp="1" noChangeAspect="1" noChangeArrowheads="1"/>
          </p:cNvPicPr>
          <p:nvPr>
            <p:ph sz="quarter" idx="1"/>
          </p:nvPr>
        </p:nvPicPr>
        <p:blipFill>
          <a:blip r:embed="rId2"/>
          <a:srcRect/>
          <a:stretch>
            <a:fillRect/>
          </a:stretch>
        </p:blipFill>
        <p:spPr bwMode="auto">
          <a:xfrm>
            <a:off x="0" y="0"/>
            <a:ext cx="9144000" cy="685800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p:wheel spokes="3"/>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1" dirty="0" smtClean="0"/>
              <a:t/>
            </a:r>
            <a:br>
              <a:rPr lang="tr-TR" b="1" dirty="0" smtClean="0"/>
            </a:br>
            <a:r>
              <a:rPr lang="tr-TR" b="1" dirty="0" smtClean="0"/>
              <a:t/>
            </a:r>
            <a:br>
              <a:rPr lang="tr-TR" b="1" dirty="0" smtClean="0"/>
            </a:br>
            <a:r>
              <a:rPr lang="tr-TR" b="1" dirty="0" smtClean="0"/>
              <a:t/>
            </a:r>
            <a:br>
              <a:rPr lang="tr-TR" b="1" dirty="0" smtClean="0"/>
            </a:br>
            <a:r>
              <a:rPr lang="tr-TR" sz="3200" b="1" dirty="0" smtClean="0">
                <a:solidFill>
                  <a:srgbClr val="FF0000"/>
                </a:solidFill>
              </a:rPr>
              <a:t/>
            </a:r>
            <a:br>
              <a:rPr lang="tr-TR" sz="3200" b="1" dirty="0" smtClean="0">
                <a:solidFill>
                  <a:srgbClr val="FF0000"/>
                </a:solidFill>
              </a:rPr>
            </a:br>
            <a:r>
              <a:rPr lang="tr-TR" sz="4900" b="1" dirty="0" smtClean="0">
                <a:solidFill>
                  <a:srgbClr val="FF0000"/>
                </a:solidFill>
              </a:rPr>
              <a:t> İLK İSLAMİ ÜRÜNLER</a:t>
            </a:r>
            <a:endParaRPr lang="tr-TR" sz="4900" dirty="0"/>
          </a:p>
        </p:txBody>
      </p:sp>
      <p:sp>
        <p:nvSpPr>
          <p:cNvPr id="3" name="2 İçerik Yer Tutucusu"/>
          <p:cNvSpPr>
            <a:spLocks noGrp="1"/>
          </p:cNvSpPr>
          <p:nvPr>
            <p:ph sz="quarter" idx="1"/>
          </p:nvPr>
        </p:nvSpPr>
        <p:spPr/>
        <p:txBody>
          <a:bodyPr/>
          <a:lstStyle/>
          <a:p>
            <a:r>
              <a:rPr lang="tr-TR" sz="3600" b="1" dirty="0" smtClean="0">
                <a:solidFill>
                  <a:srgbClr val="002060"/>
                </a:solidFill>
              </a:rPr>
              <a:t>KUTADGU BİLİG: </a:t>
            </a:r>
          </a:p>
          <a:p>
            <a:r>
              <a:rPr lang="tr-TR" dirty="0" smtClean="0"/>
              <a:t>Eserin adı </a:t>
            </a:r>
            <a:r>
              <a:rPr lang="tr-TR" b="1" dirty="0" smtClean="0"/>
              <a:t>mutluluk veren bilgi</a:t>
            </a:r>
            <a:r>
              <a:rPr lang="tr-TR" dirty="0" smtClean="0"/>
              <a:t> anlamına gelir. Yazarı, </a:t>
            </a:r>
            <a:r>
              <a:rPr lang="tr-TR" b="1" dirty="0" smtClean="0"/>
              <a:t>Yusuf Has </a:t>
            </a:r>
            <a:r>
              <a:rPr lang="tr-TR" b="1" dirty="0" err="1" smtClean="0"/>
              <a:t>Hacip</a:t>
            </a:r>
            <a:r>
              <a:rPr lang="tr-TR" dirty="0" err="1" smtClean="0"/>
              <a:t>tir</a:t>
            </a:r>
            <a:r>
              <a:rPr lang="tr-TR" dirty="0" smtClean="0"/>
              <a:t>. </a:t>
            </a:r>
            <a:r>
              <a:rPr lang="tr-TR" dirty="0" err="1" smtClean="0"/>
              <a:t>Karahanlılar</a:t>
            </a:r>
            <a:r>
              <a:rPr lang="tr-TR" dirty="0" smtClean="0"/>
              <a:t> zamanında (XI. yüzyıl-1070) yazılmış, ideal bir devlet yönetiminin nasıl olması gerektiği üzerinde durulmuştur. Esrin dilinde henüz Arapça ve Farsça etkisi yoktur. Birimi beyit, ölçüsü aruz, kalıbı </a:t>
            </a:r>
            <a:r>
              <a:rPr lang="tr-TR" dirty="0" err="1" smtClean="0"/>
              <a:t>feu</a:t>
            </a:r>
            <a:r>
              <a:rPr lang="tr-TR" dirty="0" smtClean="0"/>
              <a:t> </a:t>
            </a:r>
            <a:r>
              <a:rPr lang="tr-TR" dirty="0" err="1" smtClean="0"/>
              <a:t>lün</a:t>
            </a:r>
            <a:r>
              <a:rPr lang="tr-TR" dirty="0" smtClean="0"/>
              <a:t>/</a:t>
            </a:r>
            <a:r>
              <a:rPr lang="tr-TR" dirty="0" err="1" smtClean="0"/>
              <a:t>fe</a:t>
            </a:r>
            <a:r>
              <a:rPr lang="tr-TR" dirty="0" smtClean="0"/>
              <a:t> u </a:t>
            </a:r>
            <a:r>
              <a:rPr lang="tr-TR" dirty="0" err="1" smtClean="0"/>
              <a:t>lün</a:t>
            </a:r>
            <a:r>
              <a:rPr lang="tr-TR" dirty="0" smtClean="0"/>
              <a:t> /</a:t>
            </a:r>
            <a:r>
              <a:rPr lang="tr-TR" dirty="0" err="1" smtClean="0"/>
              <a:t>fe</a:t>
            </a:r>
            <a:r>
              <a:rPr lang="tr-TR" dirty="0" smtClean="0"/>
              <a:t> </a:t>
            </a:r>
            <a:r>
              <a:rPr lang="tr-TR" dirty="0" err="1" smtClean="0"/>
              <a:t>uldür</a:t>
            </a:r>
            <a:r>
              <a:rPr lang="tr-TR" dirty="0" smtClean="0"/>
              <a:t>. Bilinen üç nüshası, bugün </a:t>
            </a:r>
            <a:r>
              <a:rPr lang="tr-TR" b="1" dirty="0" err="1" smtClean="0"/>
              <a:t>Fergana</a:t>
            </a:r>
            <a:r>
              <a:rPr lang="tr-TR" b="1" dirty="0" smtClean="0"/>
              <a:t>, Viyana </a:t>
            </a:r>
            <a:r>
              <a:rPr lang="tr-TR" dirty="0" smtClean="0"/>
              <a:t>ve </a:t>
            </a:r>
            <a:r>
              <a:rPr lang="tr-TR" b="1" dirty="0" smtClean="0"/>
              <a:t>Mısır</a:t>
            </a:r>
            <a:r>
              <a:rPr lang="tr-TR" dirty="0" smtClean="0"/>
              <a:t>da bulunmaktadır.</a:t>
            </a:r>
            <a:endParaRPr lang="tr-TR" dirty="0"/>
          </a:p>
        </p:txBody>
      </p:sp>
    </p:spTree>
  </p:cSld>
  <p:clrMapOvr>
    <a:masterClrMapping/>
  </p:clrMapOvr>
  <p:transition>
    <p:cover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30724" name="Picture 4" descr="C:\Users\USER\Desktop\salakkkkk.jpg"/>
          <p:cNvPicPr>
            <a:picLocks noGrp="1" noChangeAspect="1" noChangeArrowheads="1"/>
          </p:cNvPicPr>
          <p:nvPr>
            <p:ph sz="quarter" idx="1"/>
          </p:nvPr>
        </p:nvPicPr>
        <p:blipFill>
          <a:blip r:embed="rId2"/>
          <a:srcRect/>
          <a:stretch>
            <a:fillRect/>
          </a:stretch>
        </p:blipFill>
        <p:spPr bwMode="auto">
          <a:xfrm>
            <a:off x="357158" y="214290"/>
            <a:ext cx="8087855" cy="607223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cover dir="l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FF0000"/>
                </a:solidFill>
              </a:rPr>
              <a:t>Divan-ı Lügat' it Türk.( Türk Dilinin Sözlüğü) ( 1072-1074 )</a:t>
            </a:r>
            <a:endParaRPr lang="tr-TR" dirty="0">
              <a:solidFill>
                <a:srgbClr val="FF0000"/>
              </a:solidFill>
            </a:endParaRPr>
          </a:p>
        </p:txBody>
      </p:sp>
      <p:sp>
        <p:nvSpPr>
          <p:cNvPr id="3" name="2 İçerik Yer Tutucusu"/>
          <p:cNvSpPr>
            <a:spLocks noGrp="1"/>
          </p:cNvSpPr>
          <p:nvPr>
            <p:ph sz="quarter" idx="1"/>
          </p:nvPr>
        </p:nvSpPr>
        <p:spPr/>
        <p:txBody>
          <a:bodyPr/>
          <a:lstStyle/>
          <a:p>
            <a:r>
              <a:rPr lang="tr-TR" dirty="0" smtClean="0"/>
              <a:t> </a:t>
            </a:r>
            <a:r>
              <a:rPr lang="tr-TR" b="1" dirty="0" err="1" smtClean="0">
                <a:hlinkClick r:id="rId2"/>
              </a:rPr>
              <a:t>Kaşgarlı</a:t>
            </a:r>
            <a:r>
              <a:rPr lang="tr-TR" b="1" dirty="0" smtClean="0">
                <a:hlinkClick r:id="rId2"/>
              </a:rPr>
              <a:t> Mahmut</a:t>
            </a:r>
            <a:r>
              <a:rPr lang="tr-TR" dirty="0" smtClean="0"/>
              <a:t> yazmıştır.</a:t>
            </a:r>
            <a:br>
              <a:rPr lang="tr-TR" dirty="0" smtClean="0"/>
            </a:br>
            <a:r>
              <a:rPr lang="tr-TR" dirty="0" smtClean="0"/>
              <a:t>* Araplara Türkçeyi öğretmek amacıyla yazılmıştır.</a:t>
            </a:r>
            <a:br>
              <a:rPr lang="tr-TR" dirty="0" smtClean="0"/>
            </a:br>
            <a:r>
              <a:rPr lang="tr-TR" dirty="0" smtClean="0"/>
              <a:t>* 1074 yılında bitirildiği düşünülüyor.</a:t>
            </a:r>
            <a:br>
              <a:rPr lang="tr-TR" dirty="0" smtClean="0"/>
            </a:br>
            <a:r>
              <a:rPr lang="tr-TR" dirty="0" smtClean="0"/>
              <a:t>* Türkçenin ilk sözlüğüdür.</a:t>
            </a:r>
            <a:br>
              <a:rPr lang="tr-TR" dirty="0" smtClean="0"/>
            </a:br>
            <a:r>
              <a:rPr lang="tr-TR" dirty="0" smtClean="0"/>
              <a:t>* Türklere ait gelenek göreneklerden tarihten folklordan bahsettiği için bir ansiklopedi özelliği taşımaktadır.</a:t>
            </a:r>
            <a:br>
              <a:rPr lang="tr-TR" dirty="0" smtClean="0"/>
            </a:br>
            <a:r>
              <a:rPr lang="tr-TR" dirty="0" smtClean="0"/>
              <a:t>* Kitapta 7500 kelimenin Arapça karşılığı verilmiş olup ayrıca halk şiirleri, atasözleri, deyimler kullanılmıştır.</a:t>
            </a:r>
            <a:br>
              <a:rPr lang="tr-TR" dirty="0" smtClean="0"/>
            </a:br>
            <a:r>
              <a:rPr lang="tr-TR" dirty="0" smtClean="0"/>
              <a:t>* Ebu' l Kasım' a sunulmuştur.</a:t>
            </a:r>
            <a:br>
              <a:rPr lang="tr-TR" dirty="0" smtClean="0"/>
            </a:br>
            <a:r>
              <a:rPr lang="tr-TR" dirty="0" smtClean="0"/>
              <a:t>* </a:t>
            </a:r>
            <a:r>
              <a:rPr lang="tr-TR" dirty="0" err="1" smtClean="0"/>
              <a:t>Hakaniye</a:t>
            </a:r>
            <a:r>
              <a:rPr lang="tr-TR" dirty="0" smtClean="0"/>
              <a:t> Türkçesi ile yazılmıştır.</a:t>
            </a:r>
          </a:p>
          <a:p>
            <a:endParaRPr lang="tr-TR" dirty="0"/>
          </a:p>
        </p:txBody>
      </p:sp>
    </p:spTree>
  </p:cSld>
  <p:clrMapOvr>
    <a:masterClrMapping/>
  </p:clrMapOvr>
  <p:transition>
    <p:push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p:cNvPicPr>
            <a:picLocks noGrp="1" noChangeAspect="1" noChangeArrowheads="1"/>
          </p:cNvPicPr>
          <p:nvPr>
            <p:ph sz="quarter" idx="1"/>
          </p:nvPr>
        </p:nvPicPr>
        <p:blipFill>
          <a:blip r:embed="rId2"/>
          <a:srcRect/>
          <a:stretch>
            <a:fillRect/>
          </a:stretch>
        </p:blipFill>
        <p:spPr bwMode="auto">
          <a:xfrm>
            <a:off x="357158" y="857232"/>
            <a:ext cx="3405927" cy="4500594"/>
          </a:xfrm>
          <a:prstGeom prst="rect">
            <a:avLst/>
          </a:prstGeom>
          <a:ln w="127000" cap="sq">
            <a:solidFill>
              <a:srgbClr val="000000"/>
            </a:solidFill>
            <a:miter lim="800000"/>
          </a:ln>
          <a:effectLst>
            <a:outerShdw blurRad="57150" dist="50800" dir="2700000" algn="tl" rotWithShape="0">
              <a:srgbClr val="000000">
                <a:alpha val="40000"/>
              </a:srgbClr>
            </a:outerShdw>
          </a:effectLst>
        </p:spPr>
      </p:pic>
      <p:pic>
        <p:nvPicPr>
          <p:cNvPr id="31748" name="Picture 4" descr="https://upload.wikimedia.org/wikipedia/commons/b/bc/Kashgari_map.jpg"/>
          <p:cNvPicPr>
            <a:picLocks noChangeAspect="1" noChangeArrowheads="1"/>
          </p:cNvPicPr>
          <p:nvPr/>
        </p:nvPicPr>
        <p:blipFill>
          <a:blip r:embed="rId3"/>
          <a:srcRect/>
          <a:stretch>
            <a:fillRect/>
          </a:stretch>
        </p:blipFill>
        <p:spPr bwMode="auto">
          <a:xfrm>
            <a:off x="4357686" y="714356"/>
            <a:ext cx="4108430" cy="4786346"/>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ransition>
    <p:randomBa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4400" b="1" dirty="0" smtClean="0">
                <a:solidFill>
                  <a:srgbClr val="FF0000"/>
                </a:solidFill>
              </a:rPr>
              <a:t>Divan-ı Hikmet</a:t>
            </a:r>
            <a:endParaRPr lang="tr-TR" sz="4400" dirty="0">
              <a:solidFill>
                <a:srgbClr val="FF0000"/>
              </a:solidFill>
            </a:endParaRPr>
          </a:p>
        </p:txBody>
      </p:sp>
      <p:sp>
        <p:nvSpPr>
          <p:cNvPr id="3" name="2 İçerik Yer Tutucusu"/>
          <p:cNvSpPr>
            <a:spLocks noGrp="1"/>
          </p:cNvSpPr>
          <p:nvPr>
            <p:ph sz="quarter" idx="1"/>
          </p:nvPr>
        </p:nvSpPr>
        <p:spPr/>
        <p:txBody>
          <a:bodyPr/>
          <a:lstStyle/>
          <a:p>
            <a:r>
              <a:rPr lang="tr-TR" b="1" dirty="0" smtClean="0">
                <a:solidFill>
                  <a:srgbClr val="FF0000"/>
                </a:solidFill>
              </a:rPr>
              <a:t>*</a:t>
            </a:r>
            <a:r>
              <a:rPr lang="tr-TR" dirty="0" smtClean="0"/>
              <a:t> </a:t>
            </a:r>
            <a:r>
              <a:rPr lang="tr-TR" b="1" dirty="0" smtClean="0">
                <a:hlinkClick r:id="rId2"/>
              </a:rPr>
              <a:t>Hoca Ahmet </a:t>
            </a:r>
            <a:r>
              <a:rPr lang="tr-TR" b="1" dirty="0" err="1" smtClean="0">
                <a:hlinkClick r:id="rId2"/>
              </a:rPr>
              <a:t>Yesevi</a:t>
            </a:r>
            <a:r>
              <a:rPr lang="tr-TR" b="1" dirty="0" smtClean="0">
                <a:hlinkClick r:id="rId2"/>
              </a:rPr>
              <a:t> </a:t>
            </a:r>
            <a:r>
              <a:rPr lang="tr-TR" dirty="0" smtClean="0"/>
              <a:t>tarafından yazılmıştır.</a:t>
            </a:r>
            <a:br>
              <a:rPr lang="tr-TR" dirty="0" smtClean="0"/>
            </a:br>
            <a:r>
              <a:rPr lang="tr-TR" b="1" dirty="0" smtClean="0">
                <a:solidFill>
                  <a:srgbClr val="FF0000"/>
                </a:solidFill>
              </a:rPr>
              <a:t>*</a:t>
            </a:r>
            <a:r>
              <a:rPr lang="tr-TR" dirty="0" smtClean="0"/>
              <a:t> İlahi aşk kavramı ilk defa bu eserde kullanılmıştır.</a:t>
            </a:r>
            <a:br>
              <a:rPr lang="tr-TR" dirty="0" smtClean="0"/>
            </a:br>
            <a:r>
              <a:rPr lang="tr-TR" b="1" dirty="0" smtClean="0">
                <a:solidFill>
                  <a:srgbClr val="FF0000"/>
                </a:solidFill>
              </a:rPr>
              <a:t>*</a:t>
            </a:r>
            <a:r>
              <a:rPr lang="tr-TR" dirty="0" smtClean="0"/>
              <a:t> </a:t>
            </a:r>
            <a:r>
              <a:rPr lang="tr-TR" dirty="0" err="1" smtClean="0"/>
              <a:t>Yesevi</a:t>
            </a:r>
            <a:r>
              <a:rPr lang="tr-TR" dirty="0" smtClean="0"/>
              <a:t> tarikatının esasları ve dinin temel öğretileri anlatılmıştır.</a:t>
            </a:r>
            <a:br>
              <a:rPr lang="tr-TR" dirty="0" smtClean="0"/>
            </a:br>
            <a:r>
              <a:rPr lang="tr-TR" b="1" dirty="0" smtClean="0">
                <a:solidFill>
                  <a:srgbClr val="FF0000"/>
                </a:solidFill>
              </a:rPr>
              <a:t>* </a:t>
            </a:r>
            <a:r>
              <a:rPr lang="tr-TR" dirty="0" smtClean="0"/>
              <a:t>12. yy da yazılmıştır.</a:t>
            </a:r>
          </a:p>
          <a:p>
            <a:r>
              <a:rPr lang="tr-TR" b="1" dirty="0" smtClean="0">
                <a:solidFill>
                  <a:srgbClr val="FF0000"/>
                </a:solidFill>
              </a:rPr>
              <a:t>*</a:t>
            </a:r>
            <a:r>
              <a:rPr lang="tr-TR" dirty="0" smtClean="0"/>
              <a:t> Hece ölçüsüyle halk dili kullanılmıştır.</a:t>
            </a:r>
          </a:p>
          <a:p>
            <a:r>
              <a:rPr lang="tr-TR" b="1" dirty="0" smtClean="0">
                <a:solidFill>
                  <a:srgbClr val="FF0000"/>
                </a:solidFill>
              </a:rPr>
              <a:t>*</a:t>
            </a:r>
            <a:r>
              <a:rPr lang="tr-TR" dirty="0" smtClean="0"/>
              <a:t> </a:t>
            </a:r>
            <a:r>
              <a:rPr lang="tr-TR" dirty="0" err="1" smtClean="0"/>
              <a:t>Hakaniye</a:t>
            </a:r>
            <a:r>
              <a:rPr lang="tr-TR" dirty="0" smtClean="0"/>
              <a:t> Türkçesi ile yazılmıştır.</a:t>
            </a:r>
          </a:p>
          <a:p>
            <a:endParaRPr lang="tr-TR" dirty="0"/>
          </a:p>
        </p:txBody>
      </p:sp>
    </p:spTree>
  </p:cSld>
  <p:clrMapOvr>
    <a:masterClrMapping/>
  </p:clrMapOvr>
  <p:transition>
    <p:cover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AutoShape 2" descr="data:image/jpeg;base64,/9j/4AAQSkZJRgABAQAAAQABAAD/2wCEAAkGBxQSDxAUDxAUEBQQEBUUDxQPFRAVFA8QFRUXFhQUFBQYHCggGBonGxQULT0hJSkrLi4uFyA0ODMvOCgtLisBCgoKDg0OGxAQGiwcHSYsLywsLCwsLCwsLCwvLCwsLywsLCwtLCwsLCwsLCssLCwsLCwsLCwsLDc3LCssNzcsK//AABEIAMkAiAMBIgACEQEDEQH/xAAaAAADAQEBAQAAAAAAAAAAAAAAAQUEBgMC/8QANRAAAQMBBAcHBAICAwAAAAAAAQACEQMEEiExBRMjQVGBsSIzYXGCkaEGMmLBFEJS8BUkcv/EABkBAAMBAQEAAAAAAAAAAAAAAAADBAECBf/EACcRAAIBAwIGAwEBAQAAAAAAAAABAgMRMQQhEhMyQWFxFFKBUZGh/9oADAMBAAIRAxEAPwDgQhASNB5xa0keCqlKyPNp03N2GUKudX+PwjZxkz4S+b4HfHX2RHQrA1f4fCNn+Pwjm+DPjr7IkIVcmn+Hwhur33PhHN8G/HX2RHKAq+z/AA+E3av8PhZzfBnx19kR0Kw3V8GfCWz/AB9gjm+A+OvsiQhWHav8PhMav8PhHN8B8dfZEZOFXGr/AA9gplpoOvuLWm7MgjKFqq+A+P8Ax3PMIQhOJgVawd2OfVSQq1gOzHPqk1sIq0vX+GBCEKhELBCFVOimmnea4yG0nOkghrXMqOeSAJwLGx5lY3Y2MW8EpCpu0K8VHMLm3mNc52cACY7XjdMeS9LJopr6bHFxBe194nJjwadwwBJBbUOHgs4kaoSI6FX/AOBfH3tLsrvam8QS0c7rvbxSqaLFNlV1Q37rZbqzmW1GNfugHtkY70cSN4JEpCsV9CdqKdRsF5aw1HNGsHZc2743KtPmTkvE6HcGFxe1t1t4tdeDg0RiW5j7hn48EcSDgkTUL3t1DV1HszumPgHgOK8IXSOMAqDe69B6FT1Qadl6D+0ivheyvSZfokSmlKE0SCrWAbNvmeqkqtYBsxz6pNbCKNL1fhgQmlKo7EXcpWvQ72BxDmvuUqdV4bMinUAuuAIxzE8JXxUqVqbi0OJghoLA4tfdBAAkYiHH3VTSFoDRXdeEv0fToUw1wLnVHMYHRBwu3TJO+AtWl9JAm1OvgvoWl1Sh2vuFehqnXMe1DmNOHFK4n3H8C7HPNtlbc5/bbAMEl7RORjGLx9yvgWuo0ReLQ66com6IaRhlAzXW0XspPotbUaWUra8sdrASaDrJAdMw0OcMhAmMJz5632suoWMvDXuFGo1wdJuDWktEA4QDhO5apX7GONu582A1q1anSFQsdVcAC+QJIIBy4E4+K+xTq1KLXa4XK1aq2DIl7WtqPJhu/sc1voVx/PsDnOEMpULzi4Q26wzJnCEaCtMMsU3aZbaLSXBpa26DZ2NEicJII5LGzUl3ZNtzXtbR7ZqCpRZWi6OxeFyN+5jRO+As1SvVd918lzXMMtMubm5uUn9KvaSHWWzim+7VpWegarbzQKzATAEGQ5jplpzvTmFTfpQ/yCRUgDTQLDfHZoOxqOmcGOhsnLNHF4Bx8nIVHOeS43nFxxIBMmMMt/gna7O6nUex4hzHFrt+IwMHeugr2ttOlR1bWljmllYh/dPbab57AxvQGweGSlfUE/y7QSbwdXqOYQ4ODmOeS0gg5QQu4ybZxOCSJyoN7r0HoVgW9o2XoPQpVfCH6TMvRIQhNNECCrWDu28+qkqtYDsx5nqk1ukp03UYUJIVBE8hCEIQYEJJoKDRAJ8lq0bQD3ODgT2HRECHR2TJ8Vl6oNadriITQhBlwThJNBgLe3uvQehU9UGnZeg9Ck18Is0mZeiQhEoTBIlXsA2Y8z1UhV7ANm3zPVJrYKdL1fhgQhCoRCwTSlbtEWEVakON1gxeccuHwUN23CMeJ2DR+jH1QSOy1ubnZcuO5VXWajQAJp60uMC+RLcJJjLenWrNqNFOkC4mLoAukkYgAZZSsVe1MpgNwtDm75IpNI3AjGpmcZA81NKpKTtE9KFCnSV6n+Gu1W0NDdW0ScYgfa0AnAefVfdotVMXL1MVQcSOz2W8Zgznu4KUdIVnDsy0Z7FgaM+LQkdJGdtTZU4yNW/k9sQfMFHDNbp7gq1F7NOxQtGhA6NTg4nAEy0jgN4UOrSLSQ4QRxVuQ8iq15c2mbz2ugPpGZF4ZFpP9hzjBe9qp067Xhph1MXmkg4knKeGa6hV3tIXV0yceKG5zSE3CDBEEGCDuPBCeQAt7e69B6FYFvaNl6D0KTXwizSZfojoThC7EAq1g7tvmeqkqtYDs2+Z6pVbCKdL1fhgQhCoRCwXR2N4oWdhALjUkuiOy7+sz4ftc4V01vtFxtNsXhqwZEQRGWWKTXdolmihxTMdurinTFzB9oBkwBcogxh4vM8m+K9tDaLYKetrAuLiBSbugzLyIxgR7iVP0u2azW7hTotEbgWNOHuV3NKgA4BzXbIgMDS4SBBJ8RgMDmkTbhBJdymC5tVyl2wKxWYueTUdq2hhLQ2cgAcIx4ZLFbbIHsdr2NdEgOGDgc8YwJ8lWdS4VGt3XZvYRnIOJxOWPsstSq0tiMAN/wDYiTvgDdvU6b7FbSaszirRSfZKzSMZbebe+2ow4FrhwORCoiuyidm0ubUa19PK9cdJAJ8DhyJR9RtBoUyJ7D4M5NmcJ9PwVloWkto2cwCYrNkmDDXNLcdwl5VMneKkSUlw1HTWH2PHT1ANqyDN9oJ/9b+oU1WtOm9SovyvOd2TF4AjfHkoiqjg8+tG02hreO69B6FT1Qadl6D0KVXwh+ky/RITSQmiAVawAaseZ6qSFWsA2Y59UmthFWl6vwwoQhUIgeRLp6tf/rUnBk3xAuzhAg3uGf8AuK5lXPp2vemkczJYSYw/sP8AeJS6sbxKdLNRnuZNMsJFKpleZcdhEVKfZ5YXSuz0fb9aynVYT2mltUAgEOEEtG+Jk8+C5o0yQ9tdpFN/N1MtvXXtA3jGeM+SxUqlWyPDmkFrsQ4SadUbscCD7EKa3HG3dFkr0ajlmL/4dzaCDi1zuzJvCJfdxOAxjI4fCyWioLpDJN4kQBIvYDePLLiVFpfU1ODeokOIP2nszuiCFmr/AFIQ27Qp6skRfcSXQc4GU+K4VGf8GPU07ZD6orgXKUQacmp2r0E/a0xhMTPmEzNMUWFhNyn2xGN+ob5APEAtwXjYbCWuD64l/wB1Km+SXu/zqgYhs7jifKVvsLKg1rqogAXnPcRLpJvYg45k8ymPtCIuknvVl/hi+pXY02kQSC855GIn5UQLRbrRrKjnYwftncNyzquKsrHnVJcUmwVBvdeg/tT1QaNl6D+0mvhFGky/RJQkmmiBBVrB3Y59VJCrWA7NvPqk1sIq0vUYE0kKhYIWNNriCCDBGII3FfKEGHQ2e3NrUyx7tW/CIGD8cY8V9WlrqTQKZ+4w7sghxj+zCCMfiFzioWXS9VgIvXgcw/H2IxSZ0U8bFtLVuKtLdGi12dgumpSAznVksBIAMHMDPdwWioHUnNFKm2nOBLGkvnhrHkkcoXnQtorXg5n2C+IBdlmvE6deDLGhp4mSd/LeueVJ7NjVXpxtKxUNlYKge+oWAElzoEGDv8fBR9K6T1kNZgwcc3nx8MMvdY7RaXv+9xdHHIeQGC8U2FNRJquolPYEIQuycFQb3XoPQqeqDTsvQf2kV8L2V6TL9EhCaE0QJVrB3befVSVWsA2befVJrYRTpuowITQqCFiQmhACTRKEAfdKoWzdMS0tPkcwvNCEGghCEGAhCEACoN7r0H9qeqDRsvQehSK/b2WaTL9EhNJNNEHyFXsHdt59VJVawHZt59UmthFWl6jCkmkqCBgmkUIAaUIQgAQmkgAQkmEAATSQgBre07L0HoVPVBp2XoPQpFfsWaTL9EiUITTRAlWsHdt59VJVawDZt59Umtgq0vUYUknGATwC7fR/09Zv49p1oqipSdTpmo67caH3Xa6mGySyDMmTEpzkkiSNNyexxKFR07o4WetqwSewxxBuksc4SWkjAxxGYIU5dLc4as7AhCEACEIKDBJohCDQQhEoMBUG916D0Knqg0bL0HoUivhFmky/RITShCaJBVrAdm3n1Ulfbbc9vZbEeISqq2KNN1HuymTkJXTaC+o6lGg+m9pqXQNT9hGRAp1L2dMXiRGIxGRwjOsjfH3Kf8RsZH3Kx1YvYI6apF3Rkr33Fz6hLi4kvc6CXOOZK8VQbZG8D7oNlbwPuuufE5+JMnoVE2RvD5QLG3h8o58TPhz/AKjDRIvC/i3fGa0nUZzU3YQPaV6fxG8D7lM2NvA+6x1o+TpaSfg8i2j/AJVN+QHHJebtXcwvXoMHdMnPwi78rS2yN4H3S/it4H3KOdHyHxZ+D5eKByvt8MDhPj4Eey+RqZP3wYunCRnOExwXqbI3gfcoFkbwPuUc6PkPiz8GKsGz2JIjG9x38lsb3XoPQoFlbwPup9ptjmucwRdBujDd581xOanZIbSoyptt/wAPFCSFQRAEIQsNuBciSgoQF2E+Kd7xXyhZsF2fUokpJo2DiYryJSTRsF2F5F5JCA4mO8i94pIQF2OUSkE1oXAIQhBh/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8194" name="Picture 2" descr="http://www.pandora.com.tr/images/kapak/187798b.jpg"/>
          <p:cNvPicPr>
            <a:picLocks noChangeAspect="1" noChangeArrowheads="1"/>
          </p:cNvPicPr>
          <p:nvPr/>
        </p:nvPicPr>
        <p:blipFill>
          <a:blip r:embed="rId2"/>
          <a:srcRect/>
          <a:stretch>
            <a:fillRect/>
          </a:stretch>
        </p:blipFill>
        <p:spPr bwMode="auto">
          <a:xfrm>
            <a:off x="714348" y="928670"/>
            <a:ext cx="3000396" cy="4457734"/>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8196" name="Picture 4" descr="http://www.nkfu.com/wp-content/uploads/2014/03/ahmet-yesevi-divan-i-hikmet.jpg"/>
          <p:cNvPicPr>
            <a:picLocks noChangeAspect="1" noChangeArrowheads="1"/>
          </p:cNvPicPr>
          <p:nvPr/>
        </p:nvPicPr>
        <p:blipFill>
          <a:blip r:embed="rId3"/>
          <a:srcRect/>
          <a:stretch>
            <a:fillRect/>
          </a:stretch>
        </p:blipFill>
        <p:spPr bwMode="auto">
          <a:xfrm>
            <a:off x="4500562" y="857232"/>
            <a:ext cx="3143272" cy="455146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transition>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972452" cy="796908"/>
          </a:xfrm>
        </p:spPr>
        <p:txBody>
          <a:bodyPr>
            <a:noAutofit/>
          </a:bodyPr>
          <a:lstStyle/>
          <a:p>
            <a:pPr algn="ctr"/>
            <a:r>
              <a:rPr lang="tr-TR" b="1" dirty="0" err="1" smtClean="0">
                <a:solidFill>
                  <a:srgbClr val="FF0000"/>
                </a:solidFill>
              </a:rPr>
              <a:t>Atabet'ül</a:t>
            </a:r>
            <a:r>
              <a:rPr lang="tr-TR" b="1" dirty="0" smtClean="0">
                <a:solidFill>
                  <a:srgbClr val="FF0000"/>
                </a:solidFill>
              </a:rPr>
              <a:t> </a:t>
            </a:r>
            <a:r>
              <a:rPr lang="tr-TR" b="1" dirty="0" err="1" smtClean="0">
                <a:solidFill>
                  <a:srgbClr val="FF0000"/>
                </a:solidFill>
              </a:rPr>
              <a:t>Hakayık</a:t>
            </a:r>
            <a:r>
              <a:rPr lang="tr-TR" b="1" dirty="0" smtClean="0">
                <a:solidFill>
                  <a:srgbClr val="FF0000"/>
                </a:solidFill>
              </a:rPr>
              <a:t> (Hakikatlerin Eşiği)</a:t>
            </a:r>
            <a:endParaRPr lang="tr-TR" b="1" dirty="0">
              <a:solidFill>
                <a:srgbClr val="FF0000"/>
              </a:solidFill>
            </a:endParaRPr>
          </a:p>
        </p:txBody>
      </p:sp>
      <p:sp>
        <p:nvSpPr>
          <p:cNvPr id="3" name="2 İçerik Yer Tutucusu"/>
          <p:cNvSpPr>
            <a:spLocks noGrp="1"/>
          </p:cNvSpPr>
          <p:nvPr>
            <p:ph sz="quarter" idx="1"/>
          </p:nvPr>
        </p:nvSpPr>
        <p:spPr>
          <a:xfrm>
            <a:off x="457200" y="1142984"/>
            <a:ext cx="7467600" cy="5286412"/>
          </a:xfrm>
        </p:spPr>
        <p:txBody>
          <a:bodyPr/>
          <a:lstStyle/>
          <a:p>
            <a:r>
              <a:rPr lang="tr-TR" b="1" dirty="0" smtClean="0">
                <a:solidFill>
                  <a:srgbClr val="FF0000"/>
                </a:solidFill>
              </a:rPr>
              <a:t>*</a:t>
            </a:r>
            <a:r>
              <a:rPr lang="tr-TR" b="1" dirty="0" smtClean="0"/>
              <a:t> </a:t>
            </a:r>
            <a:r>
              <a:rPr lang="tr-TR" b="1" dirty="0" err="1" smtClean="0">
                <a:hlinkClick r:id="rId2"/>
              </a:rPr>
              <a:t>Yüknekli</a:t>
            </a:r>
            <a:r>
              <a:rPr lang="tr-TR" b="1" dirty="0" smtClean="0">
                <a:hlinkClick r:id="rId2"/>
              </a:rPr>
              <a:t> Edip Ahmet</a:t>
            </a:r>
            <a:r>
              <a:rPr lang="tr-TR" b="1" dirty="0" smtClean="0"/>
              <a:t> tarafından yazılmıştır.</a:t>
            </a:r>
            <a:br>
              <a:rPr lang="tr-TR" b="1" dirty="0" smtClean="0"/>
            </a:br>
            <a:r>
              <a:rPr lang="tr-TR" b="1" dirty="0" smtClean="0">
                <a:solidFill>
                  <a:srgbClr val="FF0000"/>
                </a:solidFill>
              </a:rPr>
              <a:t>*</a:t>
            </a:r>
            <a:r>
              <a:rPr lang="tr-TR" b="1" dirty="0" smtClean="0"/>
              <a:t> 12. </a:t>
            </a:r>
            <a:r>
              <a:rPr lang="tr-TR" b="1" dirty="0" err="1" smtClean="0"/>
              <a:t>yyda</a:t>
            </a:r>
            <a:r>
              <a:rPr lang="tr-TR" b="1" dirty="0" smtClean="0"/>
              <a:t> yazılmıştır.</a:t>
            </a:r>
          </a:p>
          <a:p>
            <a:r>
              <a:rPr lang="tr-TR" b="1" dirty="0" smtClean="0"/>
              <a:t/>
            </a:r>
            <a:br>
              <a:rPr lang="tr-TR" b="1" dirty="0" smtClean="0"/>
            </a:br>
            <a:r>
              <a:rPr lang="tr-TR" b="1" dirty="0" smtClean="0">
                <a:solidFill>
                  <a:srgbClr val="FF0000"/>
                </a:solidFill>
              </a:rPr>
              <a:t>*</a:t>
            </a:r>
            <a:r>
              <a:rPr lang="tr-TR" b="1" dirty="0" smtClean="0"/>
              <a:t> Eserde ahlakın önemi ve yolları üzerinde durulmuştur.</a:t>
            </a:r>
          </a:p>
          <a:p>
            <a:r>
              <a:rPr lang="tr-TR" b="1" dirty="0" smtClean="0"/>
              <a:t/>
            </a:r>
            <a:br>
              <a:rPr lang="tr-TR" b="1" dirty="0" smtClean="0"/>
            </a:br>
            <a:r>
              <a:rPr lang="tr-TR" b="1" dirty="0" smtClean="0">
                <a:solidFill>
                  <a:srgbClr val="FF0000"/>
                </a:solidFill>
              </a:rPr>
              <a:t>* </a:t>
            </a:r>
            <a:r>
              <a:rPr lang="tr-TR" b="1" dirty="0" smtClean="0"/>
              <a:t>Beyit ve dörtlükler bir arada kullanılmış. Dolayısıyla aruz ve </a:t>
            </a:r>
            <a:r>
              <a:rPr lang="tr-TR" b="1" dirty="0" smtClean="0">
                <a:hlinkClick r:id="rId3"/>
              </a:rPr>
              <a:t>hece vezni</a:t>
            </a:r>
            <a:r>
              <a:rPr lang="tr-TR" b="1" dirty="0" smtClean="0"/>
              <a:t> birlikte kullanılmıştır.</a:t>
            </a:r>
          </a:p>
          <a:p>
            <a:endParaRPr lang="tr-TR" b="1" dirty="0" smtClean="0"/>
          </a:p>
          <a:p>
            <a:endParaRPr lang="tr-TR" dirty="0"/>
          </a:p>
        </p:txBody>
      </p:sp>
    </p:spTree>
  </p:cSld>
  <p:clrMapOvr>
    <a:masterClrMapping/>
  </p:clrMapOvr>
  <p:transition>
    <p:plus/>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AutoShape 2" descr="data:image/jpeg;base64,/9j/4AAQSkZJRgABAQAAAQABAAD/2wCEAAkGBhQSERIUExQQFBQVFRUUFBAUFA8PEBQUFBQVFBQQFBQXHCYeFxkkGRQUHy8gJCcpLCwsFR4xNTAqNSYrLCkBCQoKDgwOGg8PGiokHSQpKSwsKSwpLCwpLC0sLikpLCkpKiwsLCkpKS8sLCksKSwpKSksMSwuLywpKSksKSksLP/AABEIAOYAoAMBIgACEQEDEQH/xAAbAAADAAMBAQAAAAAAAAAAAAAAAQIDBAYFB//EAEEQAAICAQMCAwYCCAMFCQAAAAECAAMRBBIhBTETQVEGIjJhcYGRoRQjQlJiscHwFZLRM3KCwvEHJCVFc3R1ouH/xAAaAQEBAQADAQAAAAAAAAAAAAAAAQIDBAUG/8QAMxEAAgIBAgIHBgUFAAAAAAAAAAECEQMEIRIxE0FRYaGx8AUUMtHh8SJxgcHSQmKRkqL/2gAMAwEAAhEDEQA/AHiMrL29obZ8yz79EASgJW2GIKTtgFmQCICBZBEREyMIjBTEJREe2ViCIx4gBLAjxFlMZEAJkYRKJUwY9sMS8Q2ygxERgSisNstglhyZJEyEc/eIrBlmYRwB7TBq9YlSl3YKo7k/y+czVukcbkkrZngROK6p7bu2RSNg/fOC5+x4E5+/W2WnLs7/AFJx+Had7HoJyVy2PMy+1scXUFfgj6n4y/vJ/mWUjAngg/Qg/wAp8i2H+H8RMiOUOVbB9VbB/Kcz9nf3eB117Y7YeP0PrTRETgen+2V1Z9/9avo3DD6MP6zsOmdZrvXKHkd0PDD7eY+k6eXTZMXNbdp6ODW4s+0Xv2M3Y4o8zrHcsW4fKAM5rqyqbrd/h/Fps7vi2lve/wCH1nkBvdTOOMYyPePFWNv8WO07kNNxK7Ohk13A2q8e+jvGP0/L+/SIEfL0/wDycf1UN+kvgAZsxu55wdP7pHoMn8ZgUWZ4HuFq97eQK2Pt+xyfwlWltJ2Zlr3GVcJ2wsGOMfjDcPUTk9Bszp/9nu2U42jnPiNvH+9jvJt4stxtJLPnA9742xu+fPHyk933qzfvuydeJ1uf7/v6wAnkezNbLUwY5Ifv6jYmPyxPXE4Jx4ZNHcx5OOKlyGRyfrJIlnufrFMFbB7Qq7iQABkk9gJ859outNqLOM7F4Rf+Y/Mz3PbbqnC0Ke4DWfT9lf6zkwuBnz7CetosFLpHz6j5v2lqnKXRR5Ln+ZITyxk/kInHrk/kJlK4GB8sn/WTt4JOe/znonkGA9+APtmZ003rBUwQTj1m4BDdFRrNph8/xzGjvUwdCQV5DDuJsFYbZhvtORbbo7H2d9ohqBtbC2gcjsGH7y/6T2p8vKFWDoSrA5BHcEeYnd+z3Xl1CYbAtUe8PI/xr/UeU8fVabg/HDl5H0Oh1vSLgn8Xn9TT6p1Z01BrB7mnbwMAHJsHbzys0aut27fjdvdzkqoIJFJ9PhBZvxnUWdOrYklQSxUk891+EzF/glP7g7be7fCAox3/AIF/CZhmxpJOJyT0+ZttS7TwdJ1u13Vdx4OGOB7xN4A8v3CBM3RNda9ibnYgnaVO3H+yLZ7d8ie4ejVYA2DA7YLA8sGPIOe4hp+kVIwZVwQMDljjjb2JxnHGZXmxtNJczMdPmUoty2XezmtXdbtJcklfFC8A4as1r4n1JJiPWbtlTb297IYYHGDUue38RP8AxTpruk1OPeQHljjLDluW7HkEiSOhU/uDtju3b3Rj/wCi/hNrUY6Voy9Jmt1Ls63/AJPFo19h8Eb7P1gsJJ2fstxt47EAie302wtVWxJJZFbJxn3ufL6yR0eofs9u3vOce8G4545E2qKQqqo4AAAHoBODLkjJfhR2tPiyQ+N36QyOYSsc/eYtTetalnICjkk+U663Oy3StnzXq2q8S+x/ViB9Bwv8pgf9kf33l7eD8iJLDcvnwecd8Hzn06VJJHw8m5O31mVKs58gf9YnrAGCfvDO1eCTnt5cecxV1lj/AFMiRTYrC4AyDiZds0SPvM2nu5we0NFTNkrFKMUwbIxJRmRg6EqwOQRLMMQVOnaO36D11dQnkLF+JP8AmX1H8p6wE+YozI4dCVccgidh0X2rS3CW4Sztz8DfMHyPynk6jSOP4ocvI+g0mvjkXDk2l4P6nvkzytZ7SU1OUYtuBUEYPAb9oHzxPULTj+u+zlhdrFcODyd7KhUeQyeCBOHTQhOVTdI59ZlyY43iVs7BWyARgg85HIOY5zHs/wBYO+nTqUKojb2PO4jJAT1xOnmMuN45UzmwZlmjxIgxiMiCzjs5xEc/ecr7a9VAXwF5Jwz/ACAOVX6nv9p6nXvaNKAQpDW+SDnb829Pp5zhOWYu5JYnJJ7k+s9HR4LfSS5LkeN7R1aUXihzfP5FovvMs1nBVpuXr+0O4P5RPWHGf7+k9ZPrPn2a1r5A+WRClwM585nXTdweQft94002M5wYtUKdhVSB88/KYdTSAcj+z8ptCa+rbkCZXMr5Gf0+kJgGqOR6f0mfd94ao1ZMDGYGZAlb1k2VA/6yosyoWeh07rt1IxnxE8kfJx9D3E9hfajT2oUuV1B+IEbl/wAw5nMExYnDPBjlvVPuOxj1eWCq7XY9zpradA6jZZXWR2dWZHB9TnvNV/aW2jjxaNQvk2Tv++MTwPD+QjCj0kWnjyk213/PmcktZLnCKi+75cj3j7eP5VJ/mc/liaWq9ptRb2YVr6JlfzPM0NsYE0sGKLtRRxz1meapyfr8iFq5yeT6n19ZQl7YpynUM5mvbUQcr+HlNgyWEJ0aaNf9JHmCD+Ur9IX1H5zIwzJ8Mektom5iOp/dGfnMX6Mx7/jNsCAi65CjWbS485iqPI+s3nmNdOB/1l4g0XiBEPOIiZARQhiAIiBgsRMoDEMRmEFGJQiEoCQgYhHjmEgMhksJkKxNBqyMd4ES8Q2RQszP0uxaa7yB4djvWpzyWrALceXf7zXspK4DAjIDDIIyDyGHyPrPoPUtGp6BpsDLVWLa3kdtzWLwfniHtN0KltTc7K60aXR0MURgHbKqldYZgQvzOPKDHFucUnRbG09mpGw11uqOM++Gf4fdx2P1miZ9LPQ6dPp+oUObnp/StFtKmtLStiqVySpAxu5wPKecvsJVXbctzXFBrKtHUUKK2bV3eK+4HOAy+6MZ5lovEcN4Jxuwdudu7B27gMlc9s48pQ0jZC7WBLBeQV9444Oe3fP0nda3oyVaTRUsp3HX3VWOrkElWFRccHHAXHpiR7RdM/U9QZrdRYdPrURRZZvV9ygF3G349oxkeUE4jldZ7O21C4sF/U2CuwBslWbkcY5B9Zh6Z0l77BXXt3EEgE7c4HM6XT3m3pnUbH5ZtTpifvngfLGB9pH/AGaKG6lR9LO3/ptAs8O7oDrSbs1GsPsyrEksPIDH3+k0adPuYKMZYhRkkDJ7c+nM7rWdLeno+29LKidcDhlKvsKdwD3+U85+hVirRaqtbkWzUeGUtZHJ2spW1SFHBAPrzIkVSOX1ehaqx63A3IxVsHIyO4z5xWaZl27lK7lDDcGGVPZhnuDzzOy9uelV13WO4cPdqripBBAor2qW2EcsX3Ac4wpmzR0GvU/4fZadV4epttp2WWKzrgZSyt9gwp2/DjHpAUrRwIGPT0xzN3UdIdKabzt8O4uEwSTmvG4MD27zqOl+ytFmo0VLC0G6q2y0Cz4WRrAm3K9v1fM2qOmV2dO0Bu3eDUNdbYVbawClQgBx3LlR94HEuo+fk8xS2Xn++IgkpTYaIxMYiYstFxzHmWlmCDxkHPOCPuJb2JR9L6hXX+ha7Tqzm2rS6RnrKgIvhKCdjZy3xkngYm31bWbG6oF2lv0PR2AMFcYUYbKsCD8XnPnw9rtTvts3rvuXZa3h1e+uMbT7vAx6d8SD7U6nxEfxW3ohrBxWc1kYKNx74wAOc9o2McLZ02k6jZqNBq7LG3O2r0PvYCjAKqvAAGOAJ7nth1dq6ta1RUPX1Cs7iqPt3UJtb3gQpyO/ficV03W6w5eu0LvbdtJrAdkAAIrI2nAAxxxiY9PqtUi2Wi5V8bLWB2VjYyk5JRgQWBziYeWF8zl93yNXw9/ke9dqGfS9Lew5duoWs5PBLG1CTiZ/aU/936x/8hV/KczeNUlJTxQURxcawys6uxz4nI3DJwT85m6lr9c9LrbaroxRrK/1ZbPAV2AGQe3PfiTpcb5SXqi+7ZF/S/X2MvSm/wDCdd/7jSzc9gOovd1PTlyuQtgG1K6+PDb9wAGeOtOoRDphZVstcFqgUJLKMhmOMjAHExdEOopsreh1rdw6o2AThfiPIOI6WFXYenyW1w+tl+6Ov9ntMt+g09dhLK/U0VsknK7M7efI9vvH1m8vRSWP/m1qgdgqo2xUUdgABicrperaq2pkFqJUjiwjFdSiwtuFgIXg5HebX+Ia60ZbUIw8XKhmrKm1OQyjbjPOeO8PLBPd+tiR0+SVNL1sdh7U6GrV6/SMR7g1TaO9fLKHxawf94Fp53WOosKtJax5Xqd5HkAtbhQqjyAUYxObr1mssLfrQDbcC/wKxuq5FhwPdI2jBEV/V77FH6XdaaXsbIUIzrYn7ewgDGe+CM95VkhdJ+vSCwzira2+x164X2hVB8NaMo+9T2H83MnpQF3SKNJgbtQurNTZ5FlDi1E+YbBH2E4zqXtZY2uu1dJatnY7DhS6rtC45yASB5es1avafUL4W2wjwWLVYWsbGfO4rx55mtji4djzcQMrUXF2ZjyS2TwByTknAGJiJkN0ZXkmNzERIbCLMcWIAZhCPMA9yup2r0YrKq+bSrHgZBH5w6jUDp6vEfDjxcLtzvbfyM+XMx6Hq1SrTvWzdUWKldpB3euZGq6jTZWFYW7l3lcbQuXbcM/lOjU1Lltf8vmei54+B7q2l19nD47M9PqNQX9JcsDuStNozuB4xmeb1nUsupsCkgN4YYccjAwItT1hXN3utixUx2yGTGCflM2v1lRQ27QXs2DlkYptxkhe44B/GZhFwa4l3eCOTJOE74XXX4z87RtPWo14IYlyTuTbjbivg7vORSMarTqPgWs7T67gSzfjNZ+sU+OLgtu7OWBK4xt28D1kaPrKL4JYMTWXGRjlHzgfUGTo50tv6a8y9Ljvmviv9LX3/QfS61NOpDttXNeWA3ke8ccec3OmaQPXSA4wt7MM5BYKCcAeuJp16uhVsXZqNlgXJOAcgnse3nFX1NUFQRLRstNgyOShGCo9TNyjJ3V8/wBjjxyhCuKtlX/R6nTyrMjgDLX3e9gbiNrYE0vaJwaamXs7s+PQsOR+IMydN1q4GFIFdljkMQpw6thQPWeTfrN1FaYbKs5yfhIPkPnMwg+kvsfzNZckei4e1fx+poSlijXvPQPKBjJJlGSVgpmIkk/zlMJBgBDMYiksABDEYgRKQRh5QhAJhHiGIAo8QlAQKOh1/ibdOcnwdlW/kbc7h3BmbWXWeMEYHY1ytVaMEKB5JxiaXU6g60t4le0JWrLuy/fBIX5Z/KbtCrSoU2qym6tk97OEHJY+k8ykku3fq7/P9j2bbk99tt78Py7O8m7VvSlZTcc327wMZsCk98Ceb1HJ09bcgG2wivjC+eBxmerVepNZW2tdl9hYF9uUYnt6gief1m5WqUBlJ8a04BBOCeDNY/iSre/mYzfBJ3tWy/1PEhGYYnonlATz94jKMUAtpJlP3ikQARStsRhDrDEPOPEUoAiEZEMQCcQjhiATKiAjlIKZb9U74DMzAdsknH0/ATHFiSust7UBixHCASRCMiKQo2/rJlmLEpC7JJMp5BkXIpQjGIhAyE6x5gYh/fnCaAEwzHiIyFDMI4QQQjxACMCUhIjIigZQIwixCRmgzAQMMyMDPnFBjyfrFKDI0lhKeRumUQcYiMYkXIogIYlYgFmgIiPEeIGLAZihCCADDMgyllAzFKk4gCIiIjiYwUIGGYoKGISie/1kmCGRhIIlvJmVyA8QxEDAQQrEMxR4lKOGIjAQB4ihJJgDgBJUyxAGDFCImASxgxiMCJSAseIoAwUZ7xQJkkyAyv3kmEJkADKBhCOsMZiJhCUiGIQhBRxERQlIAWViEIKBkEwhAJMCIQlKGYQhDIJu8BCEgZ//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40963" name="Picture 3"/>
          <p:cNvPicPr>
            <a:picLocks noChangeAspect="1" noChangeArrowheads="1"/>
          </p:cNvPicPr>
          <p:nvPr/>
        </p:nvPicPr>
        <p:blipFill>
          <a:blip r:embed="rId2"/>
          <a:srcRect/>
          <a:stretch>
            <a:fillRect/>
          </a:stretch>
        </p:blipFill>
        <p:spPr bwMode="auto">
          <a:xfrm>
            <a:off x="571472" y="1142984"/>
            <a:ext cx="3548082" cy="5100368"/>
          </a:xfrm>
          <a:prstGeom prst="roundRect">
            <a:avLst>
              <a:gd name="adj" fmla="val 11111"/>
            </a:avLst>
          </a:prstGeom>
          <a:ln w="190500" cap="rnd">
            <a:solidFill>
              <a:srgbClr val="C8C6BD"/>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p:spPr>
      </p:pic>
      <p:pic>
        <p:nvPicPr>
          <p:cNvPr id="40965" name="Picture 5" descr="http://simurg.com.tr/upload/products/11504.jpg"/>
          <p:cNvPicPr>
            <a:picLocks noChangeAspect="1" noChangeArrowheads="1"/>
          </p:cNvPicPr>
          <p:nvPr/>
        </p:nvPicPr>
        <p:blipFill>
          <a:blip r:embed="rId3"/>
          <a:srcRect/>
          <a:stretch>
            <a:fillRect/>
          </a:stretch>
        </p:blipFill>
        <p:spPr bwMode="auto">
          <a:xfrm>
            <a:off x="4786314" y="1111523"/>
            <a:ext cx="3376616" cy="4997839"/>
          </a:xfrm>
          <a:prstGeom prst="roundRect">
            <a:avLst>
              <a:gd name="adj" fmla="val 11111"/>
            </a:avLst>
          </a:prstGeom>
          <a:ln w="190500" cap="rnd">
            <a:solidFill>
              <a:srgbClr val="C8C6BD"/>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p:spPr>
      </p:pic>
    </p:spTree>
  </p:cSld>
  <p:clrMapOvr>
    <a:masterClrMapping/>
  </p:clrMapOvr>
  <p:transition>
    <p:cover dir="l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928794" y="3714752"/>
            <a:ext cx="6529390" cy="1143008"/>
          </a:xfrm>
        </p:spPr>
        <p:txBody>
          <a:bodyPr>
            <a:normAutofit/>
          </a:bodyPr>
          <a:lstStyle/>
          <a:p>
            <a:r>
              <a:rPr lang="tr-TR" dirty="0" smtClean="0"/>
              <a:t>  İSLAM UYGARLIĞI ÇEVRESİNDE                GELİŞEN TÜRK EDEBİYATI</a:t>
            </a:r>
            <a:endParaRPr lang="tr-TR" dirty="0"/>
          </a:p>
        </p:txBody>
      </p:sp>
      <p:sp>
        <p:nvSpPr>
          <p:cNvPr id="4" name="3 Dikdörtgen"/>
          <p:cNvSpPr/>
          <p:nvPr/>
        </p:nvSpPr>
        <p:spPr>
          <a:xfrm>
            <a:off x="500034" y="1428736"/>
            <a:ext cx="8450647" cy="1754326"/>
          </a:xfrm>
          <a:prstGeom prst="rect">
            <a:avLst/>
          </a:prstGeom>
          <a:noFill/>
        </p:spPr>
        <p:txBody>
          <a:bodyPr wrap="none" lIns="91440" tIns="45720" rIns="91440" bIns="45720">
            <a:spAutoFit/>
          </a:bodyPr>
          <a:lstStyle/>
          <a:p>
            <a:pPr algn="ctr"/>
            <a:r>
              <a:rPr lang="tr-TR"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EDEBİYAT PERFORMANS</a:t>
            </a:r>
          </a:p>
          <a:p>
            <a:pPr algn="ctr"/>
            <a:r>
              <a:rPr lang="tr-TR"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ÖDEVİ</a:t>
            </a:r>
            <a:endParaRPr lang="tr-TR"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transition spd="slow">
    <p:push/>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buNone/>
            </a:pPr>
            <a:r>
              <a:rPr lang="tr-TR" dirty="0" smtClean="0"/>
              <a:t> </a:t>
            </a:r>
            <a:r>
              <a:rPr lang="tr-TR" dirty="0" smtClean="0">
                <a:hlinkClick r:id="rId2"/>
              </a:rPr>
              <a:t>www.</a:t>
            </a:r>
            <a:r>
              <a:rPr lang="tr-TR" dirty="0" err="1" smtClean="0">
                <a:hlinkClick r:id="rId2"/>
              </a:rPr>
              <a:t>edebiyathocam</a:t>
            </a:r>
            <a:r>
              <a:rPr lang="tr-TR" dirty="0" smtClean="0">
                <a:hlinkClick r:id="rId2"/>
              </a:rPr>
              <a:t>.com</a:t>
            </a:r>
            <a:endParaRPr lang="tr-TR" dirty="0" smtClean="0"/>
          </a:p>
          <a:p>
            <a:pPr>
              <a:buNone/>
            </a:pPr>
            <a:r>
              <a:rPr lang="tr-TR" dirty="0" smtClean="0"/>
              <a:t> </a:t>
            </a:r>
            <a:r>
              <a:rPr lang="tr-TR" dirty="0" smtClean="0">
                <a:hlinkClick r:id="rId3"/>
              </a:rPr>
              <a:t>www.</a:t>
            </a:r>
            <a:r>
              <a:rPr lang="tr-TR" dirty="0" err="1" smtClean="0">
                <a:hlinkClick r:id="rId3"/>
              </a:rPr>
              <a:t>edebiyatdersi</a:t>
            </a:r>
            <a:r>
              <a:rPr lang="tr-TR" dirty="0" smtClean="0">
                <a:hlinkClick r:id="rId3"/>
              </a:rPr>
              <a:t>.com</a:t>
            </a:r>
            <a:endParaRPr lang="tr-TR" dirty="0" smtClean="0"/>
          </a:p>
          <a:p>
            <a:pPr>
              <a:buNone/>
            </a:pPr>
            <a:r>
              <a:rPr lang="tr-TR" dirty="0" smtClean="0"/>
              <a:t> </a:t>
            </a:r>
            <a:r>
              <a:rPr lang="tr-TR" dirty="0" smtClean="0">
                <a:hlinkClick r:id="rId4"/>
              </a:rPr>
              <a:t>www.</a:t>
            </a:r>
            <a:r>
              <a:rPr lang="tr-TR" dirty="0" err="1" smtClean="0">
                <a:hlinkClick r:id="rId4"/>
              </a:rPr>
              <a:t>gelişentürkedebiyatı</a:t>
            </a:r>
            <a:r>
              <a:rPr lang="tr-TR" dirty="0" smtClean="0">
                <a:hlinkClick r:id="rId4"/>
              </a:rPr>
              <a:t>.com</a:t>
            </a:r>
            <a:endParaRPr lang="tr-TR" dirty="0" smtClean="0"/>
          </a:p>
          <a:p>
            <a:pPr>
              <a:buNone/>
            </a:pPr>
            <a:r>
              <a:rPr lang="tr-TR" dirty="0" smtClean="0"/>
              <a:t> 10.sınıf ders kitabı </a:t>
            </a:r>
          </a:p>
          <a:p>
            <a:pPr>
              <a:buNone/>
            </a:pPr>
            <a:r>
              <a:rPr lang="tr-TR" dirty="0" smtClean="0"/>
              <a:t> </a:t>
            </a:r>
            <a:endParaRPr lang="tr-TR" dirty="0"/>
          </a:p>
        </p:txBody>
      </p:sp>
      <p:sp>
        <p:nvSpPr>
          <p:cNvPr id="4" name="3 Dikdörtgen"/>
          <p:cNvSpPr/>
          <p:nvPr/>
        </p:nvSpPr>
        <p:spPr>
          <a:xfrm>
            <a:off x="631040" y="444870"/>
            <a:ext cx="7512860" cy="923330"/>
          </a:xfrm>
          <a:prstGeom prst="rect">
            <a:avLst/>
          </a:prstGeom>
        </p:spPr>
        <p:style>
          <a:lnRef idx="3">
            <a:schemeClr val="lt1"/>
          </a:lnRef>
          <a:fillRef idx="1">
            <a:schemeClr val="dk1"/>
          </a:fillRef>
          <a:effectRef idx="1">
            <a:schemeClr val="dk1"/>
          </a:effectRef>
          <a:fontRef idx="minor">
            <a:schemeClr val="lt1"/>
          </a:fontRef>
        </p:style>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tr-TR"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KAYNAKÇA</a:t>
            </a:r>
            <a:endParaRPr lang="tr-TR"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ransition>
    <p:pull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2844" y="285728"/>
            <a:ext cx="8186766" cy="868346"/>
          </a:xfrm>
        </p:spPr>
        <p:txBody>
          <a:bodyPr>
            <a:normAutofit fontScale="90000"/>
          </a:bodyPr>
          <a:lstStyle/>
          <a:p>
            <a:pPr algn="ctr"/>
            <a:r>
              <a:rPr lang="tr-TR" sz="6000" b="1" dirty="0" smtClean="0">
                <a:solidFill>
                  <a:srgbClr val="FF0000"/>
                </a:solidFill>
              </a:rPr>
              <a:t>İÇİNDEKİLER</a:t>
            </a:r>
            <a:endParaRPr lang="tr-TR" sz="6000" b="1" dirty="0">
              <a:solidFill>
                <a:srgbClr val="FF0000"/>
              </a:solidFill>
            </a:endParaRPr>
          </a:p>
        </p:txBody>
      </p:sp>
      <p:sp>
        <p:nvSpPr>
          <p:cNvPr id="3" name="2 İçerik Yer Tutucusu"/>
          <p:cNvSpPr>
            <a:spLocks noGrp="1"/>
          </p:cNvSpPr>
          <p:nvPr>
            <p:ph sz="quarter" idx="1"/>
          </p:nvPr>
        </p:nvSpPr>
        <p:spPr>
          <a:xfrm>
            <a:off x="571472" y="1643050"/>
            <a:ext cx="7467600" cy="4286280"/>
          </a:xfrm>
        </p:spPr>
        <p:txBody>
          <a:bodyPr>
            <a:noAutofit/>
          </a:bodyPr>
          <a:lstStyle/>
          <a:p>
            <a:r>
              <a:rPr lang="tr-TR" b="1" dirty="0" smtClean="0">
                <a:solidFill>
                  <a:srgbClr val="FF0000"/>
                </a:solidFill>
              </a:rPr>
              <a:t>1) </a:t>
            </a:r>
            <a:r>
              <a:rPr lang="tr-TR" b="1" dirty="0" smtClean="0"/>
              <a:t>11.-12. Yüzyıllarda İslamiyet Ve Türk Kültürü</a:t>
            </a:r>
          </a:p>
          <a:p>
            <a:endParaRPr lang="tr-TR" b="1" dirty="0" smtClean="0"/>
          </a:p>
          <a:p>
            <a:r>
              <a:rPr lang="tr-TR" b="1" dirty="0" smtClean="0">
                <a:solidFill>
                  <a:srgbClr val="FF0000"/>
                </a:solidFill>
              </a:rPr>
              <a:t>2) </a:t>
            </a:r>
            <a:r>
              <a:rPr lang="tr-TR" b="1" dirty="0" smtClean="0"/>
              <a:t>İslami Dönemde İlk Dil Ve Edebiyat Ürünleri</a:t>
            </a:r>
          </a:p>
        </p:txBody>
      </p:sp>
    </p:spTree>
  </p:cSld>
  <p:clrMapOvr>
    <a:masterClrMapping/>
  </p:clrMapOvr>
  <p:transition>
    <p:cover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Dikdörtgen"/>
          <p:cNvSpPr/>
          <p:nvPr/>
        </p:nvSpPr>
        <p:spPr>
          <a:xfrm>
            <a:off x="0" y="2285992"/>
            <a:ext cx="9144000" cy="2585323"/>
          </a:xfrm>
          <a:prstGeom prst="rect">
            <a:avLst/>
          </a:prstGeom>
          <a:effectLst>
            <a:glow rad="228600">
              <a:schemeClr val="accent4">
                <a:satMod val="175000"/>
                <a:alpha val="40000"/>
              </a:schemeClr>
            </a:glow>
            <a:innerShdw blurRad="114300">
              <a:prstClr val="black"/>
            </a:innerShdw>
            <a:reflection blurRad="6350" stA="50000" endA="300" endPos="55500" dist="50800" dir="5400000" sy="-100000" algn="bl" rotWithShape="0"/>
          </a:effectLst>
          <a:scene3d>
            <a:camera prst="obliqueBottomLeft"/>
            <a:lightRig rig="balanced" dir="t">
              <a:rot lat="0" lon="0" rev="0"/>
            </a:lightRig>
          </a:scene3d>
          <a:sp3d>
            <a:bevelT w="47625" h="69850" prst="softRound"/>
            <a:contourClr>
              <a:schemeClr val="lt1"/>
            </a:contourClr>
          </a:sp3d>
        </p:spPr>
        <p:style>
          <a:lnRef idx="0">
            <a:schemeClr val="accent6"/>
          </a:lnRef>
          <a:fillRef idx="3">
            <a:schemeClr val="accent6"/>
          </a:fillRef>
          <a:effectRef idx="3">
            <a:schemeClr val="accent6"/>
          </a:effectRef>
          <a:fontRef idx="minor">
            <a:schemeClr val="lt1"/>
          </a:fontRef>
        </p:style>
        <p:txBody>
          <a:bodyPr wrap="square" lIns="91440" tIns="45720" rIns="91440" bIns="45720">
            <a:spAutoFit/>
          </a:bodyPr>
          <a:lstStyle/>
          <a:p>
            <a:pPr algn="ctr"/>
            <a:r>
              <a:rPr lang="tr-TR"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11.-12. YÜZYILLARDA İSLAMİYET</a:t>
            </a:r>
          </a:p>
          <a:p>
            <a:pPr algn="ctr"/>
            <a:r>
              <a:rPr lang="tr-TR"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VE TÜRK KÜLTÜRÜ</a:t>
            </a:r>
            <a:endParaRPr lang="tr-TR"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rgbClr val="FF0000"/>
                </a:solidFill>
              </a:rPr>
              <a:t>XI. – XII. Yüzyıllarda İslamiyet ve Türk Kültürü</a:t>
            </a:r>
            <a:br>
              <a:rPr lang="tr-TR" b="1" dirty="0" smtClean="0">
                <a:solidFill>
                  <a:srgbClr val="FF0000"/>
                </a:solidFill>
              </a:rPr>
            </a:br>
            <a:endParaRPr lang="tr-TR" dirty="0">
              <a:solidFill>
                <a:srgbClr val="FF0000"/>
              </a:solidFill>
            </a:endParaRPr>
          </a:p>
        </p:txBody>
      </p:sp>
      <p:sp>
        <p:nvSpPr>
          <p:cNvPr id="3" name="2 İçerik Yer Tutucusu"/>
          <p:cNvSpPr>
            <a:spLocks noGrp="1"/>
          </p:cNvSpPr>
          <p:nvPr>
            <p:ph sz="quarter" idx="1"/>
          </p:nvPr>
        </p:nvSpPr>
        <p:spPr/>
        <p:txBody>
          <a:bodyPr>
            <a:normAutofit lnSpcReduction="10000"/>
          </a:bodyPr>
          <a:lstStyle/>
          <a:p>
            <a:r>
              <a:rPr lang="tr-TR" dirty="0" smtClean="0"/>
              <a:t>Türkler, Müslümanlarla ilk defa Hz. Ömer’in halifeliği sırasında (634-644) yapılan fetihler sırasında karşılaşmışlardır. 751 yılında Talas Savaşı’nda, Türklerin, Çinlilere karşı Müslümanlarla aynı safta yer almaları bu iki kültürü birbirine iyice yaklaştırmıştır. Türklerle Müslümanlar arasında VII. yüzyılın ortalarından, 10. yüzyılın sonlarına kadar devam eden askerî, siyasî ve ticari ilişkiler, Türklerin büyük bir çoğunluğunun İslam dinini tanıyıp kabul etmesini sağlamıştır. </a:t>
            </a:r>
            <a:r>
              <a:rPr lang="tr-TR" dirty="0" err="1" smtClean="0"/>
              <a:t>Karahanlı</a:t>
            </a:r>
            <a:r>
              <a:rPr lang="tr-TR" dirty="0" smtClean="0"/>
              <a:t> hükümdarı </a:t>
            </a:r>
            <a:r>
              <a:rPr lang="tr-TR" dirty="0" err="1" smtClean="0"/>
              <a:t>Satuk</a:t>
            </a:r>
            <a:r>
              <a:rPr lang="tr-TR" dirty="0" smtClean="0"/>
              <a:t> Buğra Han’ın 920′de Abdülkerim adını alarak Müslüman olması, İslamiyet’in Türkler arasında yayılmasında dönüm noktası olmuştur. </a:t>
            </a:r>
            <a:r>
              <a:rPr lang="tr-TR" dirty="0" err="1" smtClean="0"/>
              <a:t>Karahanlılar</a:t>
            </a:r>
            <a:r>
              <a:rPr lang="tr-TR" dirty="0" smtClean="0"/>
              <a:t> ilk Müslüman Türk devleti olmuştur.</a:t>
            </a:r>
            <a:endParaRPr lang="tr-TR" dirty="0"/>
          </a:p>
        </p:txBody>
      </p:sp>
    </p:spTree>
  </p:cSld>
  <p:clrMapOvr>
    <a:masterClrMapping/>
  </p:clrMapOvr>
  <p:transition>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1000100" y="1357298"/>
            <a:ext cx="7130416" cy="3416320"/>
          </a:xfrm>
          <a:prstGeom prst="rect">
            <a:avLst/>
          </a:prstGeo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tr-TR"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İSLAMİ DÖNEMDE İLK DİL </a:t>
            </a:r>
          </a:p>
          <a:p>
            <a:pPr algn="ctr"/>
            <a:r>
              <a:rPr lang="tr-TR"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VE EDEBİYAT ÜRÜNLERİ</a:t>
            </a:r>
            <a:endParaRPr lang="tr-TR"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0" y="785794"/>
            <a:ext cx="9144000" cy="6072206"/>
          </a:xfrm>
        </p:spPr>
        <p:txBody>
          <a:bodyPr>
            <a:normAutofit fontScale="92500" lnSpcReduction="10000"/>
          </a:bodyPr>
          <a:lstStyle/>
          <a:p>
            <a:r>
              <a:rPr lang="tr-TR" b="1" dirty="0" smtClean="0"/>
              <a:t>Türkler onuncu yüzyıldan itibaren kitleler halinde İslamiyet'i kabul etmeye başlamışlardır. İslam kültürünün etkisiyle yavaşa yavaş yeni bir edebiyat ortaya çıkmıştır. Kendine özgü nitelikleri ve kurallarıyla Divan Edebiyatı adını verdiğimiz dönemin oluşumu 13.. yüzyıla kadar gelir. Daha sonra bu edebiyat anlayışı 19.yüzyıla kadar etkin bir şekilde varlığını sürdürür.</a:t>
            </a:r>
            <a:br>
              <a:rPr lang="tr-TR" b="1" dirty="0" smtClean="0"/>
            </a:br>
            <a:r>
              <a:rPr lang="tr-TR" b="1" dirty="0" smtClean="0"/>
              <a:t/>
            </a:r>
            <a:br>
              <a:rPr lang="tr-TR" b="1" dirty="0" smtClean="0"/>
            </a:br>
            <a:r>
              <a:rPr lang="tr-TR" b="1" dirty="0" smtClean="0"/>
              <a:t>Diğer yandan, İslamiyet'ten önceki Sözlü Edebiyat Dönemi, İslam kültürünün etkisiyle içeriğinde küçük değişimlere uğrayarak Halk Edebiyatı adıyla gelişimini sürdürür. Yani, bir anlamda Halk Edebiyatı dediğimiz edebiyat, İslamiyet'ten önceki edebiyatımızın İslam uygarlığı altındaki yeni biçimlenişidir. Oysa Divan Edebiyatı tamamen dinin etkisiyle şekillenmiş bir edebiyattır.</a:t>
            </a:r>
            <a:br>
              <a:rPr lang="tr-TR" b="1" dirty="0" smtClean="0"/>
            </a:br>
            <a:r>
              <a:rPr lang="tr-TR" b="1" dirty="0" smtClean="0"/>
              <a:t/>
            </a:r>
            <a:br>
              <a:rPr lang="tr-TR" b="1" dirty="0" smtClean="0"/>
            </a:br>
            <a:r>
              <a:rPr lang="tr-TR" b="1" dirty="0" smtClean="0"/>
              <a:t>Türklerin Müslüman olduğunu kabul ettiğimiz 10.yüzyılla, Divan edebiyatının başlangıcı olarak kabul edilen 13. yüzyıl arasında İslamiyet'in etkisi altında verilmiş olan, bir anlamda geçiş dönemi ürünlerimiz sayılan eserler yer almaktadır.</a:t>
            </a:r>
            <a:br>
              <a:rPr lang="tr-TR" b="1" dirty="0" smtClean="0"/>
            </a:br>
            <a:endParaRPr lang="tr-TR" b="1" dirty="0"/>
          </a:p>
        </p:txBody>
      </p:sp>
      <p:sp>
        <p:nvSpPr>
          <p:cNvPr id="4" name="3 Dikdörtgen"/>
          <p:cNvSpPr/>
          <p:nvPr/>
        </p:nvSpPr>
        <p:spPr>
          <a:xfrm>
            <a:off x="500034" y="357166"/>
            <a:ext cx="7500990" cy="415498"/>
          </a:xfrm>
          <a:prstGeom prst="rect">
            <a:avLst/>
          </a:prstGeom>
        </p:spPr>
        <p:txBody>
          <a:bodyPr wrap="square">
            <a:spAutoFit/>
          </a:bodyPr>
          <a:lstStyle/>
          <a:p>
            <a:r>
              <a:rPr lang="tr-TR" sz="2100" b="1" i="1" dirty="0" smtClean="0">
                <a:solidFill>
                  <a:srgbClr val="FF0000"/>
                </a:solidFill>
              </a:rPr>
              <a:t>İslami Dönemde İlk Dil ve Edebiyat Ürünleri (XI. – XII. yy)</a:t>
            </a:r>
            <a:endParaRPr lang="tr-TR" sz="2100" b="1" i="1" dirty="0">
              <a:solidFill>
                <a:srgbClr val="FF0000"/>
              </a:solidFill>
            </a:endParaRPr>
          </a:p>
        </p:txBody>
      </p:sp>
    </p:spTree>
  </p:cSld>
  <p:clrMapOvr>
    <a:masterClrMapping/>
  </p:clrMapOvr>
  <p:transition>
    <p:plus/>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582594"/>
          </a:xfrm>
        </p:spPr>
        <p:txBody>
          <a:bodyPr>
            <a:noAutofit/>
          </a:bodyPr>
          <a:lstStyle/>
          <a:p>
            <a:pPr algn="ctr"/>
            <a:r>
              <a:rPr lang="tr-TR" sz="4000" b="1" dirty="0" smtClean="0">
                <a:solidFill>
                  <a:srgbClr val="FF0000"/>
                </a:solidFill>
              </a:rPr>
              <a:t/>
            </a:r>
            <a:br>
              <a:rPr lang="tr-TR" sz="4000" b="1" dirty="0" smtClean="0">
                <a:solidFill>
                  <a:srgbClr val="FF0000"/>
                </a:solidFill>
              </a:rPr>
            </a:br>
            <a:r>
              <a:rPr lang="tr-TR" sz="4000" b="1" dirty="0" smtClean="0">
                <a:solidFill>
                  <a:srgbClr val="FF0000"/>
                </a:solidFill>
              </a:rPr>
              <a:t/>
            </a:r>
            <a:br>
              <a:rPr lang="tr-TR" sz="4000" b="1" dirty="0" smtClean="0">
                <a:solidFill>
                  <a:srgbClr val="FF0000"/>
                </a:solidFill>
              </a:rPr>
            </a:br>
            <a:r>
              <a:rPr lang="tr-TR" sz="4000" b="1" dirty="0" smtClean="0">
                <a:solidFill>
                  <a:srgbClr val="FF0000"/>
                </a:solidFill>
              </a:rPr>
              <a:t/>
            </a:r>
            <a:br>
              <a:rPr lang="tr-TR" sz="4000" b="1" dirty="0" smtClean="0">
                <a:solidFill>
                  <a:srgbClr val="FF0000"/>
                </a:solidFill>
              </a:rPr>
            </a:br>
            <a:r>
              <a:rPr lang="tr-TR" sz="4000" b="1" dirty="0" smtClean="0">
                <a:solidFill>
                  <a:srgbClr val="FF0000"/>
                </a:solidFill>
              </a:rPr>
              <a:t> Eserlerin Genel Özellikleri</a:t>
            </a:r>
            <a:endParaRPr lang="tr-TR" sz="4000" b="1" dirty="0">
              <a:solidFill>
                <a:srgbClr val="FF0000"/>
              </a:solidFill>
            </a:endParaRPr>
          </a:p>
        </p:txBody>
      </p:sp>
      <p:sp>
        <p:nvSpPr>
          <p:cNvPr id="3" name="2 İçerik Yer Tutucusu"/>
          <p:cNvSpPr>
            <a:spLocks noGrp="1"/>
          </p:cNvSpPr>
          <p:nvPr>
            <p:ph sz="quarter" idx="1"/>
          </p:nvPr>
        </p:nvSpPr>
        <p:spPr>
          <a:xfrm>
            <a:off x="457200" y="1000108"/>
            <a:ext cx="7467600" cy="5473844"/>
          </a:xfrm>
        </p:spPr>
        <p:txBody>
          <a:bodyPr>
            <a:normAutofit fontScale="92500" lnSpcReduction="20000"/>
          </a:bodyPr>
          <a:lstStyle/>
          <a:p>
            <a:r>
              <a:rPr lang="tr-TR" b="1" dirty="0" smtClean="0"/>
              <a:t>İslamiyet öncesi kültür ve İslami kültür iç içedir.</a:t>
            </a:r>
          </a:p>
          <a:p>
            <a:r>
              <a:rPr lang="tr-TR" b="1" dirty="0" smtClean="0"/>
              <a:t>Eserlerde toplum hayatını şekillendirme ve yönlendirme amacı güdülmüştür.</a:t>
            </a:r>
          </a:p>
          <a:p>
            <a:r>
              <a:rPr lang="tr-TR" b="1" dirty="0" smtClean="0"/>
              <a:t>Eserlerde dini öğretme amacı esas alınmıştır.</a:t>
            </a:r>
          </a:p>
          <a:p>
            <a:r>
              <a:rPr lang="tr-TR" b="1" dirty="0" smtClean="0"/>
              <a:t>Hece ölçüsüyle beraber aruz ölçüsü de kullanılmaya başlanmıştır.</a:t>
            </a:r>
          </a:p>
          <a:p>
            <a:r>
              <a:rPr lang="tr-TR" b="1" dirty="0" smtClean="0"/>
              <a:t>Dile Arapça ve Farsçadan sözcükler girmiştir.</a:t>
            </a:r>
          </a:p>
          <a:p>
            <a:r>
              <a:rPr lang="tr-TR" b="1" dirty="0" smtClean="0"/>
              <a:t>Nazım birimi dörtlük ve beyittir.</a:t>
            </a:r>
          </a:p>
          <a:p>
            <a:r>
              <a:rPr lang="tr-TR" b="1" dirty="0" smtClean="0"/>
              <a:t>Arap ve Fars edebiyatında kullanılan nazım şekilleri ile eserler verilmeye başlanmıştır.</a:t>
            </a:r>
          </a:p>
          <a:p>
            <a:r>
              <a:rPr lang="tr-TR" sz="3000" b="1" dirty="0" smtClean="0">
                <a:solidFill>
                  <a:srgbClr val="FF0000"/>
                </a:solidFill>
              </a:rPr>
              <a:t>Bu ürünler şunlardır:</a:t>
            </a:r>
          </a:p>
          <a:p>
            <a:r>
              <a:rPr lang="tr-TR" b="1" dirty="0" err="1" smtClean="0">
                <a:hlinkClick r:id="rId2"/>
              </a:rPr>
              <a:t>Kutadgu</a:t>
            </a:r>
            <a:r>
              <a:rPr lang="tr-TR" b="1" dirty="0" smtClean="0">
                <a:hlinkClick r:id="rId2"/>
              </a:rPr>
              <a:t> </a:t>
            </a:r>
            <a:r>
              <a:rPr lang="tr-TR" b="1" dirty="0" err="1" smtClean="0">
                <a:hlinkClick r:id="rId2"/>
              </a:rPr>
              <a:t>Bilig</a:t>
            </a:r>
            <a:endParaRPr lang="tr-TR" b="1" dirty="0" smtClean="0"/>
          </a:p>
          <a:p>
            <a:r>
              <a:rPr lang="tr-TR" b="1" dirty="0" err="1" smtClean="0">
                <a:hlinkClick r:id="rId3"/>
              </a:rPr>
              <a:t>Atabetü’l</a:t>
            </a:r>
            <a:r>
              <a:rPr lang="tr-TR" b="1" dirty="0" smtClean="0">
                <a:hlinkClick r:id="rId3"/>
              </a:rPr>
              <a:t>-</a:t>
            </a:r>
            <a:r>
              <a:rPr lang="tr-TR" b="1" dirty="0" err="1" smtClean="0">
                <a:hlinkClick r:id="rId3"/>
              </a:rPr>
              <a:t>Hakayık</a:t>
            </a:r>
            <a:endParaRPr lang="tr-TR" dirty="0" smtClean="0"/>
          </a:p>
          <a:p>
            <a:r>
              <a:rPr lang="tr-TR" b="1" dirty="0" smtClean="0">
                <a:hlinkClick r:id="rId4"/>
              </a:rPr>
              <a:t>Divan-ı Hikmet</a:t>
            </a:r>
            <a:endParaRPr lang="tr-TR" dirty="0" smtClean="0"/>
          </a:p>
          <a:p>
            <a:r>
              <a:rPr lang="tr-TR" b="1" dirty="0" err="1" smtClean="0">
                <a:hlinkClick r:id="rId5"/>
              </a:rPr>
              <a:t>Divanü</a:t>
            </a:r>
            <a:r>
              <a:rPr lang="tr-TR" b="1" dirty="0" smtClean="0">
                <a:hlinkClick r:id="rId5"/>
              </a:rPr>
              <a:t> </a:t>
            </a:r>
            <a:r>
              <a:rPr lang="tr-TR" b="1" dirty="0" err="1" smtClean="0">
                <a:hlinkClick r:id="rId5"/>
              </a:rPr>
              <a:t>Lugati’t</a:t>
            </a:r>
            <a:r>
              <a:rPr lang="tr-TR" b="1" dirty="0" smtClean="0">
                <a:hlinkClick r:id="rId5"/>
              </a:rPr>
              <a:t>-Türk</a:t>
            </a:r>
            <a:endParaRPr lang="tr-TR" dirty="0" smtClean="0"/>
          </a:p>
          <a:p>
            <a:endParaRPr lang="tr-TR" dirty="0"/>
          </a:p>
        </p:txBody>
      </p:sp>
    </p:spTree>
  </p:cSld>
  <p:clrMapOvr>
    <a:masterClrMapping/>
  </p:clrMapOvr>
  <p:transition>
    <p:cover dir="l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857232"/>
            <a:ext cx="7467600" cy="5616720"/>
          </a:xfrm>
        </p:spPr>
        <p:txBody>
          <a:bodyPr>
            <a:normAutofit fontScale="92500" lnSpcReduction="10000"/>
          </a:bodyPr>
          <a:lstStyle/>
          <a:p>
            <a:r>
              <a:rPr lang="tr-TR" dirty="0" smtClean="0"/>
              <a:t>Talas savaşından sonra Türkler kabileler halinde Müslüman olmaya başlamıştır. </a:t>
            </a:r>
            <a:r>
              <a:rPr lang="tr-TR" dirty="0" err="1" smtClean="0"/>
              <a:t>Karahan</a:t>
            </a:r>
            <a:r>
              <a:rPr lang="tr-TR" dirty="0" smtClean="0"/>
              <a:t> Devletinin hükümdarı </a:t>
            </a:r>
            <a:r>
              <a:rPr lang="tr-TR" dirty="0" err="1" smtClean="0"/>
              <a:t>Satuk</a:t>
            </a:r>
            <a:r>
              <a:rPr lang="tr-TR" dirty="0" smtClean="0"/>
              <a:t> Buğra Han zamanında İslamiyet resmi din olarak kabul edilmiştir.(942) B u tarihten sonra İslam'a dair eserler verilmeye başlanmıştır. Bu geçiş dönemine ait en önemli eserler şunlardır:</a:t>
            </a:r>
          </a:p>
          <a:p>
            <a:pPr>
              <a:buNone/>
            </a:pPr>
            <a:r>
              <a:rPr lang="tr-TR" b="1" dirty="0" smtClean="0"/>
              <a:t>  </a:t>
            </a:r>
            <a:r>
              <a:rPr lang="tr-TR" sz="3200" b="1" dirty="0" smtClean="0">
                <a:solidFill>
                  <a:srgbClr val="FF0000"/>
                </a:solidFill>
              </a:rPr>
              <a:t>1)</a:t>
            </a:r>
            <a:r>
              <a:rPr lang="tr-TR" sz="4000" b="1" dirty="0" smtClean="0">
                <a:solidFill>
                  <a:srgbClr val="FF0000"/>
                </a:solidFill>
              </a:rPr>
              <a:t> </a:t>
            </a:r>
            <a:r>
              <a:rPr lang="tr-TR" b="1" dirty="0" err="1" smtClean="0"/>
              <a:t>Kutatgu</a:t>
            </a:r>
            <a:r>
              <a:rPr lang="tr-TR" b="1" dirty="0" smtClean="0"/>
              <a:t> </a:t>
            </a:r>
            <a:r>
              <a:rPr lang="tr-TR" b="1" dirty="0" err="1" smtClean="0"/>
              <a:t>Bilig</a:t>
            </a:r>
            <a:r>
              <a:rPr lang="tr-TR" b="1" dirty="0" smtClean="0"/>
              <a:t> </a:t>
            </a:r>
            <a:r>
              <a:rPr lang="tr-TR" sz="3200" b="1" dirty="0" smtClean="0">
                <a:solidFill>
                  <a:srgbClr val="FF0000"/>
                </a:solidFill>
              </a:rPr>
              <a:t>(</a:t>
            </a:r>
            <a:r>
              <a:rPr lang="tr-TR" sz="2200" b="1" dirty="0" smtClean="0">
                <a:solidFill>
                  <a:schemeClr val="accent2">
                    <a:lumMod val="50000"/>
                  </a:schemeClr>
                </a:solidFill>
              </a:rPr>
              <a:t>Mutluluk Veren Bilgi</a:t>
            </a:r>
            <a:r>
              <a:rPr lang="tr-TR" sz="3200" b="1" dirty="0" smtClean="0">
                <a:solidFill>
                  <a:srgbClr val="FF0000"/>
                </a:solidFill>
              </a:rPr>
              <a:t>) </a:t>
            </a:r>
            <a:r>
              <a:rPr lang="tr-TR" b="1" dirty="0" smtClean="0">
                <a:solidFill>
                  <a:srgbClr val="FF0000"/>
                </a:solidFill>
              </a:rPr>
              <a:t>(</a:t>
            </a:r>
            <a:r>
              <a:rPr lang="tr-TR" sz="2200" b="1" dirty="0" smtClean="0">
                <a:solidFill>
                  <a:schemeClr val="accent5">
                    <a:lumMod val="50000"/>
                  </a:schemeClr>
                </a:solidFill>
              </a:rPr>
              <a:t>1069-1070</a:t>
            </a:r>
            <a:r>
              <a:rPr lang="tr-TR" sz="2200" b="1" dirty="0" smtClean="0">
                <a:solidFill>
                  <a:srgbClr val="FF0000"/>
                </a:solidFill>
              </a:rPr>
              <a:t>)</a:t>
            </a:r>
          </a:p>
          <a:p>
            <a:pPr>
              <a:buNone/>
            </a:pPr>
            <a:r>
              <a:rPr lang="tr-TR" sz="3200" b="1" dirty="0" smtClean="0">
                <a:solidFill>
                  <a:srgbClr val="FF0000"/>
                </a:solidFill>
              </a:rPr>
              <a:t> 2)</a:t>
            </a:r>
            <a:r>
              <a:rPr lang="tr-TR" b="1" dirty="0" smtClean="0"/>
              <a:t> Divan-ı Lügat' it Türk </a:t>
            </a:r>
            <a:r>
              <a:rPr lang="tr-TR" b="1" dirty="0" smtClean="0">
                <a:solidFill>
                  <a:srgbClr val="FF0000"/>
                </a:solidFill>
              </a:rPr>
              <a:t>(</a:t>
            </a:r>
            <a:r>
              <a:rPr lang="tr-TR" sz="2200" b="1" dirty="0" smtClean="0">
                <a:solidFill>
                  <a:schemeClr val="accent5">
                    <a:lumMod val="50000"/>
                  </a:schemeClr>
                </a:solidFill>
              </a:rPr>
              <a:t>Türk Dilinin Sözlüğü</a:t>
            </a:r>
            <a:r>
              <a:rPr lang="tr-TR" b="1" dirty="0" smtClean="0">
                <a:solidFill>
                  <a:srgbClr val="FF0000"/>
                </a:solidFill>
              </a:rPr>
              <a:t>)</a:t>
            </a:r>
            <a:r>
              <a:rPr lang="tr-TR" b="1" dirty="0" smtClean="0"/>
              <a:t> </a:t>
            </a:r>
          </a:p>
          <a:p>
            <a:pPr>
              <a:buNone/>
            </a:pPr>
            <a:r>
              <a:rPr lang="tr-TR" b="1" dirty="0" smtClean="0"/>
              <a:t>  </a:t>
            </a:r>
            <a:r>
              <a:rPr lang="tr-TR" b="1" dirty="0" smtClean="0">
                <a:solidFill>
                  <a:srgbClr val="FF0000"/>
                </a:solidFill>
              </a:rPr>
              <a:t>(</a:t>
            </a:r>
            <a:r>
              <a:rPr lang="tr-TR" sz="2200" b="1" dirty="0" smtClean="0">
                <a:solidFill>
                  <a:schemeClr val="accent2">
                    <a:lumMod val="50000"/>
                  </a:schemeClr>
                </a:solidFill>
              </a:rPr>
              <a:t>1072-1074</a:t>
            </a:r>
            <a:r>
              <a:rPr lang="tr-TR" b="1" dirty="0" smtClean="0">
                <a:solidFill>
                  <a:srgbClr val="FF0000"/>
                </a:solidFill>
              </a:rPr>
              <a:t>)</a:t>
            </a:r>
            <a:endParaRPr lang="tr-TR" b="1" dirty="0" smtClean="0">
              <a:solidFill>
                <a:schemeClr val="accent5">
                  <a:lumMod val="50000"/>
                </a:schemeClr>
              </a:solidFill>
            </a:endParaRPr>
          </a:p>
          <a:p>
            <a:pPr>
              <a:buNone/>
            </a:pPr>
            <a:r>
              <a:rPr lang="tr-TR" b="1" dirty="0" smtClean="0"/>
              <a:t> </a:t>
            </a:r>
            <a:r>
              <a:rPr lang="tr-TR" sz="3200" b="1" dirty="0" smtClean="0">
                <a:solidFill>
                  <a:srgbClr val="FF0000"/>
                </a:solidFill>
              </a:rPr>
              <a:t>3) </a:t>
            </a:r>
            <a:r>
              <a:rPr lang="tr-TR" b="1" dirty="0" smtClean="0"/>
              <a:t>Divan-ı Hikmet </a:t>
            </a:r>
          </a:p>
          <a:p>
            <a:pPr>
              <a:buNone/>
            </a:pPr>
            <a:r>
              <a:rPr lang="tr-TR" b="1" dirty="0" smtClean="0"/>
              <a:t> </a:t>
            </a:r>
            <a:r>
              <a:rPr lang="tr-TR" sz="3200" b="1" dirty="0" smtClean="0">
                <a:solidFill>
                  <a:srgbClr val="FF0000"/>
                </a:solidFill>
              </a:rPr>
              <a:t>4)</a:t>
            </a:r>
            <a:r>
              <a:rPr lang="tr-TR" b="1" dirty="0" err="1" smtClean="0"/>
              <a:t>Atabet'ül</a:t>
            </a:r>
            <a:r>
              <a:rPr lang="tr-TR" b="1" dirty="0" smtClean="0"/>
              <a:t> </a:t>
            </a:r>
            <a:r>
              <a:rPr lang="tr-TR" b="1" dirty="0" err="1" smtClean="0"/>
              <a:t>Hakayık</a:t>
            </a:r>
            <a:r>
              <a:rPr lang="tr-TR" b="1" dirty="0" smtClean="0"/>
              <a:t> </a:t>
            </a:r>
            <a:r>
              <a:rPr lang="tr-TR" b="1" dirty="0" smtClean="0">
                <a:solidFill>
                  <a:srgbClr val="FF0000"/>
                </a:solidFill>
              </a:rPr>
              <a:t>(</a:t>
            </a:r>
            <a:r>
              <a:rPr lang="tr-TR" sz="2200" b="1" dirty="0" smtClean="0">
                <a:solidFill>
                  <a:schemeClr val="accent5">
                    <a:lumMod val="50000"/>
                  </a:schemeClr>
                </a:solidFill>
              </a:rPr>
              <a:t>Hakikatlerin Eşiği</a:t>
            </a:r>
            <a:r>
              <a:rPr lang="tr-TR" b="1" dirty="0" smtClean="0">
                <a:solidFill>
                  <a:srgbClr val="FF0000"/>
                </a:solidFill>
              </a:rPr>
              <a:t>)</a:t>
            </a:r>
          </a:p>
          <a:p>
            <a:pPr>
              <a:buNone/>
            </a:pPr>
            <a:r>
              <a:rPr lang="tr-TR" dirty="0" smtClean="0"/>
              <a:t/>
            </a:r>
            <a:br>
              <a:rPr lang="tr-TR" dirty="0" smtClean="0"/>
            </a:br>
            <a:r>
              <a:rPr lang="tr-TR" dirty="0" smtClean="0"/>
              <a:t> </a:t>
            </a:r>
            <a:br>
              <a:rPr lang="tr-TR" dirty="0" smtClean="0"/>
            </a:br>
            <a:endParaRPr lang="tr-TR" dirty="0"/>
          </a:p>
        </p:txBody>
      </p:sp>
    </p:spTree>
  </p:cSld>
  <p:clrMapOvr>
    <a:masterClrMapping/>
  </p:clrMapOvr>
  <p:transition>
    <p:diamon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121</TotalTime>
  <Words>431</Words>
  <Application>Microsoft Office PowerPoint</Application>
  <PresentationFormat>Ekran Gösterisi (4:3)</PresentationFormat>
  <Paragraphs>60</Paragraphs>
  <Slides>20</Slides>
  <Notes>0</Notes>
  <HiddenSlides>0</HiddenSlides>
  <MMClips>0</MMClips>
  <ScaleCrop>false</ScaleCrop>
  <HeadingPairs>
    <vt:vector size="4" baseType="variant">
      <vt:variant>
        <vt:lpstr>Tema</vt:lpstr>
      </vt:variant>
      <vt:variant>
        <vt:i4>1</vt:i4>
      </vt:variant>
      <vt:variant>
        <vt:lpstr>Slayt Başlıkları</vt:lpstr>
      </vt:variant>
      <vt:variant>
        <vt:i4>20</vt:i4>
      </vt:variant>
    </vt:vector>
  </HeadingPairs>
  <TitlesOfParts>
    <vt:vector size="21" baseType="lpstr">
      <vt:lpstr>Cumba</vt:lpstr>
      <vt:lpstr>Slayt 1</vt:lpstr>
      <vt:lpstr>  İSLAM UYGARLIĞI ÇEVRESİNDE                GELİŞEN TÜRK EDEBİYATI</vt:lpstr>
      <vt:lpstr>İÇİNDEKİLER</vt:lpstr>
      <vt:lpstr>Slayt 4</vt:lpstr>
      <vt:lpstr>XI. – XII. Yüzyıllarda İslamiyet ve Türk Kültürü </vt:lpstr>
      <vt:lpstr>Slayt 6</vt:lpstr>
      <vt:lpstr>Slayt 7</vt:lpstr>
      <vt:lpstr>    Eserlerin Genel Özellikleri</vt:lpstr>
      <vt:lpstr>Slayt 9</vt:lpstr>
      <vt:lpstr>Slayt 10</vt:lpstr>
      <vt:lpstr>Slayt 11</vt:lpstr>
      <vt:lpstr>     İLK İSLAMİ ÜRÜNLER</vt:lpstr>
      <vt:lpstr>Slayt 13</vt:lpstr>
      <vt:lpstr>Divan-ı Lügat' it Türk.( Türk Dilinin Sözlüğü) ( 1072-1074 )</vt:lpstr>
      <vt:lpstr>Slayt 15</vt:lpstr>
      <vt:lpstr>Divan-ı Hikmet</vt:lpstr>
      <vt:lpstr>Slayt 17</vt:lpstr>
      <vt:lpstr>Atabet'ül Hakayık (Hakikatlerin Eşiği)</vt:lpstr>
      <vt:lpstr>Slayt 19</vt:lpstr>
      <vt:lpstr>Slayt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USER</dc:creator>
  <cp:lastModifiedBy>USER</cp:lastModifiedBy>
  <cp:revision>9</cp:revision>
  <dcterms:created xsi:type="dcterms:W3CDTF">2015-12-07T18:18:23Z</dcterms:created>
  <dcterms:modified xsi:type="dcterms:W3CDTF">2015-12-13T22:16:54Z</dcterms:modified>
</cp:coreProperties>
</file>