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sldIdLst>
    <p:sldId id="262" r:id="rId2"/>
    <p:sldId id="256" r:id="rId3"/>
    <p:sldId id="257" r:id="rId4"/>
    <p:sldId id="258" r:id="rId5"/>
    <p:sldId id="259" r:id="rId6"/>
    <p:sldId id="275" r:id="rId7"/>
    <p:sldId id="260"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526B01E-9897-4A3D-9330-832464B04D03}" type="datetimeFigureOut">
              <a:rPr lang="tr-TR" smtClean="0"/>
              <a:t>13.12.2015</a:t>
            </a:fld>
            <a:endParaRPr lang="tr-TR" dirty="0"/>
          </a:p>
        </p:txBody>
      </p:sp>
      <p:sp>
        <p:nvSpPr>
          <p:cNvPr id="5" name="Footer Placeholder 4"/>
          <p:cNvSpPr>
            <a:spLocks noGrp="1"/>
          </p:cNvSpPr>
          <p:nvPr>
            <p:ph type="ftr" sz="quarter" idx="11"/>
          </p:nvPr>
        </p:nvSpPr>
        <p:spPr>
          <a:xfrm>
            <a:off x="1371600" y="4323845"/>
            <a:ext cx="6400800" cy="365125"/>
          </a:xfrm>
        </p:spPr>
        <p:txBody>
          <a:bodyPr/>
          <a:lstStyle/>
          <a:p>
            <a:endParaRPr lang="tr-TR" dirty="0"/>
          </a:p>
        </p:txBody>
      </p:sp>
      <p:sp>
        <p:nvSpPr>
          <p:cNvPr id="6" name="Slide Number Placeholder 5"/>
          <p:cNvSpPr>
            <a:spLocks noGrp="1"/>
          </p:cNvSpPr>
          <p:nvPr>
            <p:ph type="sldNum" sz="quarter" idx="12"/>
          </p:nvPr>
        </p:nvSpPr>
        <p:spPr>
          <a:xfrm>
            <a:off x="8077200" y="1430866"/>
            <a:ext cx="2743200" cy="365125"/>
          </a:xfrm>
        </p:spPr>
        <p:txBody>
          <a:bodyPr/>
          <a:lstStyle/>
          <a:p>
            <a:fld id="{F98B557E-84A2-47A4-AF10-20488BF6A188}" type="slidenum">
              <a:rPr lang="tr-TR" smtClean="0"/>
              <a:t>‹#›</a:t>
            </a:fld>
            <a:endParaRPr lang="tr-TR" dirty="0"/>
          </a:p>
        </p:txBody>
      </p:sp>
    </p:spTree>
    <p:extLst>
      <p:ext uri="{BB962C8B-B14F-4D97-AF65-F5344CB8AC3E}">
        <p14:creationId xmlns:p14="http://schemas.microsoft.com/office/powerpoint/2010/main" val="1789703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526B01E-9897-4A3D-9330-832464B04D03}" type="datetimeFigureOut">
              <a:rPr lang="tr-TR" smtClean="0"/>
              <a:t>13.12.2015</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98B557E-84A2-47A4-AF10-20488BF6A188}" type="slidenum">
              <a:rPr lang="tr-TR" smtClean="0"/>
              <a:t>‹#›</a:t>
            </a:fld>
            <a:endParaRPr lang="tr-TR" dirty="0"/>
          </a:p>
        </p:txBody>
      </p:sp>
    </p:spTree>
    <p:extLst>
      <p:ext uri="{BB962C8B-B14F-4D97-AF65-F5344CB8AC3E}">
        <p14:creationId xmlns:p14="http://schemas.microsoft.com/office/powerpoint/2010/main" val="29962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526B01E-9897-4A3D-9330-832464B04D03}" type="datetimeFigureOut">
              <a:rPr lang="tr-TR" smtClean="0"/>
              <a:t>13.12.2015</a:t>
            </a:fld>
            <a:endParaRPr lang="tr-TR" dirty="0"/>
          </a:p>
        </p:txBody>
      </p:sp>
      <p:sp>
        <p:nvSpPr>
          <p:cNvPr id="6" name="Footer Placeholder 5"/>
          <p:cNvSpPr>
            <a:spLocks noGrp="1"/>
          </p:cNvSpPr>
          <p:nvPr>
            <p:ph type="ftr" sz="quarter" idx="11"/>
          </p:nvPr>
        </p:nvSpPr>
        <p:spPr>
          <a:xfrm>
            <a:off x="685800" y="379941"/>
            <a:ext cx="6991492" cy="365125"/>
          </a:xfrm>
        </p:spPr>
        <p:txBody>
          <a:bodyPr/>
          <a:lstStyle/>
          <a:p>
            <a:endParaRPr lang="tr-TR" dirty="0"/>
          </a:p>
        </p:txBody>
      </p:sp>
      <p:sp>
        <p:nvSpPr>
          <p:cNvPr id="7" name="Slide Number Placeholder 6"/>
          <p:cNvSpPr>
            <a:spLocks noGrp="1"/>
          </p:cNvSpPr>
          <p:nvPr>
            <p:ph type="sldNum" sz="quarter" idx="12"/>
          </p:nvPr>
        </p:nvSpPr>
        <p:spPr>
          <a:xfrm>
            <a:off x="10862452" y="381000"/>
            <a:ext cx="643748" cy="365125"/>
          </a:xfrm>
        </p:spPr>
        <p:txBody>
          <a:bodyPr/>
          <a:lstStyle/>
          <a:p>
            <a:fld id="{F98B557E-84A2-47A4-AF10-20488BF6A188}" type="slidenum">
              <a:rPr lang="tr-TR" smtClean="0"/>
              <a:t>‹#›</a:t>
            </a:fld>
            <a:endParaRPr lang="tr-TR" dirty="0"/>
          </a:p>
        </p:txBody>
      </p:sp>
    </p:spTree>
    <p:extLst>
      <p:ext uri="{BB962C8B-B14F-4D97-AF65-F5344CB8AC3E}">
        <p14:creationId xmlns:p14="http://schemas.microsoft.com/office/powerpoint/2010/main" val="1941726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526B01E-9897-4A3D-9330-832464B04D03}" type="datetimeFigureOut">
              <a:rPr lang="tr-TR" smtClean="0"/>
              <a:t>13.12.2015</a:t>
            </a:fld>
            <a:endParaRPr lang="tr-TR" dirty="0"/>
          </a:p>
        </p:txBody>
      </p:sp>
      <p:sp>
        <p:nvSpPr>
          <p:cNvPr id="6" name="Footer Placeholder 5"/>
          <p:cNvSpPr>
            <a:spLocks noGrp="1"/>
          </p:cNvSpPr>
          <p:nvPr>
            <p:ph type="ftr" sz="quarter" idx="11"/>
          </p:nvPr>
        </p:nvSpPr>
        <p:spPr>
          <a:xfrm>
            <a:off x="685800" y="379941"/>
            <a:ext cx="6991492" cy="365125"/>
          </a:xfrm>
        </p:spPr>
        <p:txBody>
          <a:bodyPr/>
          <a:lstStyle/>
          <a:p>
            <a:endParaRPr lang="tr-TR" dirty="0"/>
          </a:p>
        </p:txBody>
      </p:sp>
      <p:sp>
        <p:nvSpPr>
          <p:cNvPr id="7" name="Slide Number Placeholder 6"/>
          <p:cNvSpPr>
            <a:spLocks noGrp="1"/>
          </p:cNvSpPr>
          <p:nvPr>
            <p:ph type="sldNum" sz="quarter" idx="12"/>
          </p:nvPr>
        </p:nvSpPr>
        <p:spPr>
          <a:xfrm>
            <a:off x="10862452" y="381000"/>
            <a:ext cx="643748" cy="365125"/>
          </a:xfrm>
        </p:spPr>
        <p:txBody>
          <a:bodyPr/>
          <a:lstStyle/>
          <a:p>
            <a:fld id="{F98B557E-84A2-47A4-AF10-20488BF6A188}" type="slidenum">
              <a:rPr lang="tr-TR" smtClean="0"/>
              <a:t>‹#›</a:t>
            </a:fld>
            <a:endParaRPr lang="tr-TR"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77271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526B01E-9897-4A3D-9330-832464B04D03}" type="datetimeFigureOut">
              <a:rPr lang="tr-TR" smtClean="0"/>
              <a:t>13.12.2015</a:t>
            </a:fld>
            <a:endParaRPr lang="tr-TR" dirty="0"/>
          </a:p>
        </p:txBody>
      </p:sp>
      <p:sp>
        <p:nvSpPr>
          <p:cNvPr id="6" name="Footer Placeholder 5"/>
          <p:cNvSpPr>
            <a:spLocks noGrp="1"/>
          </p:cNvSpPr>
          <p:nvPr>
            <p:ph type="ftr" sz="quarter" idx="11"/>
          </p:nvPr>
        </p:nvSpPr>
        <p:spPr>
          <a:xfrm>
            <a:off x="685800" y="378883"/>
            <a:ext cx="6991492" cy="365125"/>
          </a:xfrm>
        </p:spPr>
        <p:txBody>
          <a:bodyPr/>
          <a:lstStyle/>
          <a:p>
            <a:endParaRPr lang="tr-TR" dirty="0"/>
          </a:p>
        </p:txBody>
      </p:sp>
      <p:sp>
        <p:nvSpPr>
          <p:cNvPr id="7" name="Slide Number Placeholder 6"/>
          <p:cNvSpPr>
            <a:spLocks noGrp="1"/>
          </p:cNvSpPr>
          <p:nvPr>
            <p:ph type="sldNum" sz="quarter" idx="12"/>
          </p:nvPr>
        </p:nvSpPr>
        <p:spPr>
          <a:xfrm>
            <a:off x="10862452" y="381000"/>
            <a:ext cx="643748" cy="365125"/>
          </a:xfrm>
        </p:spPr>
        <p:txBody>
          <a:bodyPr/>
          <a:lstStyle/>
          <a:p>
            <a:fld id="{F98B557E-84A2-47A4-AF10-20488BF6A188}" type="slidenum">
              <a:rPr lang="tr-TR" smtClean="0"/>
              <a:t>‹#›</a:t>
            </a:fld>
            <a:endParaRPr lang="tr-TR" dirty="0"/>
          </a:p>
        </p:txBody>
      </p:sp>
    </p:spTree>
    <p:extLst>
      <p:ext uri="{BB962C8B-B14F-4D97-AF65-F5344CB8AC3E}">
        <p14:creationId xmlns:p14="http://schemas.microsoft.com/office/powerpoint/2010/main" val="2160103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9526B01E-9897-4A3D-9330-832464B04D03}" type="datetimeFigureOut">
              <a:rPr lang="tr-TR" smtClean="0"/>
              <a:t>13.12.2015</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F98B557E-84A2-47A4-AF10-20488BF6A188}" type="slidenum">
              <a:rPr lang="tr-TR" smtClean="0"/>
              <a:t>‹#›</a:t>
            </a:fld>
            <a:endParaRPr lang="tr-TR" dirty="0"/>
          </a:p>
        </p:txBody>
      </p:sp>
    </p:spTree>
    <p:extLst>
      <p:ext uri="{BB962C8B-B14F-4D97-AF65-F5344CB8AC3E}">
        <p14:creationId xmlns:p14="http://schemas.microsoft.com/office/powerpoint/2010/main" val="3278183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9526B01E-9897-4A3D-9330-832464B04D03}" type="datetimeFigureOut">
              <a:rPr lang="tr-TR" smtClean="0"/>
              <a:t>13.12.2015</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F98B557E-84A2-47A4-AF10-20488BF6A188}" type="slidenum">
              <a:rPr lang="tr-TR" smtClean="0"/>
              <a:t>‹#›</a:t>
            </a:fld>
            <a:endParaRPr lang="tr-TR" dirty="0"/>
          </a:p>
        </p:txBody>
      </p:sp>
    </p:spTree>
    <p:extLst>
      <p:ext uri="{BB962C8B-B14F-4D97-AF65-F5344CB8AC3E}">
        <p14:creationId xmlns:p14="http://schemas.microsoft.com/office/powerpoint/2010/main" val="1077998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526B01E-9897-4A3D-9330-832464B04D03}" type="datetimeFigureOut">
              <a:rPr lang="tr-TR" smtClean="0"/>
              <a:t>13.12.2015</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98B557E-84A2-47A4-AF10-20488BF6A188}" type="slidenum">
              <a:rPr lang="tr-TR" smtClean="0"/>
              <a:t>‹#›</a:t>
            </a:fld>
            <a:endParaRPr lang="tr-TR" dirty="0"/>
          </a:p>
        </p:txBody>
      </p:sp>
    </p:spTree>
    <p:extLst>
      <p:ext uri="{BB962C8B-B14F-4D97-AF65-F5344CB8AC3E}">
        <p14:creationId xmlns:p14="http://schemas.microsoft.com/office/powerpoint/2010/main" val="2712734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9526B01E-9897-4A3D-9330-832464B04D03}" type="datetimeFigureOut">
              <a:rPr lang="tr-TR" smtClean="0"/>
              <a:t>13.12.2015</a:t>
            </a:fld>
            <a:endParaRPr lang="tr-TR" dirty="0"/>
          </a:p>
        </p:txBody>
      </p:sp>
      <p:sp>
        <p:nvSpPr>
          <p:cNvPr id="5" name="Footer Placeholder 4"/>
          <p:cNvSpPr>
            <a:spLocks noGrp="1"/>
          </p:cNvSpPr>
          <p:nvPr>
            <p:ph type="ftr" sz="quarter" idx="11"/>
          </p:nvPr>
        </p:nvSpPr>
        <p:spPr>
          <a:xfrm>
            <a:off x="685800" y="381000"/>
            <a:ext cx="6991492" cy="365125"/>
          </a:xfrm>
        </p:spPr>
        <p:txBody>
          <a:bodyPr/>
          <a:lstStyle/>
          <a:p>
            <a:endParaRPr lang="tr-TR" dirty="0"/>
          </a:p>
        </p:txBody>
      </p:sp>
      <p:sp>
        <p:nvSpPr>
          <p:cNvPr id="6" name="Slide Number Placeholder 5"/>
          <p:cNvSpPr>
            <a:spLocks noGrp="1"/>
          </p:cNvSpPr>
          <p:nvPr>
            <p:ph type="sldNum" sz="quarter" idx="12"/>
          </p:nvPr>
        </p:nvSpPr>
        <p:spPr>
          <a:xfrm>
            <a:off x="10862452" y="381000"/>
            <a:ext cx="643748" cy="365125"/>
          </a:xfrm>
        </p:spPr>
        <p:txBody>
          <a:bodyPr/>
          <a:lstStyle/>
          <a:p>
            <a:fld id="{F98B557E-84A2-47A4-AF10-20488BF6A188}" type="slidenum">
              <a:rPr lang="tr-TR" smtClean="0"/>
              <a:t>‹#›</a:t>
            </a:fld>
            <a:endParaRPr lang="tr-TR" dirty="0"/>
          </a:p>
        </p:txBody>
      </p:sp>
    </p:spTree>
    <p:extLst>
      <p:ext uri="{BB962C8B-B14F-4D97-AF65-F5344CB8AC3E}">
        <p14:creationId xmlns:p14="http://schemas.microsoft.com/office/powerpoint/2010/main" val="25413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526B01E-9897-4A3D-9330-832464B04D03}" type="datetimeFigureOut">
              <a:rPr lang="tr-TR" smtClean="0"/>
              <a:t>13.12.2015</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98B557E-84A2-47A4-AF10-20488BF6A188}" type="slidenum">
              <a:rPr lang="tr-TR" smtClean="0"/>
              <a:t>‹#›</a:t>
            </a:fld>
            <a:endParaRPr lang="tr-TR" dirty="0"/>
          </a:p>
        </p:txBody>
      </p:sp>
    </p:spTree>
    <p:extLst>
      <p:ext uri="{BB962C8B-B14F-4D97-AF65-F5344CB8AC3E}">
        <p14:creationId xmlns:p14="http://schemas.microsoft.com/office/powerpoint/2010/main" val="3991903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526B01E-9897-4A3D-9330-832464B04D03}" type="datetimeFigureOut">
              <a:rPr lang="tr-TR" smtClean="0"/>
              <a:t>13.12.2015</a:t>
            </a:fld>
            <a:endParaRPr lang="tr-TR" dirty="0"/>
          </a:p>
        </p:txBody>
      </p:sp>
      <p:sp>
        <p:nvSpPr>
          <p:cNvPr id="5" name="Footer Placeholder 4"/>
          <p:cNvSpPr>
            <a:spLocks noGrp="1"/>
          </p:cNvSpPr>
          <p:nvPr>
            <p:ph type="ftr" sz="quarter" idx="11"/>
          </p:nvPr>
        </p:nvSpPr>
        <p:spPr>
          <a:xfrm>
            <a:off x="685800" y="381001"/>
            <a:ext cx="6991492" cy="364065"/>
          </a:xfrm>
        </p:spPr>
        <p:txBody>
          <a:bodyPr/>
          <a:lstStyle/>
          <a:p>
            <a:endParaRPr lang="tr-TR" dirty="0"/>
          </a:p>
        </p:txBody>
      </p:sp>
      <p:sp>
        <p:nvSpPr>
          <p:cNvPr id="6" name="Slide Number Placeholder 5"/>
          <p:cNvSpPr>
            <a:spLocks noGrp="1"/>
          </p:cNvSpPr>
          <p:nvPr>
            <p:ph type="sldNum" sz="quarter" idx="12"/>
          </p:nvPr>
        </p:nvSpPr>
        <p:spPr>
          <a:xfrm>
            <a:off x="10862452" y="381000"/>
            <a:ext cx="643748" cy="365125"/>
          </a:xfrm>
        </p:spPr>
        <p:txBody>
          <a:bodyPr/>
          <a:lstStyle/>
          <a:p>
            <a:fld id="{F98B557E-84A2-47A4-AF10-20488BF6A188}" type="slidenum">
              <a:rPr lang="tr-TR" smtClean="0"/>
              <a:t>‹#›</a:t>
            </a:fld>
            <a:endParaRPr lang="tr-TR" dirty="0"/>
          </a:p>
        </p:txBody>
      </p:sp>
    </p:spTree>
    <p:extLst>
      <p:ext uri="{BB962C8B-B14F-4D97-AF65-F5344CB8AC3E}">
        <p14:creationId xmlns:p14="http://schemas.microsoft.com/office/powerpoint/2010/main" val="483444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526B01E-9897-4A3D-9330-832464B04D03}" type="datetimeFigureOut">
              <a:rPr lang="tr-TR" smtClean="0"/>
              <a:t>13.12.2015</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98B557E-84A2-47A4-AF10-20488BF6A188}" type="slidenum">
              <a:rPr lang="tr-TR" smtClean="0"/>
              <a:t>‹#›</a:t>
            </a:fld>
            <a:endParaRPr lang="tr-TR" dirty="0"/>
          </a:p>
        </p:txBody>
      </p:sp>
    </p:spTree>
    <p:extLst>
      <p:ext uri="{BB962C8B-B14F-4D97-AF65-F5344CB8AC3E}">
        <p14:creationId xmlns:p14="http://schemas.microsoft.com/office/powerpoint/2010/main" val="3063133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5800" y="3132666"/>
            <a:ext cx="5311775" cy="308601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0" y="3132666"/>
            <a:ext cx="5334000" cy="308601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526B01E-9897-4A3D-9330-832464B04D03}" type="datetimeFigureOut">
              <a:rPr lang="tr-TR" smtClean="0"/>
              <a:t>13.12.2015</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F98B557E-84A2-47A4-AF10-20488BF6A188}" type="slidenum">
              <a:rPr lang="tr-TR" smtClean="0"/>
              <a:t>‹#›</a:t>
            </a:fld>
            <a:endParaRPr lang="tr-TR" dirty="0"/>
          </a:p>
        </p:txBody>
      </p:sp>
    </p:spTree>
    <p:extLst>
      <p:ext uri="{BB962C8B-B14F-4D97-AF65-F5344CB8AC3E}">
        <p14:creationId xmlns:p14="http://schemas.microsoft.com/office/powerpoint/2010/main" val="1985286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526B01E-9897-4A3D-9330-832464B04D03}" type="datetimeFigureOut">
              <a:rPr lang="tr-TR" smtClean="0"/>
              <a:t>13.12.2015</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F98B557E-84A2-47A4-AF10-20488BF6A188}" type="slidenum">
              <a:rPr lang="tr-TR" smtClean="0"/>
              <a:t>‹#›</a:t>
            </a:fld>
            <a:endParaRPr lang="tr-TR" dirty="0"/>
          </a:p>
        </p:txBody>
      </p:sp>
    </p:spTree>
    <p:extLst>
      <p:ext uri="{BB962C8B-B14F-4D97-AF65-F5344CB8AC3E}">
        <p14:creationId xmlns:p14="http://schemas.microsoft.com/office/powerpoint/2010/main" val="1024575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6B01E-9897-4A3D-9330-832464B04D03}" type="datetimeFigureOut">
              <a:rPr lang="tr-TR" smtClean="0"/>
              <a:t>13.12.2015</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F98B557E-84A2-47A4-AF10-20488BF6A188}" type="slidenum">
              <a:rPr lang="tr-TR" smtClean="0"/>
              <a:t>‹#›</a:t>
            </a:fld>
            <a:endParaRPr lang="tr-TR" dirty="0"/>
          </a:p>
        </p:txBody>
      </p:sp>
    </p:spTree>
    <p:extLst>
      <p:ext uri="{BB962C8B-B14F-4D97-AF65-F5344CB8AC3E}">
        <p14:creationId xmlns:p14="http://schemas.microsoft.com/office/powerpoint/2010/main" val="2404606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526B01E-9897-4A3D-9330-832464B04D03}" type="datetimeFigureOut">
              <a:rPr lang="tr-TR" smtClean="0"/>
              <a:t>13.12.2015</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98B557E-84A2-47A4-AF10-20488BF6A188}" type="slidenum">
              <a:rPr lang="tr-TR" smtClean="0"/>
              <a:t>‹#›</a:t>
            </a:fld>
            <a:endParaRPr lang="tr-TR" dirty="0"/>
          </a:p>
        </p:txBody>
      </p:sp>
    </p:spTree>
    <p:extLst>
      <p:ext uri="{BB962C8B-B14F-4D97-AF65-F5344CB8AC3E}">
        <p14:creationId xmlns:p14="http://schemas.microsoft.com/office/powerpoint/2010/main" val="2874015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526B01E-9897-4A3D-9330-832464B04D03}" type="datetimeFigureOut">
              <a:rPr lang="tr-TR" smtClean="0"/>
              <a:t>13.12.2015</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98B557E-84A2-47A4-AF10-20488BF6A188}" type="slidenum">
              <a:rPr lang="tr-TR" smtClean="0"/>
              <a:t>‹#›</a:t>
            </a:fld>
            <a:endParaRPr lang="tr-TR" dirty="0"/>
          </a:p>
        </p:txBody>
      </p:sp>
    </p:spTree>
    <p:extLst>
      <p:ext uri="{BB962C8B-B14F-4D97-AF65-F5344CB8AC3E}">
        <p14:creationId xmlns:p14="http://schemas.microsoft.com/office/powerpoint/2010/main" val="3691457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526B01E-9897-4A3D-9330-832464B04D03}" type="datetimeFigureOut">
              <a:rPr lang="tr-TR" smtClean="0"/>
              <a:t>13.12.2015</a:t>
            </a:fld>
            <a:endParaRPr lang="tr-TR"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98B557E-84A2-47A4-AF10-20488BF6A188}" type="slidenum">
              <a:rPr lang="tr-TR" smtClean="0"/>
              <a:t>‹#›</a:t>
            </a:fld>
            <a:endParaRPr lang="tr-TR" dirty="0"/>
          </a:p>
        </p:txBody>
      </p:sp>
    </p:spTree>
    <p:extLst>
      <p:ext uri="{BB962C8B-B14F-4D97-AF65-F5344CB8AC3E}">
        <p14:creationId xmlns:p14="http://schemas.microsoft.com/office/powerpoint/2010/main" val="1351295230"/>
      </p:ext>
    </p:extLst>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turkedebiyati.org/tekke-tasavvuf-edebiyati-nazim-sekilleri.html" TargetMode="External"/><Relationship Id="rId2" Type="http://schemas.openxmlformats.org/officeDocument/2006/relationships/hyperlink" Target="http://www.turkedebiyati.org/tekke_tasavvuf_edebiyati.html" TargetMode="External"/><Relationship Id="rId1" Type="http://schemas.openxmlformats.org/officeDocument/2006/relationships/slideLayout" Target="../slideLayouts/slideLayout2.xml"/><Relationship Id="rId4" Type="http://schemas.openxmlformats.org/officeDocument/2006/relationships/hyperlink" Target="http://www.hakkindaoku.com/tasavvuf-edebiyati-nedir-ozellikleri-nelerdir.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turkedebiyati.org/hece_olcusu.html" TargetMode="External"/><Relationship Id="rId2" Type="http://schemas.openxmlformats.org/officeDocument/2006/relationships/hyperlink" Target="http://www.turkedebiyati.org/aruz_vezni.html" TargetMode="External"/><Relationship Id="rId1" Type="http://schemas.openxmlformats.org/officeDocument/2006/relationships/slideLayout" Target="../slideLayouts/slideLayout2.xml"/><Relationship Id="rId6" Type="http://schemas.openxmlformats.org/officeDocument/2006/relationships/hyperlink" Target="http://www.turkedebiyati.org/divan-edebiyati-mazmunlari.html" TargetMode="External"/><Relationship Id="rId5" Type="http://schemas.openxmlformats.org/officeDocument/2006/relationships/hyperlink" Target="http://www.turkedebiyati.org/Dersnotlari/divan_edebiyati.html" TargetMode="External"/><Relationship Id="rId4" Type="http://schemas.openxmlformats.org/officeDocument/2006/relationships/hyperlink" Target="http://www.turkedebiyati.org/halk-edebiyati-nazim-bicimleri.html"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ww.turkedebiyati.org/niyazi-misri.html" TargetMode="External"/><Relationship Id="rId3" Type="http://schemas.openxmlformats.org/officeDocument/2006/relationships/hyperlink" Target="http://www.turkedebiyati.org/sairler/yunusemre.html" TargetMode="External"/><Relationship Id="rId7" Type="http://schemas.openxmlformats.org/officeDocument/2006/relationships/hyperlink" Target="http://www.turkedebiyati.org/sairler/pirsultan.html" TargetMode="External"/><Relationship Id="rId12" Type="http://schemas.openxmlformats.org/officeDocument/2006/relationships/image" Target="../media/image7.png"/><Relationship Id="rId2" Type="http://schemas.openxmlformats.org/officeDocument/2006/relationships/hyperlink" Target="http://www.turkedebiyati.org/ahmet_yesevi.html" TargetMode="External"/><Relationship Id="rId1" Type="http://schemas.openxmlformats.org/officeDocument/2006/relationships/slideLayout" Target="../slideLayouts/slideLayout2.xml"/><Relationship Id="rId6" Type="http://schemas.openxmlformats.org/officeDocument/2006/relationships/hyperlink" Target="http://www.turkedebiyati.org/sairler/haci-bayrami-veli.html" TargetMode="External"/><Relationship Id="rId11" Type="http://schemas.openxmlformats.org/officeDocument/2006/relationships/image" Target="../media/image6.png"/><Relationship Id="rId5" Type="http://schemas.openxmlformats.org/officeDocument/2006/relationships/hyperlink" Target="http://www.turkedebiyati.org/kaygusuz-abdal.html" TargetMode="External"/><Relationship Id="rId10" Type="http://schemas.openxmlformats.org/officeDocument/2006/relationships/image" Target="../media/image5.png"/><Relationship Id="rId4" Type="http://schemas.openxmlformats.org/officeDocument/2006/relationships/hyperlink" Target="http://www.turkedebiyati.org/sairler/haci-bektasi-veli.html" TargetMode="Externa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53403" y="901532"/>
            <a:ext cx="8610600" cy="1293028"/>
          </a:xfrm>
        </p:spPr>
        <p:txBody>
          <a:bodyPr>
            <a:noAutofit/>
          </a:bodyPr>
          <a:lstStyle/>
          <a:p>
            <a:pPr algn="ctr"/>
            <a:r>
              <a:rPr lang="tr-TR" sz="4400" dirty="0" smtClean="0">
                <a:solidFill>
                  <a:srgbClr val="FF0000"/>
                </a:solidFill>
                <a:latin typeface="Bookman Old Style" panose="02050604050505020204" pitchFamily="18" charset="0"/>
              </a:rPr>
              <a:t>Ömer Nasuhi bilmen Anadolu ihl</a:t>
            </a:r>
            <a:endParaRPr lang="tr-TR" sz="4400" dirty="0">
              <a:solidFill>
                <a:srgbClr val="FF0000"/>
              </a:solidFill>
              <a:latin typeface="Bookman Old Style" panose="02050604050505020204" pitchFamily="18" charset="0"/>
            </a:endParaRPr>
          </a:p>
        </p:txBody>
      </p:sp>
      <p:sp>
        <p:nvSpPr>
          <p:cNvPr id="3" name="İçerik Yer Tutucusu 2"/>
          <p:cNvSpPr>
            <a:spLocks noGrp="1"/>
          </p:cNvSpPr>
          <p:nvPr>
            <p:ph idx="1"/>
          </p:nvPr>
        </p:nvSpPr>
        <p:spPr/>
        <p:txBody>
          <a:bodyPr/>
          <a:lstStyle/>
          <a:p>
            <a:pPr marL="0" indent="0">
              <a:buNone/>
            </a:pPr>
            <a:r>
              <a:rPr lang="tr-TR" sz="3200" dirty="0" smtClean="0">
                <a:latin typeface="Arial Rounded MT Bold" panose="020F0704030504030204" pitchFamily="34" charset="0"/>
              </a:rPr>
              <a:t>HAZIRLAYAN</a:t>
            </a:r>
          </a:p>
          <a:p>
            <a:pPr marL="0" indent="0">
              <a:buNone/>
            </a:pPr>
            <a:r>
              <a:rPr lang="tr-TR" dirty="0" smtClean="0">
                <a:solidFill>
                  <a:schemeClr val="accent1">
                    <a:lumMod val="75000"/>
                  </a:schemeClr>
                </a:solidFill>
              </a:rPr>
              <a:t>AD: </a:t>
            </a:r>
            <a:r>
              <a:rPr lang="tr-TR" dirty="0" smtClean="0"/>
              <a:t>MERYEM</a:t>
            </a:r>
          </a:p>
          <a:p>
            <a:pPr marL="0" indent="0">
              <a:buNone/>
            </a:pPr>
            <a:r>
              <a:rPr lang="tr-TR" dirty="0" smtClean="0">
                <a:solidFill>
                  <a:schemeClr val="accent1">
                    <a:lumMod val="75000"/>
                  </a:schemeClr>
                </a:solidFill>
              </a:rPr>
              <a:t>SOYAD:</a:t>
            </a:r>
            <a:r>
              <a:rPr lang="tr-TR" dirty="0" smtClean="0"/>
              <a:t> GÖKMEN</a:t>
            </a:r>
          </a:p>
          <a:p>
            <a:pPr marL="0" indent="0">
              <a:buNone/>
            </a:pPr>
            <a:r>
              <a:rPr lang="tr-TR" dirty="0" smtClean="0">
                <a:solidFill>
                  <a:schemeClr val="accent1">
                    <a:lumMod val="75000"/>
                  </a:schemeClr>
                </a:solidFill>
              </a:rPr>
              <a:t>SINIF:</a:t>
            </a:r>
            <a:r>
              <a:rPr lang="tr-TR" dirty="0" smtClean="0"/>
              <a:t> 10/E</a:t>
            </a:r>
          </a:p>
          <a:p>
            <a:pPr marL="0" indent="0">
              <a:buNone/>
            </a:pPr>
            <a:r>
              <a:rPr lang="tr-TR" dirty="0" smtClean="0">
                <a:solidFill>
                  <a:schemeClr val="accent1">
                    <a:lumMod val="75000"/>
                  </a:schemeClr>
                </a:solidFill>
              </a:rPr>
              <a:t>NUMARA:</a:t>
            </a:r>
            <a:r>
              <a:rPr lang="tr-TR" dirty="0" smtClean="0"/>
              <a:t>584</a:t>
            </a:r>
          </a:p>
          <a:p>
            <a:pPr marL="0" indent="0">
              <a:buNone/>
            </a:pPr>
            <a:r>
              <a:rPr lang="tr-TR" dirty="0" smtClean="0">
                <a:solidFill>
                  <a:schemeClr val="accent1">
                    <a:lumMod val="75000"/>
                  </a:schemeClr>
                </a:solidFill>
              </a:rPr>
              <a:t>ÖĞRETMEN:</a:t>
            </a:r>
            <a:r>
              <a:rPr lang="tr-TR" dirty="0" smtClean="0"/>
              <a:t> ARSLAN KÖSE</a:t>
            </a:r>
            <a:endParaRPr lang="tr-TR" dirty="0"/>
          </a:p>
        </p:txBody>
      </p:sp>
    </p:spTree>
    <p:extLst>
      <p:ext uri="{BB962C8B-B14F-4D97-AF65-F5344CB8AC3E}">
        <p14:creationId xmlns:p14="http://schemas.microsoft.com/office/powerpoint/2010/main" val="4196272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idx="1"/>
          </p:nvPr>
        </p:nvSpPr>
        <p:spPr>
          <a:xfrm>
            <a:off x="685800" y="193675"/>
            <a:ext cx="10820400" cy="6498070"/>
          </a:xfrm>
        </p:spPr>
        <p:txBody>
          <a:bodyPr>
            <a:normAutofit fontScale="25000" lnSpcReduction="20000"/>
          </a:bodyPr>
          <a:lstStyle/>
          <a:p>
            <a:pPr marL="0" indent="0">
              <a:buNone/>
            </a:pPr>
            <a:r>
              <a:rPr lang="tr-TR" sz="6200" dirty="0">
                <a:solidFill>
                  <a:srgbClr val="00B0F0"/>
                </a:solidFill>
              </a:rPr>
              <a:t>17. yüzyıl Tasavvuf Edebiyatı Şairleri</a:t>
            </a:r>
          </a:p>
          <a:p>
            <a:pPr marL="0" indent="0">
              <a:buNone/>
            </a:pPr>
            <a:r>
              <a:rPr lang="tr-TR" sz="6400" dirty="0"/>
              <a:t>Âdem Dede</a:t>
            </a:r>
          </a:p>
          <a:p>
            <a:pPr marL="0" indent="0">
              <a:buNone/>
            </a:pPr>
            <a:r>
              <a:rPr lang="tr-TR" sz="6400" dirty="0"/>
              <a:t>Elmalılı Sinan Ümmi</a:t>
            </a:r>
          </a:p>
          <a:p>
            <a:pPr marL="0" indent="0">
              <a:buNone/>
            </a:pPr>
            <a:r>
              <a:rPr lang="tr-TR" sz="6400" dirty="0"/>
              <a:t>Niyazî-i Mısrî</a:t>
            </a:r>
          </a:p>
          <a:p>
            <a:pPr marL="0" indent="0">
              <a:buNone/>
            </a:pPr>
            <a:r>
              <a:rPr lang="tr-TR" sz="6400" dirty="0"/>
              <a:t>Şeyhülislam Yahya</a:t>
            </a:r>
          </a:p>
          <a:p>
            <a:pPr marL="0" indent="0">
              <a:buNone/>
            </a:pPr>
            <a:r>
              <a:rPr lang="tr-TR" sz="6400" dirty="0"/>
              <a:t>Kul Nesîmî</a:t>
            </a:r>
          </a:p>
          <a:p>
            <a:pPr marL="0" indent="0">
              <a:buNone/>
            </a:pPr>
            <a:r>
              <a:rPr lang="tr-TR" sz="6400" dirty="0"/>
              <a:t>Aşık Virani</a:t>
            </a:r>
          </a:p>
          <a:p>
            <a:pPr marL="0" indent="0">
              <a:buNone/>
            </a:pPr>
            <a:r>
              <a:rPr lang="tr-TR" sz="6400" dirty="0"/>
              <a:t>Oğlanlar Şeyhi İbrahim Efendi</a:t>
            </a:r>
          </a:p>
          <a:p>
            <a:pPr marL="0" indent="0">
              <a:buNone/>
            </a:pPr>
            <a:r>
              <a:rPr lang="tr-TR" sz="6400" dirty="0"/>
              <a:t>Nakşi Akkirmanî</a:t>
            </a:r>
          </a:p>
          <a:p>
            <a:pPr marL="0" indent="0">
              <a:buNone/>
            </a:pPr>
            <a:r>
              <a:rPr lang="tr-TR" sz="6400" dirty="0"/>
              <a:t>Gaybi Sunullah</a:t>
            </a:r>
          </a:p>
          <a:p>
            <a:pPr marL="0" indent="0">
              <a:buNone/>
            </a:pPr>
            <a:r>
              <a:rPr lang="tr-TR" sz="5000" dirty="0">
                <a:solidFill>
                  <a:srgbClr val="00B0F0"/>
                </a:solidFill>
              </a:rPr>
              <a:t>18. yüzyıl Tasavvuf Edebiyatı Şairleri</a:t>
            </a:r>
          </a:p>
          <a:p>
            <a:pPr marL="0" indent="0">
              <a:buNone/>
            </a:pPr>
            <a:r>
              <a:rPr lang="tr-TR" sz="6400" dirty="0"/>
              <a:t>Bursalı İsmâil Hakkı</a:t>
            </a:r>
          </a:p>
          <a:p>
            <a:pPr marL="0" indent="0">
              <a:buNone/>
            </a:pPr>
            <a:r>
              <a:rPr lang="tr-TR" sz="6400" dirty="0"/>
              <a:t>Erzurumlu İbrahim Hakkı</a:t>
            </a:r>
          </a:p>
          <a:p>
            <a:pPr marL="0" indent="0">
              <a:buNone/>
            </a:pPr>
            <a:r>
              <a:rPr lang="tr-TR" sz="6400" dirty="0"/>
              <a:t>Mahdum Kulu</a:t>
            </a:r>
          </a:p>
          <a:p>
            <a:pPr marL="0" indent="0">
              <a:buNone/>
            </a:pPr>
            <a:r>
              <a:rPr lang="tr-TR" sz="6400" dirty="0"/>
              <a:t>Neccarzade Şeyh Rıza</a:t>
            </a:r>
          </a:p>
          <a:p>
            <a:pPr marL="0" indent="0">
              <a:buNone/>
            </a:pPr>
            <a:r>
              <a:rPr lang="tr-TR" sz="6400" dirty="0"/>
              <a:t>Cemâli</a:t>
            </a:r>
          </a:p>
          <a:p>
            <a:pPr marL="0" indent="0">
              <a:buNone/>
            </a:pPr>
            <a:r>
              <a:rPr lang="tr-TR" sz="6400" dirty="0"/>
              <a:t>Üsküdarlı Haşim</a:t>
            </a:r>
          </a:p>
          <a:p>
            <a:pPr marL="0" indent="0">
              <a:buNone/>
            </a:pPr>
            <a:r>
              <a:rPr lang="tr-TR" sz="6400" dirty="0"/>
              <a:t>Kul Şükrü</a:t>
            </a:r>
          </a:p>
          <a:p>
            <a:pPr marL="0" indent="0">
              <a:buNone/>
            </a:pPr>
            <a:r>
              <a:rPr lang="tr-TR" sz="6400" dirty="0"/>
              <a:t>Nasuhî</a:t>
            </a:r>
          </a:p>
          <a:p>
            <a:pPr marL="0" indent="0">
              <a:buNone/>
            </a:pPr>
            <a:r>
              <a:rPr lang="tr-TR" sz="6400" dirty="0"/>
              <a:t>Senâyî</a:t>
            </a:r>
          </a:p>
          <a:p>
            <a:pPr marL="0" indent="0">
              <a:buNone/>
            </a:pPr>
            <a:r>
              <a:rPr lang="tr-TR" sz="6400" dirty="0"/>
              <a:t>Mehdî</a:t>
            </a:r>
          </a:p>
          <a:p>
            <a:pPr marL="0" indent="0">
              <a:buNone/>
            </a:pPr>
            <a:r>
              <a:rPr lang="tr-TR" sz="6400" dirty="0"/>
              <a:t>Mahvî</a:t>
            </a:r>
          </a:p>
        </p:txBody>
      </p:sp>
    </p:spTree>
    <p:extLst>
      <p:ext uri="{BB962C8B-B14F-4D97-AF65-F5344CB8AC3E}">
        <p14:creationId xmlns:p14="http://schemas.microsoft.com/office/powerpoint/2010/main" val="115287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685800" y="110836"/>
            <a:ext cx="10820400" cy="6107849"/>
          </a:xfrm>
        </p:spPr>
        <p:txBody>
          <a:bodyPr>
            <a:normAutofit fontScale="77500" lnSpcReduction="20000"/>
          </a:bodyPr>
          <a:lstStyle/>
          <a:p>
            <a:r>
              <a:rPr lang="tr-TR" sz="2600" dirty="0">
                <a:solidFill>
                  <a:srgbClr val="00B0F0"/>
                </a:solidFill>
                <a:latin typeface="Comic Sans MS" panose="030F0702030302020204" pitchFamily="66" charset="0"/>
              </a:rPr>
              <a:t>19. yüzyıl Tasavvuf Edebiyatı Şairleri</a:t>
            </a:r>
          </a:p>
          <a:p>
            <a:r>
              <a:rPr lang="tr-TR" dirty="0"/>
              <a:t>Seyrânî</a:t>
            </a:r>
          </a:p>
          <a:p>
            <a:r>
              <a:rPr lang="tr-TR" dirty="0"/>
              <a:t>Türabi</a:t>
            </a:r>
          </a:p>
          <a:p>
            <a:r>
              <a:rPr lang="tr-TR" dirty="0"/>
              <a:t>Keçecizade İzzet Molla</a:t>
            </a:r>
          </a:p>
          <a:p>
            <a:r>
              <a:rPr lang="tr-TR" dirty="0"/>
              <a:t>Salih Baba</a:t>
            </a:r>
          </a:p>
          <a:p>
            <a:r>
              <a:rPr lang="tr-TR" dirty="0"/>
              <a:t>Bitlisli Müştâk Baba</a:t>
            </a:r>
          </a:p>
          <a:p>
            <a:r>
              <a:rPr lang="tr-TR" dirty="0"/>
              <a:t>Kıbrıslı Âşık Kenzî</a:t>
            </a:r>
          </a:p>
          <a:p>
            <a:r>
              <a:rPr lang="tr-TR" dirty="0"/>
              <a:t>Şeyhülislam Arif Hikmet</a:t>
            </a:r>
          </a:p>
          <a:p>
            <a:r>
              <a:rPr lang="tr-TR" dirty="0"/>
              <a:t>Adile Sultan</a:t>
            </a:r>
          </a:p>
          <a:p>
            <a:r>
              <a:rPr lang="tr-TR" sz="2600" dirty="0">
                <a:solidFill>
                  <a:srgbClr val="00B0F0"/>
                </a:solidFill>
                <a:latin typeface="Comic Sans MS" panose="030F0702030302020204" pitchFamily="66" charset="0"/>
              </a:rPr>
              <a:t>20. yüzyıl Tasavvuf Edebiyatı Şairleri</a:t>
            </a:r>
          </a:p>
          <a:p>
            <a:r>
              <a:rPr lang="tr-TR" dirty="0"/>
              <a:t>Edîb Harâbî</a:t>
            </a:r>
          </a:p>
          <a:p>
            <a:r>
              <a:rPr lang="tr-TR" dirty="0"/>
              <a:t>Mihrâbî</a:t>
            </a:r>
          </a:p>
          <a:p>
            <a:r>
              <a:rPr lang="tr-TR" dirty="0"/>
              <a:t>Mehmet Nuri</a:t>
            </a:r>
          </a:p>
          <a:p>
            <a:r>
              <a:rPr lang="tr-TR" dirty="0"/>
              <a:t>Yozgatlı Hüznî</a:t>
            </a:r>
          </a:p>
          <a:p>
            <a:r>
              <a:rPr lang="tr-TR" dirty="0"/>
              <a:t>Âşık Molla Rahim</a:t>
            </a:r>
          </a:p>
          <a:p>
            <a:r>
              <a:rPr lang="tr-TR" dirty="0"/>
              <a:t>Derûnî</a:t>
            </a:r>
          </a:p>
          <a:p>
            <a:r>
              <a:rPr lang="tr-TR" dirty="0"/>
              <a:t>Sıtkı</a:t>
            </a:r>
          </a:p>
          <a:p>
            <a:r>
              <a:rPr lang="tr-TR" dirty="0"/>
              <a:t>Konyalı Mehmet Yakıcı</a:t>
            </a:r>
          </a:p>
          <a:p>
            <a:r>
              <a:rPr lang="tr-TR" dirty="0"/>
              <a:t>Zeynel Uslu Baba</a:t>
            </a:r>
          </a:p>
          <a:p>
            <a:endParaRPr lang="tr-TR" dirty="0"/>
          </a:p>
          <a:p>
            <a:endParaRPr lang="tr-TR" dirty="0"/>
          </a:p>
        </p:txBody>
      </p:sp>
    </p:spTree>
    <p:extLst>
      <p:ext uri="{BB962C8B-B14F-4D97-AF65-F5344CB8AC3E}">
        <p14:creationId xmlns:p14="http://schemas.microsoft.com/office/powerpoint/2010/main" val="3673041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solidFill>
                  <a:srgbClr val="00B0F0"/>
                </a:solidFill>
              </a:rPr>
              <a:t>Nazım şekilleri</a:t>
            </a:r>
            <a:endParaRPr lang="tr-TR" dirty="0">
              <a:solidFill>
                <a:srgbClr val="00B0F0"/>
              </a:solidFill>
            </a:endParaRPr>
          </a:p>
        </p:txBody>
      </p:sp>
      <p:sp>
        <p:nvSpPr>
          <p:cNvPr id="3" name="İçerik Yer Tutucusu 2"/>
          <p:cNvSpPr>
            <a:spLocks noGrp="1"/>
          </p:cNvSpPr>
          <p:nvPr>
            <p:ph idx="1"/>
          </p:nvPr>
        </p:nvSpPr>
        <p:spPr/>
        <p:txBody>
          <a:bodyPr>
            <a:normAutofit fontScale="92500" lnSpcReduction="10000"/>
          </a:bodyPr>
          <a:lstStyle/>
          <a:p>
            <a:r>
              <a:rPr lang="tr-TR" dirty="0"/>
              <a:t>Tasavvuf-Tekke Edebiyatı İslamiyet'in ve tasavvuf felsefesinin etkisiyle ortaya çıkmış; İslamiyet'in yayılmasını sağlamış, zamanla edebî eserlerde de işlenmiş, din ve tasavvuf, edebiyat aracılığıyla halka yayılmaya çalışılmıştır.</a:t>
            </a:r>
          </a:p>
          <a:p>
            <a:r>
              <a:rPr lang="tr-TR" dirty="0"/>
              <a:t>Hoca Ahmet Yesevî, Anadolu Türklerinin geliştirdiği tasavvuf edebiyatının ilham kaynağı olmuştur. Onun Divan-ı Hikmet adlı tasavvufi eseriyle ve Orta Asya'dan Anadolu'ya gönderdiği öğrencileriyle Türk tasavvuf edebiyatının XIII. yüzyılda temelleri atılmıştır. Bu edebiyat, Yunus Emre ile en mükemmel anlatım yeteneğine ulaşmıştır.</a:t>
            </a:r>
          </a:p>
          <a:p>
            <a:r>
              <a:rPr lang="tr-TR" dirty="0"/>
              <a:t>Dinî-tasavvufi Türk edebiyatı (Tekke edebiyatı)nda esas olan sanatlı, süslü söyleyiş değil, dinî-tasavvufi düşünceyi halka yaymaktır. Şair, içinde bulunduğu tarikatın düşünce sistemini, felsefesini yaymak için şiiri bir araç olarak kullanmıştır. Tekke şairlerinin çoğu tarikatlerde yetişmiş şeyh ve dervişlerdir.</a:t>
            </a:r>
          </a:p>
          <a:p>
            <a:r>
              <a:rPr lang="tr-TR" dirty="0"/>
              <a:t>Tekke şiiri, Divan şiirinden de nazım şekilleri almıştır. Ayrıca hem hece hem aruz vezni kullanılmıştır. Dil sadedir, çünkü halka yöneliktir.</a:t>
            </a:r>
          </a:p>
        </p:txBody>
      </p:sp>
    </p:spTree>
    <p:extLst>
      <p:ext uri="{BB962C8B-B14F-4D97-AF65-F5344CB8AC3E}">
        <p14:creationId xmlns:p14="http://schemas.microsoft.com/office/powerpoint/2010/main" val="3191910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 y="-1"/>
            <a:ext cx="12310281" cy="6858001"/>
          </a:xfrm>
          <a:prstGeom prst="rect">
            <a:avLst/>
          </a:prstGeom>
        </p:spPr>
      </p:pic>
      <p:sp>
        <p:nvSpPr>
          <p:cNvPr id="3" name="İçerik Yer Tutucusu 2"/>
          <p:cNvSpPr>
            <a:spLocks noGrp="1"/>
          </p:cNvSpPr>
          <p:nvPr>
            <p:ph idx="1"/>
          </p:nvPr>
        </p:nvSpPr>
        <p:spPr>
          <a:xfrm>
            <a:off x="1241946" y="1889149"/>
            <a:ext cx="10018594" cy="3079700"/>
          </a:xfrm>
        </p:spPr>
        <p:txBody>
          <a:bodyPr>
            <a:normAutofit/>
          </a:bodyPr>
          <a:lstStyle/>
          <a:p>
            <a:pPr marL="0" indent="0" algn="ctr">
              <a:buNone/>
            </a:pPr>
            <a:r>
              <a:rPr lang="tr-TR" sz="5230" b="1" i="1" dirty="0">
                <a:solidFill>
                  <a:schemeClr val="bg1"/>
                </a:solidFill>
              </a:rPr>
              <a:t>Dini - Tasavvufi halk edebiyatında şiir türleri </a:t>
            </a:r>
            <a:r>
              <a:rPr lang="tr-TR" sz="5230" b="1" i="1" dirty="0" smtClean="0">
                <a:solidFill>
                  <a:schemeClr val="bg1"/>
                </a:solidFill>
              </a:rPr>
              <a:t>şunlardır</a:t>
            </a:r>
            <a:endParaRPr lang="tr-TR" sz="5230" b="1" i="1" dirty="0">
              <a:solidFill>
                <a:schemeClr val="bg1"/>
              </a:solidFill>
            </a:endParaRPr>
          </a:p>
        </p:txBody>
      </p:sp>
    </p:spTree>
    <p:extLst>
      <p:ext uri="{BB962C8B-B14F-4D97-AF65-F5344CB8AC3E}">
        <p14:creationId xmlns:p14="http://schemas.microsoft.com/office/powerpoint/2010/main" val="1764465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8254" y="382138"/>
            <a:ext cx="10820400" cy="5918434"/>
          </a:xfrm>
        </p:spPr>
        <p:txBody>
          <a:bodyPr>
            <a:normAutofit fontScale="47500" lnSpcReduction="20000"/>
          </a:bodyPr>
          <a:lstStyle/>
          <a:p>
            <a:r>
              <a:rPr lang="tr-TR" sz="3400" b="1" i="1" dirty="0">
                <a:solidFill>
                  <a:srgbClr val="7030A0"/>
                </a:solidFill>
              </a:rPr>
              <a:t>1. İlahi</a:t>
            </a:r>
          </a:p>
          <a:p>
            <a:r>
              <a:rPr lang="tr-TR" sz="3400" b="1" i="1" dirty="0">
                <a:solidFill>
                  <a:srgbClr val="7030A0"/>
                </a:solidFill>
              </a:rPr>
              <a:t>Allah aşkını konu edinen, Allah'ı övüp ona yalvarmak için yazılan ve söylenen şiirlere ilahi denir. İlahiler tarikatlere göre farklı isimler alır. İlahiler, Mevlevilerde "âyin", Halvetilerde "durak", Gülşenilerde "tapuğ", Alevi-Bektaşi tarikatlerinde "deme, nefes", kimi tarikatlerde de "cumhur" adını alır.</a:t>
            </a:r>
          </a:p>
          <a:p>
            <a:r>
              <a:rPr lang="tr-TR" sz="3400" b="1" i="1" dirty="0">
                <a:solidFill>
                  <a:srgbClr val="7030A0"/>
                </a:solidFill>
              </a:rPr>
              <a:t>İlahiler, genellikle hece ölçüsünün 7'li, 8'li kalıbıyla söylenir. 11 'li hece ölçüsüyle söylenen ilahiler de vardır. Dörtlük sayısı 3-7 arasındadır. Kafiye düzeni koşmaya benzer: "abab cccb dddb..." İlk dörtlüğün uyak düzeni "xbxb" ya da "aaab" şeklinde de olabilir. İlahi denince akla ilk gelen, Yunus Emre'dir. Daha sonra Eşrefoğlu Rumi, Niyazi Mısrî, Aziz Mahmut Hüdayi de ilahiler yazmıştır.</a:t>
            </a:r>
          </a:p>
          <a:p>
            <a:r>
              <a:rPr lang="tr-TR" sz="2600" dirty="0"/>
              <a:t>Şol cennetin ırmakları </a:t>
            </a:r>
          </a:p>
          <a:p>
            <a:r>
              <a:rPr lang="tr-TR" sz="2600" dirty="0"/>
              <a:t>Akar Allah deyu </a:t>
            </a:r>
            <a:r>
              <a:rPr lang="tr-TR" sz="2600" dirty="0"/>
              <a:t>deyu</a:t>
            </a:r>
            <a:r>
              <a:rPr lang="tr-TR" sz="2600" dirty="0"/>
              <a:t> </a:t>
            </a:r>
          </a:p>
          <a:p>
            <a:r>
              <a:rPr lang="tr-TR" sz="2600" dirty="0"/>
              <a:t>Çıkmış islam bülbülleri </a:t>
            </a:r>
          </a:p>
          <a:p>
            <a:r>
              <a:rPr lang="tr-TR" sz="2600" dirty="0"/>
              <a:t>Öter Allah deyu </a:t>
            </a:r>
            <a:r>
              <a:rPr lang="tr-TR" sz="2600" dirty="0"/>
              <a:t>deyu</a:t>
            </a:r>
            <a:endParaRPr lang="tr-TR" sz="2600" dirty="0"/>
          </a:p>
          <a:p>
            <a:r>
              <a:rPr lang="tr-TR" sz="2600" dirty="0"/>
              <a:t>Aydan aydındır yüzleri </a:t>
            </a:r>
          </a:p>
          <a:p>
            <a:r>
              <a:rPr lang="tr-TR" sz="2600" dirty="0"/>
              <a:t>Şekerden tatlı sözleri </a:t>
            </a:r>
          </a:p>
          <a:p>
            <a:r>
              <a:rPr lang="tr-TR" sz="2600" dirty="0"/>
              <a:t>Cennette huri kızları </a:t>
            </a:r>
          </a:p>
          <a:p>
            <a:r>
              <a:rPr lang="tr-TR" sz="2600" dirty="0"/>
              <a:t>Gezer Allah deyu </a:t>
            </a:r>
            <a:r>
              <a:rPr lang="tr-TR" sz="2600" dirty="0"/>
              <a:t>deyu</a:t>
            </a:r>
            <a:endParaRPr lang="tr-TR" sz="2600" dirty="0"/>
          </a:p>
          <a:p>
            <a:r>
              <a:rPr lang="tr-TR" sz="2600" dirty="0"/>
              <a:t>Yunus Emre var yarına </a:t>
            </a:r>
          </a:p>
          <a:p>
            <a:r>
              <a:rPr lang="tr-TR" sz="2600" dirty="0"/>
              <a:t>Koma bugünü yarına </a:t>
            </a:r>
          </a:p>
          <a:p>
            <a:r>
              <a:rPr lang="tr-TR" sz="2600" dirty="0"/>
              <a:t>Yarın Hakk'ın divanına </a:t>
            </a:r>
          </a:p>
          <a:p>
            <a:r>
              <a:rPr lang="tr-TR" sz="2600" dirty="0"/>
              <a:t>Çıkam Allah deyu </a:t>
            </a:r>
            <a:r>
              <a:rPr lang="tr-TR" sz="2600" dirty="0" smtClean="0"/>
              <a:t>deyu</a:t>
            </a:r>
            <a:endParaRPr lang="tr-TR" sz="2600" dirty="0" smtClean="0"/>
          </a:p>
          <a:p>
            <a:r>
              <a:rPr lang="tr-TR" sz="3300" dirty="0">
                <a:solidFill>
                  <a:schemeClr val="accent1">
                    <a:lumMod val="40000"/>
                    <a:lumOff val="60000"/>
                  </a:schemeClr>
                </a:solidFill>
              </a:rPr>
              <a:t>Yunus Emre'ye ait olan bu ilahide dinî konular üzerinde durulmaktadır. "Cennet, Allah, İslam, huri kızları vb." sözler dinî terimlerdir. Şiir, 8'li hece ölçüsüyle ve dörtlük nazım birimiyle yazılmıştır. Kafiye düzeni koşmaya benzemektedir: "abab, cccb, dddb" biçiminde uyaklanmıştır. Ahengi sağlamak için hem kafiyeden hem rediften yararlanılmıştır. Dinî terimler kullanılsa bile yalın bir dil vardır.</a:t>
            </a:r>
          </a:p>
        </p:txBody>
      </p:sp>
    </p:spTree>
    <p:extLst>
      <p:ext uri="{BB962C8B-B14F-4D97-AF65-F5344CB8AC3E}">
        <p14:creationId xmlns:p14="http://schemas.microsoft.com/office/powerpoint/2010/main" val="110592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90266" y="191069"/>
            <a:ext cx="10820400" cy="6666931"/>
          </a:xfrm>
        </p:spPr>
        <p:txBody>
          <a:bodyPr>
            <a:normAutofit fontScale="92500"/>
          </a:bodyPr>
          <a:lstStyle/>
          <a:p>
            <a:r>
              <a:rPr lang="tr-TR" dirty="0">
                <a:solidFill>
                  <a:srgbClr val="7030A0"/>
                </a:solidFill>
              </a:rPr>
              <a:t>2. Nefes</a:t>
            </a:r>
          </a:p>
          <a:p>
            <a:r>
              <a:rPr lang="tr-TR" dirty="0">
                <a:solidFill>
                  <a:srgbClr val="7030A0"/>
                </a:solidFill>
              </a:rPr>
              <a:t>Bektaşi şairleri tarafından söylenen tasavvuf şiirlerine nefes denir. Bu şiirlerde peygamberimiz Hz. Muhammet ve Hz. Ali'ye duyulan sevgi işlenir. Ayrıca tasavvuftaki vahdeti vücut (varlık birliği) kavramı anlatılır. Pir Sultan Abdal, nefesleriyle ünlüdür. Dörtlükler hâlinde hece ölçüsünün 7, 8 ve 11 'li kalıpları ile yazılır. Az da olsa aruzla yazılan örnekleri vardır.</a:t>
            </a:r>
          </a:p>
          <a:p>
            <a:r>
              <a:rPr lang="tr-TR" dirty="0"/>
              <a:t>Ey erenler çün bu sırrı dinledim </a:t>
            </a:r>
          </a:p>
          <a:p>
            <a:r>
              <a:rPr lang="tr-TR" dirty="0"/>
              <a:t>Huzuru mürşide vardım bu gece </a:t>
            </a:r>
          </a:p>
          <a:p>
            <a:r>
              <a:rPr lang="tr-TR" dirty="0"/>
              <a:t>Hakikat sırrını andan dinledim </a:t>
            </a:r>
          </a:p>
          <a:p>
            <a:r>
              <a:rPr lang="tr-TR" dirty="0"/>
              <a:t>Evliya erkanın gördüm bu gece</a:t>
            </a:r>
          </a:p>
          <a:p>
            <a:r>
              <a:rPr lang="tr-TR" dirty="0"/>
              <a:t>Mürşidim Muhammed bildim yolumu </a:t>
            </a:r>
          </a:p>
          <a:p>
            <a:r>
              <a:rPr lang="tr-TR" dirty="0"/>
              <a:t>Rehberim Ali'dir verdim elimi </a:t>
            </a:r>
          </a:p>
          <a:p>
            <a:r>
              <a:rPr lang="tr-TR" dirty="0"/>
              <a:t>Tığbend ile bağladılar belimi </a:t>
            </a:r>
          </a:p>
          <a:p>
            <a:r>
              <a:rPr lang="tr-TR" dirty="0"/>
              <a:t>Erenler meydanın gördüm bu gece </a:t>
            </a:r>
          </a:p>
          <a:p>
            <a:r>
              <a:rPr lang="tr-TR" dirty="0" smtClean="0">
                <a:solidFill>
                  <a:schemeClr val="accent2">
                    <a:lumMod val="60000"/>
                    <a:lumOff val="40000"/>
                  </a:schemeClr>
                </a:solidFill>
              </a:rPr>
              <a:t>Bu </a:t>
            </a:r>
            <a:r>
              <a:rPr lang="tr-TR" dirty="0">
                <a:solidFill>
                  <a:schemeClr val="accent2">
                    <a:lumMod val="60000"/>
                    <a:lumOff val="40000"/>
                  </a:schemeClr>
                </a:solidFill>
              </a:rPr>
              <a:t>nefes örneği, 11'li hece ölçüsüyle yazılmıştır. Kafiye düzeni yine koşmanınki gibidir. Ahengi sağlamada uyak ve rediften yararlanılmıştır. Dörtlük nazım birimi kullanılmıştır. Dörtlükler arasında anlam birliği vardır. Şiirde peygamberimiz Hz. Muhammet ve Hz. Ali'ye övgülerde bulunulduğunu, onlara karşı sevginin dile getirildiğini görüyoruz. Demek bu şiir, nefes türündedir. Zaten bu şiiri, Bektaşi şairi Pir Sultan Abdal yazmıştır</a:t>
            </a:r>
            <a:r>
              <a:rPr lang="tr-TR" dirty="0"/>
              <a:t>.</a:t>
            </a:r>
          </a:p>
        </p:txBody>
      </p:sp>
    </p:spTree>
    <p:extLst>
      <p:ext uri="{BB962C8B-B14F-4D97-AF65-F5344CB8AC3E}">
        <p14:creationId xmlns:p14="http://schemas.microsoft.com/office/powerpoint/2010/main" val="2658340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6368" y="748497"/>
            <a:ext cx="10820400" cy="6109503"/>
          </a:xfrm>
        </p:spPr>
        <p:txBody>
          <a:bodyPr>
            <a:normAutofit fontScale="70000" lnSpcReduction="20000"/>
          </a:bodyPr>
          <a:lstStyle/>
          <a:p>
            <a:r>
              <a:rPr lang="tr-TR" dirty="0">
                <a:solidFill>
                  <a:srgbClr val="7030A0"/>
                </a:solidFill>
              </a:rPr>
              <a:t>3. Şathiye:</a:t>
            </a:r>
          </a:p>
          <a:p>
            <a:r>
              <a:rPr lang="tr-TR" dirty="0">
                <a:solidFill>
                  <a:srgbClr val="7030A0"/>
                </a:solidFill>
              </a:rPr>
              <a:t>Dinin ilkelerinden, inançlardan teklifsizce ve alaycı bir dille söz ediyormuş gibi bir izlenim taşıyan şiirlerdir. Görünüşte saçma sanılan bu şiirler aslında toplumun ve insanların eleştirisini yapmakla birlikte tasavvuf kavramlarını anlatır. Genellikle Bektaşî şairleri tarafından söylenir. Bu tarz şiirlerde tasavvufa bağlı görüşler, şaşırtıcı bir alaycılık içerisinde dile getirilir.</a:t>
            </a:r>
          </a:p>
          <a:p>
            <a:r>
              <a:rPr lang="tr-TR" dirty="0"/>
              <a:t>Kullanırsın kanatsızca rüzgarı </a:t>
            </a:r>
          </a:p>
          <a:p>
            <a:r>
              <a:rPr lang="tr-TR" dirty="0"/>
              <a:t>Kürekle mi yaptın sen bu dağları </a:t>
            </a:r>
          </a:p>
          <a:p>
            <a:r>
              <a:rPr lang="tr-TR" dirty="0"/>
              <a:t>Ne yapıp da öldürürsün sağları </a:t>
            </a:r>
          </a:p>
          <a:p>
            <a:r>
              <a:rPr lang="tr-TR" dirty="0"/>
              <a:t>Can verip alırsın sen cancı mısın</a:t>
            </a:r>
          </a:p>
          <a:p>
            <a:r>
              <a:rPr lang="tr-TR" dirty="0"/>
              <a:t>Sekiz cennet yaptın sen Adem için </a:t>
            </a:r>
          </a:p>
          <a:p>
            <a:r>
              <a:rPr lang="tr-TR" dirty="0"/>
              <a:t>Adın büyük bağışla anın suçun </a:t>
            </a:r>
          </a:p>
          <a:p>
            <a:r>
              <a:rPr lang="tr-TR" dirty="0"/>
              <a:t>Ademi cennetten çıkardın niçün </a:t>
            </a:r>
          </a:p>
          <a:p>
            <a:r>
              <a:rPr lang="tr-TR" dirty="0"/>
              <a:t>Buğday nene lazım harmancı mısın</a:t>
            </a:r>
          </a:p>
          <a:p>
            <a:r>
              <a:rPr lang="tr-TR" dirty="0"/>
              <a:t>Bir iken bin ettin kendi adını </a:t>
            </a:r>
          </a:p>
          <a:p>
            <a:r>
              <a:rPr lang="tr-TR" dirty="0"/>
              <a:t>Görmedim senin gibi iş üstadını </a:t>
            </a:r>
          </a:p>
          <a:p>
            <a:r>
              <a:rPr lang="tr-TR" dirty="0"/>
              <a:t>Yeşertirsin kurutursun odunu </a:t>
            </a:r>
          </a:p>
          <a:p>
            <a:r>
              <a:rPr lang="tr-TR" dirty="0"/>
              <a:t>Sen bağçevan mısın ormancı </a:t>
            </a:r>
            <a:r>
              <a:rPr lang="tr-TR" dirty="0" smtClean="0"/>
              <a:t>mısın</a:t>
            </a:r>
          </a:p>
          <a:p>
            <a:r>
              <a:rPr lang="tr-TR" dirty="0" smtClean="0"/>
              <a:t>Azmi </a:t>
            </a:r>
            <a:r>
              <a:rPr lang="tr-TR" dirty="0"/>
              <a:t>Baba</a:t>
            </a:r>
          </a:p>
          <a:p>
            <a:r>
              <a:rPr lang="tr-TR" dirty="0">
                <a:solidFill>
                  <a:schemeClr val="accent2">
                    <a:lumMod val="60000"/>
                    <a:lumOff val="40000"/>
                  </a:schemeClr>
                </a:solidFill>
              </a:rPr>
              <a:t>16. yüzyılda yaşamış olan ve Bektaşi şairi olan Azmi Baba'nın yazdığı bu şiir, şathiye örneğidir. Şiirde duygu ve düşünceler teklifsizce, alaycı bir söyleyişle dile getirilmiştir. "Kürekle mi yarattın sen bu dağları / Ne yapıp da öldürürsün sağları / Buğday nene lazım harmancı mısın vb." dizelerde bu söyleyiş öne çıkmaktadır. Ancak bu söyleyiş, bildiğimiz manada alay anlamına gelmez. Bu şiirde anlatılanların tasavvufta derin manaları vardır. Şiir, 11 'li hece ölçüsüyle ve dörtlük nazım birimiyle yazılmıştır. Ahengi sağlamak için uyak ve redif kullanılmıştır.</a:t>
            </a:r>
          </a:p>
        </p:txBody>
      </p:sp>
    </p:spTree>
    <p:extLst>
      <p:ext uri="{BB962C8B-B14F-4D97-AF65-F5344CB8AC3E}">
        <p14:creationId xmlns:p14="http://schemas.microsoft.com/office/powerpoint/2010/main" val="2618353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0" y="518616"/>
            <a:ext cx="10820400" cy="5700070"/>
          </a:xfrm>
        </p:spPr>
        <p:txBody>
          <a:bodyPr>
            <a:normAutofit fontScale="92500" lnSpcReduction="10000"/>
          </a:bodyPr>
          <a:lstStyle/>
          <a:p>
            <a:r>
              <a:rPr lang="tr-TR" dirty="0">
                <a:solidFill>
                  <a:srgbClr val="7030A0"/>
                </a:solidFill>
              </a:rPr>
              <a:t>4. Devriye:</a:t>
            </a:r>
          </a:p>
          <a:p>
            <a:r>
              <a:rPr lang="tr-TR" dirty="0">
                <a:solidFill>
                  <a:srgbClr val="7030A0"/>
                </a:solidFill>
              </a:rPr>
              <a:t>İlahiye benzer tasavvuf şiiridir. Bu şiirler ezelden beri var olan insan ruhunun Allah'tan gelip tekrar Allah'a dönmesi düşüncesini ele alır.</a:t>
            </a:r>
          </a:p>
          <a:p>
            <a:r>
              <a:rPr lang="tr-TR" dirty="0"/>
              <a:t>Cihan var olmadan ketm-i ademde </a:t>
            </a:r>
          </a:p>
          <a:p>
            <a:r>
              <a:rPr lang="tr-TR" dirty="0"/>
              <a:t>Hakk ile birlikte yekdaş idim ben </a:t>
            </a:r>
          </a:p>
          <a:p>
            <a:r>
              <a:rPr lang="tr-TR" dirty="0"/>
              <a:t>Yarattı bu mülkü çünkü o demde </a:t>
            </a:r>
          </a:p>
          <a:p>
            <a:r>
              <a:rPr lang="tr-TR" dirty="0"/>
              <a:t>Yaptım tasvirini nakkaş idim ben</a:t>
            </a:r>
          </a:p>
          <a:p>
            <a:r>
              <a:rPr lang="tr-TR" dirty="0"/>
              <a:t>Anasırdan bir libasa büründüm </a:t>
            </a:r>
          </a:p>
          <a:p>
            <a:r>
              <a:rPr lang="tr-TR" dirty="0"/>
              <a:t>Nar-ı bad-ı âb- hâkten göründüm </a:t>
            </a:r>
          </a:p>
          <a:p>
            <a:r>
              <a:rPr lang="tr-TR" dirty="0"/>
              <a:t>Hayrülbeşer ile dünyaya geldim </a:t>
            </a:r>
          </a:p>
          <a:p>
            <a:r>
              <a:rPr lang="tr-TR" dirty="0"/>
              <a:t>Âdem ile bile bir yaş idim ben</a:t>
            </a:r>
          </a:p>
          <a:p>
            <a:r>
              <a:rPr lang="tr-TR" dirty="0"/>
              <a:t>Bektaşi Çelebi</a:t>
            </a:r>
          </a:p>
          <a:p>
            <a:r>
              <a:rPr lang="tr-TR" dirty="0">
                <a:solidFill>
                  <a:schemeClr val="accent2">
                    <a:lumMod val="60000"/>
                    <a:lumOff val="40000"/>
                  </a:schemeClr>
                </a:solidFill>
              </a:rPr>
              <a:t>Bu şiir devriyenin özelliklerini yansıtmaktadır. Şiirde insanın yaradılışından söz edilmektedir. Dörtlük nazım birimi kullanılmıştır. Uyak düzeni "abab, cccb..." biçimindedir. Ahengi sağlamak için redif ve tam uyaktan yararlanıldığını görmekteyiz. Bu şiirde halk şiirine özgü nitelikler ağır basmaktadır. Yer yer Arapça ve Farsça sözcüklerin kullanılması İslam etkisini göstermektedir</a:t>
            </a:r>
            <a:r>
              <a:rPr lang="tr-TR" dirty="0"/>
              <a:t>.</a:t>
            </a:r>
          </a:p>
        </p:txBody>
      </p:sp>
    </p:spTree>
    <p:extLst>
      <p:ext uri="{BB962C8B-B14F-4D97-AF65-F5344CB8AC3E}">
        <p14:creationId xmlns:p14="http://schemas.microsoft.com/office/powerpoint/2010/main" val="2914023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0" y="627798"/>
            <a:ext cx="10820400" cy="5590888"/>
          </a:xfrm>
        </p:spPr>
        <p:txBody>
          <a:bodyPr>
            <a:normAutofit fontScale="92500" lnSpcReduction="10000"/>
          </a:bodyPr>
          <a:lstStyle/>
          <a:p>
            <a:r>
              <a:rPr lang="tr-TR" dirty="0">
                <a:solidFill>
                  <a:srgbClr val="7030A0"/>
                </a:solidFill>
              </a:rPr>
              <a:t>5. Nutuk:</a:t>
            </a:r>
          </a:p>
          <a:p>
            <a:r>
              <a:rPr lang="tr-TR" dirty="0">
                <a:solidFill>
                  <a:srgbClr val="7030A0"/>
                </a:solidFill>
              </a:rPr>
              <a:t>Tekke önderlerinin, pirlerin ve mürşitlerin, tarikate yeni girenlere tarikatın adabını, derecelerini öğretmek amacıyla yazdıkları öğretici şiirlere nutuk adı verilir. 11 'li hece ölçüsüyle söylenir.</a:t>
            </a:r>
          </a:p>
          <a:p>
            <a:r>
              <a:rPr lang="tr-TR" dirty="0"/>
              <a:t>Eliftir doksan bin kelamın başı </a:t>
            </a:r>
          </a:p>
          <a:p>
            <a:r>
              <a:rPr lang="tr-TR" dirty="0"/>
              <a:t>Var Hakk'a şükreyle beni n'eylersin</a:t>
            </a:r>
          </a:p>
          <a:p>
            <a:r>
              <a:rPr lang="tr-TR" dirty="0"/>
              <a:t>Vücudun şehrini arıtmayınca </a:t>
            </a:r>
          </a:p>
          <a:p>
            <a:r>
              <a:rPr lang="tr-TR" dirty="0"/>
              <a:t>Yüzünü yumaya suyu n'eylersin</a:t>
            </a:r>
          </a:p>
          <a:p>
            <a:r>
              <a:rPr lang="tr-TR" dirty="0"/>
              <a:t>Vücudun şehrini verme gayrıya </a:t>
            </a:r>
          </a:p>
          <a:p>
            <a:r>
              <a:rPr lang="tr-TR" dirty="0"/>
              <a:t>Hatır yıkıp güç eyleme gayrıya </a:t>
            </a:r>
          </a:p>
          <a:p>
            <a:r>
              <a:rPr lang="tr-TR" dirty="0"/>
              <a:t>Var bir amel kazan Hakk'a yaraya </a:t>
            </a:r>
          </a:p>
          <a:p>
            <a:r>
              <a:rPr lang="tr-TR" dirty="0"/>
              <a:t>Hakk'a yaramayan huyu n'eylersin</a:t>
            </a:r>
          </a:p>
          <a:p>
            <a:r>
              <a:rPr lang="tr-TR" dirty="0"/>
              <a:t>Pir Sultan Abdal</a:t>
            </a:r>
          </a:p>
          <a:p>
            <a:r>
              <a:rPr lang="tr-TR" dirty="0">
                <a:solidFill>
                  <a:schemeClr val="accent2">
                    <a:lumMod val="60000"/>
                    <a:lumOff val="40000"/>
                  </a:schemeClr>
                </a:solidFill>
              </a:rPr>
              <a:t>Pir Sultan Abdal, bu şiirinde tarikatla, tasavvufla ilgili öğütler vermektedir. Dolayısıyla bu şiir, nutukun özelliklerini yansıtmaktadır</a:t>
            </a:r>
            <a:r>
              <a:rPr lang="tr-TR" dirty="0"/>
              <a:t>.</a:t>
            </a:r>
          </a:p>
        </p:txBody>
      </p:sp>
    </p:spTree>
    <p:extLst>
      <p:ext uri="{BB962C8B-B14F-4D97-AF65-F5344CB8AC3E}">
        <p14:creationId xmlns:p14="http://schemas.microsoft.com/office/powerpoint/2010/main" val="1267072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16925" y="586952"/>
            <a:ext cx="8610600" cy="1293028"/>
          </a:xfrm>
        </p:spPr>
        <p:txBody>
          <a:bodyPr/>
          <a:lstStyle/>
          <a:p>
            <a:pPr algn="ctr"/>
            <a:r>
              <a:rPr lang="tr-TR" b="1" i="1" dirty="0" smtClean="0"/>
              <a:t>KAYNAKÇA</a:t>
            </a:r>
            <a:endParaRPr lang="tr-TR" b="1" i="1" dirty="0"/>
          </a:p>
        </p:txBody>
      </p:sp>
      <p:sp>
        <p:nvSpPr>
          <p:cNvPr id="3" name="İçerik Yer Tutucusu 2"/>
          <p:cNvSpPr>
            <a:spLocks noGrp="1"/>
          </p:cNvSpPr>
          <p:nvPr>
            <p:ph idx="1"/>
          </p:nvPr>
        </p:nvSpPr>
        <p:spPr/>
        <p:txBody>
          <a:bodyPr/>
          <a:lstStyle/>
          <a:p>
            <a:r>
              <a:rPr lang="tr-TR" sz="3000" b="1" dirty="0">
                <a:solidFill>
                  <a:srgbClr val="002060"/>
                </a:solidFill>
                <a:hlinkClick r:id="rId2"/>
              </a:rPr>
              <a:t>http://</a:t>
            </a:r>
            <a:r>
              <a:rPr lang="tr-TR" sz="3000" b="1" dirty="0" smtClean="0">
                <a:solidFill>
                  <a:srgbClr val="002060"/>
                </a:solidFill>
                <a:hlinkClick r:id="rId2"/>
              </a:rPr>
              <a:t>www.turkedebiyati.org/tekke_tasavvuf_edebiyati.html</a:t>
            </a:r>
            <a:endParaRPr lang="tr-TR" sz="3000" b="1" dirty="0" smtClean="0">
              <a:solidFill>
                <a:srgbClr val="002060"/>
              </a:solidFill>
            </a:endParaRPr>
          </a:p>
          <a:p>
            <a:r>
              <a:rPr lang="tr-TR" sz="3000" b="1" dirty="0">
                <a:solidFill>
                  <a:srgbClr val="002060"/>
                </a:solidFill>
                <a:hlinkClick r:id="rId3"/>
              </a:rPr>
              <a:t>http://</a:t>
            </a:r>
            <a:r>
              <a:rPr lang="tr-TR" sz="3000" b="1" dirty="0" smtClean="0">
                <a:solidFill>
                  <a:srgbClr val="002060"/>
                </a:solidFill>
                <a:hlinkClick r:id="rId3"/>
              </a:rPr>
              <a:t>www.turkedebiyati.org/tekke-tasavvuf-edebiyati-nazim-sekilleri.html</a:t>
            </a:r>
            <a:endParaRPr lang="tr-TR" sz="3000" b="1" dirty="0" smtClean="0">
              <a:solidFill>
                <a:srgbClr val="002060"/>
              </a:solidFill>
            </a:endParaRPr>
          </a:p>
          <a:p>
            <a:r>
              <a:rPr lang="tr-TR" sz="3000" b="1" dirty="0">
                <a:solidFill>
                  <a:srgbClr val="002060"/>
                </a:solidFill>
                <a:hlinkClick r:id="rId4"/>
              </a:rPr>
              <a:t>http://</a:t>
            </a:r>
            <a:r>
              <a:rPr lang="tr-TR" sz="3000" b="1" dirty="0" smtClean="0">
                <a:solidFill>
                  <a:srgbClr val="002060"/>
                </a:solidFill>
                <a:hlinkClick r:id="rId4"/>
              </a:rPr>
              <a:t>www.hakkindaoku.com/tasavvuf-edebiyati-nedir-ozellikleri-nelerdir.html</a:t>
            </a:r>
            <a:endParaRPr lang="tr-TR" sz="3000" b="1" dirty="0" smtClean="0">
              <a:solidFill>
                <a:srgbClr val="002060"/>
              </a:solidFill>
            </a:endParaRPr>
          </a:p>
          <a:p>
            <a:endParaRPr lang="tr-TR" dirty="0"/>
          </a:p>
        </p:txBody>
      </p:sp>
    </p:spTree>
    <p:extLst>
      <p:ext uri="{BB962C8B-B14F-4D97-AF65-F5344CB8AC3E}">
        <p14:creationId xmlns:p14="http://schemas.microsoft.com/office/powerpoint/2010/main" val="1096131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262418" y="2594976"/>
            <a:ext cx="9448800" cy="1825096"/>
          </a:xfrm>
        </p:spPr>
        <p:txBody>
          <a:bodyPr>
            <a:normAutofit fontScale="90000"/>
          </a:bodyPr>
          <a:lstStyle/>
          <a:p>
            <a:r>
              <a:rPr lang="tr-TR" b="1" dirty="0"/>
              <a:t>Dinî-Tasavvufî Türk Halk Edebiyatı (Tekke Edebiyatı - Tasavvuf Edebiyatı)</a:t>
            </a:r>
            <a:br>
              <a:rPr lang="tr-TR" b="1" dirty="0"/>
            </a:br>
            <a:endParaRPr lang="tr-TR" dirty="0"/>
          </a:p>
        </p:txBody>
      </p:sp>
      <p:sp>
        <p:nvSpPr>
          <p:cNvPr id="3" name="Alt Başlık 2"/>
          <p:cNvSpPr>
            <a:spLocks noGrp="1"/>
          </p:cNvSpPr>
          <p:nvPr>
            <p:ph type="subTitle" idx="1"/>
          </p:nvPr>
        </p:nvSpPr>
        <p:spPr/>
        <p:txBody>
          <a:bodyPr/>
          <a:lstStyle/>
          <a:p>
            <a:endParaRPr lang="tr-TR" dirty="0"/>
          </a:p>
        </p:txBody>
      </p:sp>
      <p:pic>
        <p:nvPicPr>
          <p:cNvPr id="1026" name="Picture 2" descr="http://www.the.org.tr/wp-content/uploads/2010/04/se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5367" y="3960972"/>
            <a:ext cx="4286250" cy="2788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333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dirty="0"/>
              <a:t>Dinî-Tasavvufî Türk edebiyatı İslâmiyet'in ve Tasavvufun etkisiyle ortaya çıkmıştır. İslâmiyet'in kökleşip yayılmasında büyük etkisi olan tasavvuf, zamanla edebî eserlerde de işlenmiş, din ve tasavvuf, edebiyat aracılığıyla yayılmaya çalışılmıştır. Dinî-Tasavvufî Türk edebiyatına Tekke edebiyatı da denir. Dinî-Tasavvufî Türk edebiyatında asıl olan sanat yapmak değil, dinî-tasavvufi düşünceyi yaymaktır. Tekke şairlerinin çoğu tarikatlarda yetişmiş şeyh ve dervişlerdir. Tekke şiiri, halk şiirinden de divan şiirinden de nazım şekilleri almıştır. </a:t>
            </a:r>
            <a:br>
              <a:rPr lang="tr-TR" dirty="0"/>
            </a:br>
            <a:endParaRPr lang="tr-TR" dirty="0"/>
          </a:p>
          <a:p>
            <a:pPr marL="0" indent="0">
              <a:buNone/>
            </a:pPr>
            <a:r>
              <a:rPr lang="tr-TR" dirty="0"/>
              <a:t/>
            </a:r>
            <a:br>
              <a:rPr lang="tr-TR" dirty="0"/>
            </a:br>
            <a:endParaRPr lang="tr-TR" dirty="0"/>
          </a:p>
        </p:txBody>
      </p:sp>
    </p:spTree>
    <p:extLst>
      <p:ext uri="{BB962C8B-B14F-4D97-AF65-F5344CB8AC3E}">
        <p14:creationId xmlns:p14="http://schemas.microsoft.com/office/powerpoint/2010/main" val="2543632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l"/>
            <a:r>
              <a:rPr lang="tr-TR" dirty="0" smtClean="0">
                <a:solidFill>
                  <a:schemeClr val="accent1">
                    <a:lumMod val="75000"/>
                  </a:schemeClr>
                </a:solidFill>
              </a:rPr>
              <a:t>EN BELİRGİN ÖZELLİKLERİ</a:t>
            </a:r>
            <a:endParaRPr lang="tr-TR" dirty="0">
              <a:solidFill>
                <a:schemeClr val="accent1">
                  <a:lumMod val="75000"/>
                </a:schemeClr>
              </a:solidFill>
            </a:endParaRPr>
          </a:p>
        </p:txBody>
      </p:sp>
      <p:sp>
        <p:nvSpPr>
          <p:cNvPr id="3" name="İçerik Yer Tutucusu 2"/>
          <p:cNvSpPr>
            <a:spLocks noGrp="1"/>
          </p:cNvSpPr>
          <p:nvPr>
            <p:ph idx="1"/>
          </p:nvPr>
        </p:nvSpPr>
        <p:spPr/>
        <p:txBody>
          <a:bodyPr/>
          <a:lstStyle/>
          <a:p>
            <a:r>
              <a:rPr lang="tr-TR" dirty="0"/>
              <a:t>1) Kurucusu 12. yüzyılda Doğu Türkistan'da yetişen Hoca Ahmet Yesevi'dir.</a:t>
            </a:r>
            <a:r>
              <a:rPr lang="tr-TR" dirty="0"/>
              <a:t/>
            </a:r>
            <a:br>
              <a:rPr lang="tr-TR" dirty="0"/>
            </a:br>
            <a:r>
              <a:rPr lang="tr-TR" dirty="0"/>
              <a:t>2) Tekke Edebiyatı, Anadolu'ya 13. y.y.'dan itibaren gelişmiştir. </a:t>
            </a:r>
            <a:r>
              <a:rPr lang="tr-TR" dirty="0"/>
              <a:t/>
            </a:r>
            <a:br>
              <a:rPr lang="tr-TR" dirty="0"/>
            </a:br>
            <a:r>
              <a:rPr lang="tr-TR" dirty="0"/>
              <a:t>3) Bu edebiyat şairleri tarikat merkezi olan tekkelerde yetişmiştir. </a:t>
            </a:r>
            <a:r>
              <a:rPr lang="tr-TR" dirty="0"/>
              <a:t/>
            </a:r>
            <a:br>
              <a:rPr lang="tr-TR" dirty="0"/>
            </a:br>
            <a:r>
              <a:rPr lang="tr-TR" dirty="0"/>
              <a:t>4) Nazım birimi genellikle dörtlüktür. </a:t>
            </a:r>
            <a:r>
              <a:rPr lang="tr-TR" dirty="0"/>
              <a:t/>
            </a:r>
            <a:br>
              <a:rPr lang="tr-TR" dirty="0"/>
            </a:br>
            <a:r>
              <a:rPr lang="tr-TR" dirty="0"/>
              <a:t>5) Hem </a:t>
            </a:r>
            <a:r>
              <a:rPr lang="tr-TR" b="1" dirty="0">
                <a:hlinkClick r:id="rId2"/>
              </a:rPr>
              <a:t>aruz</a:t>
            </a:r>
            <a:r>
              <a:rPr lang="tr-TR" dirty="0"/>
              <a:t> hem </a:t>
            </a:r>
            <a:r>
              <a:rPr lang="tr-TR" b="1" dirty="0">
                <a:hlinkClick r:id="rId3"/>
              </a:rPr>
              <a:t>hece</a:t>
            </a:r>
            <a:r>
              <a:rPr lang="tr-TR" dirty="0"/>
              <a:t> vezni kullanılmıştır. </a:t>
            </a:r>
            <a:r>
              <a:rPr lang="tr-TR" dirty="0"/>
              <a:t/>
            </a:r>
            <a:br>
              <a:rPr lang="tr-TR" dirty="0"/>
            </a:br>
            <a:r>
              <a:rPr lang="tr-TR" dirty="0"/>
              <a:t>6) Şiirlerin çoğu ezgilidir.</a:t>
            </a:r>
            <a:r>
              <a:rPr lang="tr-TR" dirty="0"/>
              <a:t/>
            </a:r>
            <a:br>
              <a:rPr lang="tr-TR" dirty="0"/>
            </a:br>
            <a:r>
              <a:rPr lang="tr-TR" dirty="0"/>
              <a:t>7) Allah, insan, felsefe, doğruluk, ibadet gibi konular işlenmiştir. </a:t>
            </a:r>
            <a:r>
              <a:rPr lang="tr-TR" dirty="0"/>
              <a:t/>
            </a:r>
            <a:br>
              <a:rPr lang="tr-TR" dirty="0"/>
            </a:br>
            <a:r>
              <a:rPr lang="tr-TR" dirty="0"/>
              <a:t>8) İlahi, nefes, nutuk, devriye, şathiye, deme gibi </a:t>
            </a:r>
            <a:r>
              <a:rPr lang="tr-TR" b="1" dirty="0">
                <a:hlinkClick r:id="rId4" tooltip="&gt;Halk Edebiyatı Nazım Biçimleri"/>
              </a:rPr>
              <a:t>nazım şekilleri</a:t>
            </a:r>
            <a:r>
              <a:rPr lang="tr-TR" dirty="0"/>
              <a:t> kullanılmıştır. </a:t>
            </a:r>
            <a:r>
              <a:rPr lang="tr-TR" dirty="0"/>
              <a:t/>
            </a:r>
            <a:br>
              <a:rPr lang="tr-TR" dirty="0"/>
            </a:br>
            <a:r>
              <a:rPr lang="tr-TR" dirty="0"/>
              <a:t>9) Dili Aşık Edebiyatı'na göre ağır, </a:t>
            </a:r>
            <a:r>
              <a:rPr lang="tr-TR" b="1" dirty="0">
                <a:hlinkClick r:id="rId5"/>
              </a:rPr>
              <a:t>Divan Edebiyatı</a:t>
            </a:r>
            <a:r>
              <a:rPr lang="tr-TR" dirty="0"/>
              <a:t>'na göre sadedir. </a:t>
            </a:r>
            <a:r>
              <a:rPr lang="tr-TR" dirty="0"/>
              <a:t/>
            </a:r>
            <a:br>
              <a:rPr lang="tr-TR" dirty="0"/>
            </a:br>
            <a:r>
              <a:rPr lang="tr-TR" dirty="0"/>
              <a:t>10) Aşık, maşuk, şarap, saki gibi </a:t>
            </a:r>
            <a:r>
              <a:rPr lang="tr-TR" b="1" dirty="0">
                <a:hlinkClick r:id="rId6"/>
              </a:rPr>
              <a:t>mazmunlar</a:t>
            </a:r>
            <a:r>
              <a:rPr lang="tr-TR" dirty="0"/>
              <a:t>a yer verilmiştir.</a:t>
            </a:r>
            <a:endParaRPr lang="tr-TR" dirty="0"/>
          </a:p>
        </p:txBody>
      </p:sp>
    </p:spTree>
    <p:extLst>
      <p:ext uri="{BB962C8B-B14F-4D97-AF65-F5344CB8AC3E}">
        <p14:creationId xmlns:p14="http://schemas.microsoft.com/office/powerpoint/2010/main" val="21530592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van 1"/>
          <p:cNvSpPr>
            <a:spLocks noGrp="1"/>
          </p:cNvSpPr>
          <p:nvPr>
            <p:ph type="title"/>
          </p:nvPr>
        </p:nvSpPr>
        <p:spPr>
          <a:xfrm>
            <a:off x="-434454" y="505748"/>
            <a:ext cx="8610600" cy="1293028"/>
          </a:xfrm>
        </p:spPr>
        <p:txBody>
          <a:bodyPr>
            <a:normAutofit/>
          </a:bodyPr>
          <a:lstStyle/>
          <a:p>
            <a:pPr algn="ctr"/>
            <a:r>
              <a:rPr lang="tr-TR" sz="2400" b="1" dirty="0"/>
              <a:t>Yüzyıllara göre Tekke Edebiyatını en önemli temsilcileri </a:t>
            </a:r>
            <a:r>
              <a:rPr lang="tr-TR" sz="2400" b="1" dirty="0" smtClean="0"/>
              <a:t>şunlardır</a:t>
            </a:r>
            <a:endParaRPr lang="tr-TR" sz="2400" dirty="0"/>
          </a:p>
        </p:txBody>
      </p:sp>
      <p:sp>
        <p:nvSpPr>
          <p:cNvPr id="3" name="İçerik Yer Tutucusu 2"/>
          <p:cNvSpPr>
            <a:spLocks noGrp="1"/>
          </p:cNvSpPr>
          <p:nvPr>
            <p:ph idx="1"/>
          </p:nvPr>
        </p:nvSpPr>
        <p:spPr>
          <a:xfrm>
            <a:off x="399197" y="2235504"/>
            <a:ext cx="10820400" cy="4024125"/>
          </a:xfrm>
        </p:spPr>
        <p:txBody>
          <a:bodyPr/>
          <a:lstStyle/>
          <a:p>
            <a:r>
              <a:rPr lang="tr-TR" dirty="0"/>
              <a:t/>
            </a:r>
            <a:br>
              <a:rPr lang="tr-TR" dirty="0"/>
            </a:br>
            <a:r>
              <a:rPr lang="tr-TR" dirty="0"/>
              <a:t>12.yy.: </a:t>
            </a:r>
            <a:r>
              <a:rPr lang="tr-TR" b="1" dirty="0">
                <a:hlinkClick r:id="rId2"/>
              </a:rPr>
              <a:t>Hoca Ahmet Yesevi</a:t>
            </a:r>
            <a:r>
              <a:rPr lang="tr-TR" dirty="0"/>
              <a:t/>
            </a:r>
            <a:br>
              <a:rPr lang="tr-TR" dirty="0"/>
            </a:br>
            <a:r>
              <a:rPr lang="tr-TR" dirty="0"/>
              <a:t>13.yy.:</a:t>
            </a:r>
            <a:r>
              <a:rPr lang="tr-TR" b="1" dirty="0">
                <a:hlinkClick r:id="rId3"/>
              </a:rPr>
              <a:t> Yunus Emre</a:t>
            </a:r>
            <a:r>
              <a:rPr lang="tr-TR" dirty="0"/>
              <a:t>, </a:t>
            </a:r>
            <a:r>
              <a:rPr lang="tr-TR" b="1" dirty="0">
                <a:hlinkClick r:id="rId4"/>
              </a:rPr>
              <a:t>Hacı Bektaş-ı Veli</a:t>
            </a:r>
            <a:r>
              <a:rPr lang="tr-TR" dirty="0"/>
              <a:t/>
            </a:r>
            <a:br>
              <a:rPr lang="tr-TR" dirty="0"/>
            </a:br>
            <a:r>
              <a:rPr lang="tr-TR" dirty="0"/>
              <a:t>14.yy.: </a:t>
            </a:r>
            <a:r>
              <a:rPr lang="tr-TR" dirty="0">
                <a:hlinkClick r:id="rId5"/>
              </a:rPr>
              <a:t>Kaygusuz Abdal</a:t>
            </a:r>
            <a:r>
              <a:rPr lang="tr-TR" dirty="0"/>
              <a:t/>
            </a:r>
            <a:br>
              <a:rPr lang="tr-TR" dirty="0"/>
            </a:br>
            <a:r>
              <a:rPr lang="tr-TR" dirty="0"/>
              <a:t>15.yy.: </a:t>
            </a:r>
            <a:r>
              <a:rPr lang="tr-TR" b="1" dirty="0">
                <a:hlinkClick r:id="rId6"/>
              </a:rPr>
              <a:t>Hacı Bayram-ı Veli</a:t>
            </a:r>
            <a:r>
              <a:rPr lang="tr-TR" dirty="0"/>
              <a:t>, Eşrefoğlu Rumi</a:t>
            </a:r>
            <a:br>
              <a:rPr lang="tr-TR" dirty="0"/>
            </a:br>
            <a:r>
              <a:rPr lang="tr-TR" dirty="0"/>
              <a:t>16.yy.: </a:t>
            </a:r>
            <a:r>
              <a:rPr lang="tr-TR" b="1" dirty="0">
                <a:hlinkClick r:id="rId7"/>
              </a:rPr>
              <a:t>Pir Sultan Abdal</a:t>
            </a:r>
            <a:r>
              <a:rPr lang="tr-TR" dirty="0"/>
              <a:t/>
            </a:r>
            <a:br>
              <a:rPr lang="tr-TR" dirty="0"/>
            </a:br>
            <a:r>
              <a:rPr lang="tr-TR" dirty="0"/>
              <a:t>17.yy.: </a:t>
            </a:r>
            <a:r>
              <a:rPr lang="tr-TR" dirty="0">
                <a:hlinkClick r:id="rId8"/>
              </a:rPr>
              <a:t>Niyaz-ı Mısrî</a:t>
            </a:r>
            <a:r>
              <a:rPr lang="tr-TR" dirty="0"/>
              <a:t>, Sinân-ı Ümmî, Hüdâi</a:t>
            </a:r>
            <a:br>
              <a:rPr lang="tr-TR" dirty="0"/>
            </a:br>
            <a:r>
              <a:rPr lang="tr-TR" dirty="0"/>
              <a:t>18.yy.: Sezai</a:t>
            </a:r>
            <a:br>
              <a:rPr lang="tr-TR" dirty="0"/>
            </a:br>
            <a:r>
              <a:rPr lang="tr-TR" dirty="0"/>
              <a:t>19.yy.: Kuddusi, Turâbi</a:t>
            </a:r>
          </a:p>
          <a:p>
            <a:pPr marL="0" indent="0">
              <a:buNone/>
            </a:pPr>
            <a:endParaRPr lang="tr-TR" dirty="0"/>
          </a:p>
        </p:txBody>
      </p:sp>
      <p:pic>
        <p:nvPicPr>
          <p:cNvPr id="4" name="Resim 3"/>
          <p:cNvPicPr>
            <a:picLocks noChangeAspect="1"/>
          </p:cNvPicPr>
          <p:nvPr/>
        </p:nvPicPr>
        <p:blipFill>
          <a:blip r:embed="rId9"/>
          <a:stretch>
            <a:fillRect/>
          </a:stretch>
        </p:blipFill>
        <p:spPr>
          <a:xfrm>
            <a:off x="9668302" y="0"/>
            <a:ext cx="2523698" cy="2616234"/>
          </a:xfrm>
          <a:prstGeom prst="rect">
            <a:avLst/>
          </a:prstGeom>
        </p:spPr>
      </p:pic>
      <p:pic>
        <p:nvPicPr>
          <p:cNvPr id="5" name="Resim 4"/>
          <p:cNvPicPr>
            <a:picLocks noChangeAspect="1"/>
          </p:cNvPicPr>
          <p:nvPr/>
        </p:nvPicPr>
        <p:blipFill>
          <a:blip r:embed="rId10"/>
          <a:stretch>
            <a:fillRect/>
          </a:stretch>
        </p:blipFill>
        <p:spPr>
          <a:xfrm>
            <a:off x="9239250" y="3829050"/>
            <a:ext cx="2952750" cy="3028950"/>
          </a:xfrm>
          <a:prstGeom prst="rect">
            <a:avLst/>
          </a:prstGeom>
        </p:spPr>
      </p:pic>
      <p:pic>
        <p:nvPicPr>
          <p:cNvPr id="6" name="Resim 5"/>
          <p:cNvPicPr>
            <a:picLocks noChangeAspect="1"/>
          </p:cNvPicPr>
          <p:nvPr/>
        </p:nvPicPr>
        <p:blipFill>
          <a:blip r:embed="rId11"/>
          <a:stretch>
            <a:fillRect/>
          </a:stretch>
        </p:blipFill>
        <p:spPr>
          <a:xfrm>
            <a:off x="6509681" y="3829051"/>
            <a:ext cx="2729569" cy="3028950"/>
          </a:xfrm>
          <a:prstGeom prst="rect">
            <a:avLst/>
          </a:prstGeom>
        </p:spPr>
      </p:pic>
      <p:pic>
        <p:nvPicPr>
          <p:cNvPr id="7" name="Resim 6"/>
          <p:cNvPicPr>
            <a:picLocks noChangeAspect="1"/>
          </p:cNvPicPr>
          <p:nvPr/>
        </p:nvPicPr>
        <p:blipFill>
          <a:blip r:embed="rId12"/>
          <a:stretch>
            <a:fillRect/>
          </a:stretch>
        </p:blipFill>
        <p:spPr>
          <a:xfrm>
            <a:off x="6346384" y="69433"/>
            <a:ext cx="3056161" cy="2546801"/>
          </a:xfrm>
          <a:prstGeom prst="rect">
            <a:avLst/>
          </a:prstGeom>
        </p:spPr>
      </p:pic>
    </p:spTree>
    <p:extLst>
      <p:ext uri="{BB962C8B-B14F-4D97-AF65-F5344CB8AC3E}">
        <p14:creationId xmlns:p14="http://schemas.microsoft.com/office/powerpoint/2010/main" val="136497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4083843" y="2193925"/>
            <a:ext cx="4024313" cy="4024313"/>
          </a:xfrm>
          <a:prstGeom prst="rect">
            <a:avLst/>
          </a:prstGeom>
        </p:spPr>
      </p:pic>
      <p:pic>
        <p:nvPicPr>
          <p:cNvPr id="5" name="Resim 4"/>
          <p:cNvPicPr>
            <a:picLocks noChangeAspect="1"/>
          </p:cNvPicPr>
          <p:nvPr/>
        </p:nvPicPr>
        <p:blipFill>
          <a:blip r:embed="rId3"/>
          <a:stretch>
            <a:fillRect/>
          </a:stretch>
        </p:blipFill>
        <p:spPr>
          <a:xfrm>
            <a:off x="256465" y="275799"/>
            <a:ext cx="3128180" cy="2085264"/>
          </a:xfrm>
          <a:prstGeom prst="rect">
            <a:avLst/>
          </a:prstGeom>
        </p:spPr>
      </p:pic>
      <p:pic>
        <p:nvPicPr>
          <p:cNvPr id="6" name="Resim 5"/>
          <p:cNvPicPr>
            <a:picLocks noChangeAspect="1"/>
          </p:cNvPicPr>
          <p:nvPr/>
        </p:nvPicPr>
        <p:blipFill>
          <a:blip r:embed="rId4"/>
          <a:stretch>
            <a:fillRect/>
          </a:stretch>
        </p:blipFill>
        <p:spPr>
          <a:xfrm>
            <a:off x="391805" y="2880566"/>
            <a:ext cx="2857500" cy="2651030"/>
          </a:xfrm>
          <a:prstGeom prst="rect">
            <a:avLst/>
          </a:prstGeom>
        </p:spPr>
      </p:pic>
      <p:pic>
        <p:nvPicPr>
          <p:cNvPr id="5122" name="Picture 2" descr="http://www.ummisinan.com/kargiailesi/MTalipKargi/files/picture-taker-jr2s6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9826" y="464000"/>
            <a:ext cx="2057400" cy="20574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filozof.net/Turkce/images/stories/filozof/aziz-mahmud-huda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466" y="357686"/>
            <a:ext cx="2038350"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81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the.org.tr/wp-content/uploads/2010/04/sem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297838" cy="5633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456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200891" y="570409"/>
            <a:ext cx="10820400" cy="5939221"/>
          </a:xfrm>
        </p:spPr>
        <p:txBody>
          <a:bodyPr>
            <a:normAutofit fontScale="62500" lnSpcReduction="20000"/>
          </a:bodyPr>
          <a:lstStyle/>
          <a:p>
            <a:r>
              <a:rPr lang="tr-TR" sz="3800" dirty="0">
                <a:solidFill>
                  <a:schemeClr val="accent1"/>
                </a:solidFill>
              </a:rPr>
              <a:t>13. yüzyıl Tasavvuf Edebiyatı Şairleri</a:t>
            </a:r>
          </a:p>
          <a:p>
            <a:r>
              <a:rPr lang="tr-TR" sz="3700" dirty="0"/>
              <a:t>Mevlânâ Celâleddin-i Rûmî</a:t>
            </a:r>
          </a:p>
          <a:p>
            <a:r>
              <a:rPr lang="tr-TR" sz="3700" dirty="0"/>
              <a:t>Hacı Bektaş-ı Velî</a:t>
            </a:r>
          </a:p>
          <a:p>
            <a:r>
              <a:rPr lang="tr-TR" sz="3700" dirty="0"/>
              <a:t>Sultan Veled</a:t>
            </a:r>
          </a:p>
          <a:p>
            <a:r>
              <a:rPr lang="tr-TR" sz="3700" dirty="0"/>
              <a:t>Ahmed Fakih</a:t>
            </a:r>
          </a:p>
          <a:p>
            <a:r>
              <a:rPr lang="tr-TR" sz="3700" dirty="0"/>
              <a:t>Şeyyâd Hamza</a:t>
            </a:r>
          </a:p>
          <a:p>
            <a:r>
              <a:rPr lang="tr-TR" sz="3700" dirty="0"/>
              <a:t>Yunus Emre</a:t>
            </a:r>
          </a:p>
          <a:p>
            <a:r>
              <a:rPr lang="tr-TR" sz="2800" dirty="0">
                <a:solidFill>
                  <a:schemeClr val="accent1"/>
                </a:solidFill>
              </a:rPr>
              <a:t>14.yüzyıl Tasavvuf Edebiyatı Şairleri</a:t>
            </a:r>
          </a:p>
          <a:p>
            <a:r>
              <a:rPr lang="tr-TR" sz="3500" dirty="0"/>
              <a:t>Abdal Musa</a:t>
            </a:r>
          </a:p>
          <a:p>
            <a:r>
              <a:rPr lang="tr-TR" sz="3500" dirty="0"/>
              <a:t>Kaygusuz Abdal</a:t>
            </a:r>
          </a:p>
          <a:p>
            <a:r>
              <a:rPr lang="tr-TR" sz="3500" dirty="0"/>
              <a:t>Gülşehri</a:t>
            </a:r>
          </a:p>
          <a:p>
            <a:r>
              <a:rPr lang="tr-TR" sz="3500" dirty="0"/>
              <a:t>Âşık Paşa</a:t>
            </a:r>
          </a:p>
          <a:p>
            <a:r>
              <a:rPr lang="tr-TR" sz="3500" dirty="0"/>
              <a:t>Said Emre</a:t>
            </a:r>
          </a:p>
          <a:p>
            <a:r>
              <a:rPr lang="tr-TR" sz="3500" dirty="0"/>
              <a:t>Kadı Darir</a:t>
            </a:r>
          </a:p>
          <a:p>
            <a:r>
              <a:rPr lang="tr-TR" sz="3500" dirty="0"/>
              <a:t>Elvan Çelebi</a:t>
            </a:r>
          </a:p>
          <a:p>
            <a:r>
              <a:rPr lang="tr-TR" sz="3500" dirty="0"/>
              <a:t>Rabguzî</a:t>
            </a:r>
          </a:p>
        </p:txBody>
      </p:sp>
    </p:spTree>
    <p:extLst>
      <p:ext uri="{BB962C8B-B14F-4D97-AF65-F5344CB8AC3E}">
        <p14:creationId xmlns:p14="http://schemas.microsoft.com/office/powerpoint/2010/main" val="3582607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0" y="651164"/>
            <a:ext cx="10820400" cy="5567521"/>
          </a:xfrm>
        </p:spPr>
        <p:txBody>
          <a:bodyPr>
            <a:normAutofit fontScale="25000" lnSpcReduction="20000"/>
          </a:bodyPr>
          <a:lstStyle/>
          <a:p>
            <a:r>
              <a:rPr lang="tr-TR" sz="8000" dirty="0">
                <a:solidFill>
                  <a:srgbClr val="00B0F0"/>
                </a:solidFill>
              </a:rPr>
              <a:t>15. yüzyıl Tasavvuf Edebiyatı Şairleri</a:t>
            </a:r>
          </a:p>
          <a:p>
            <a:r>
              <a:rPr lang="tr-TR" sz="5600" dirty="0"/>
              <a:t>Hacı Bayram Velî</a:t>
            </a:r>
          </a:p>
          <a:p>
            <a:r>
              <a:rPr lang="tr-TR" sz="5600" dirty="0"/>
              <a:t>Süleyman Çelebi</a:t>
            </a:r>
          </a:p>
          <a:p>
            <a:r>
              <a:rPr lang="tr-TR" sz="5600" dirty="0"/>
              <a:t>Eşrefoğlu Rûmî</a:t>
            </a:r>
          </a:p>
          <a:p>
            <a:r>
              <a:rPr lang="tr-TR" sz="5600" dirty="0"/>
              <a:t>Kemal Ümmî</a:t>
            </a:r>
          </a:p>
          <a:p>
            <a:r>
              <a:rPr lang="tr-TR" sz="5600" dirty="0"/>
              <a:t>Emir Sultan</a:t>
            </a:r>
          </a:p>
          <a:p>
            <a:r>
              <a:rPr lang="tr-TR" sz="5600" dirty="0"/>
              <a:t>Dede Ömer Ruşeni</a:t>
            </a:r>
          </a:p>
          <a:p>
            <a:r>
              <a:rPr lang="tr-TR" sz="5600" dirty="0"/>
              <a:t>Akşemseddin</a:t>
            </a:r>
          </a:p>
          <a:p>
            <a:r>
              <a:rPr lang="tr-TR" sz="5600" dirty="0"/>
              <a:t>Yazıcızâde Mehmed</a:t>
            </a:r>
          </a:p>
          <a:p>
            <a:r>
              <a:rPr lang="tr-TR" sz="5600" dirty="0"/>
              <a:t>İbrahim Tennûrî</a:t>
            </a:r>
          </a:p>
          <a:p>
            <a:r>
              <a:rPr lang="tr-TR" sz="8000" dirty="0">
                <a:solidFill>
                  <a:srgbClr val="00B0F0"/>
                </a:solidFill>
              </a:rPr>
              <a:t>16. yüzyıl Tasavvuf Edebiyatı Şairleri</a:t>
            </a:r>
          </a:p>
          <a:p>
            <a:r>
              <a:rPr lang="tr-TR" sz="5600" dirty="0"/>
              <a:t>Pir Sultan Abdal</a:t>
            </a:r>
          </a:p>
          <a:p>
            <a:r>
              <a:rPr lang="tr-TR" sz="5600" dirty="0"/>
              <a:t>Aziz Mahmud Hüdayi</a:t>
            </a:r>
          </a:p>
          <a:p>
            <a:r>
              <a:rPr lang="tr-TR" sz="5600" dirty="0"/>
              <a:t>Vahib Ümmi</a:t>
            </a:r>
          </a:p>
          <a:p>
            <a:r>
              <a:rPr lang="tr-TR" sz="5600" dirty="0"/>
              <a:t>Kul Himmet</a:t>
            </a:r>
          </a:p>
          <a:p>
            <a:r>
              <a:rPr lang="tr-TR" sz="5600" dirty="0"/>
              <a:t>Muhyiddin Abdal</a:t>
            </a:r>
          </a:p>
          <a:p>
            <a:r>
              <a:rPr lang="tr-TR" sz="5600" dirty="0"/>
              <a:t>İbrahim Gülşenî</a:t>
            </a:r>
          </a:p>
          <a:p>
            <a:r>
              <a:rPr lang="tr-TR" sz="5600" dirty="0"/>
              <a:t>Ahmed Sârban</a:t>
            </a:r>
          </a:p>
          <a:p>
            <a:r>
              <a:rPr lang="tr-TR" sz="5600" dirty="0"/>
              <a:t>Bursalı Muhyiddin Üftade</a:t>
            </a:r>
          </a:p>
          <a:p>
            <a:r>
              <a:rPr lang="tr-TR" sz="5600" dirty="0"/>
              <a:t>Şah İsmail Safevî (Hatâî)</a:t>
            </a:r>
          </a:p>
        </p:txBody>
      </p:sp>
    </p:spTree>
    <p:extLst>
      <p:ext uri="{BB962C8B-B14F-4D97-AF65-F5344CB8AC3E}">
        <p14:creationId xmlns:p14="http://schemas.microsoft.com/office/powerpoint/2010/main" val="1513762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Uçak İzi">
  <a:themeElements>
    <a:clrScheme name="Uçak İzi">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Uçak İzi">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çak İzi">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TM04033937[[fn=Uçak İzi]]</Template>
  <TotalTime>94</TotalTime>
  <Words>1340</Words>
  <Application>Microsoft Office PowerPoint</Application>
  <PresentationFormat>Geniş ekran</PresentationFormat>
  <Paragraphs>168</Paragraphs>
  <Slides>19</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19</vt:i4>
      </vt:variant>
    </vt:vector>
  </HeadingPairs>
  <TitlesOfParts>
    <vt:vector size="25" baseType="lpstr">
      <vt:lpstr>Arial</vt:lpstr>
      <vt:lpstr>Arial Rounded MT Bold</vt:lpstr>
      <vt:lpstr>Bookman Old Style</vt:lpstr>
      <vt:lpstr>Century Gothic</vt:lpstr>
      <vt:lpstr>Comic Sans MS</vt:lpstr>
      <vt:lpstr>Uçak İzi</vt:lpstr>
      <vt:lpstr>Ömer Nasuhi bilmen Anadolu ihl</vt:lpstr>
      <vt:lpstr>Dinî-Tasavvufî Türk Halk Edebiyatı (Tekke Edebiyatı - Tasavvuf Edebiyatı) </vt:lpstr>
      <vt:lpstr>PowerPoint Sunusu</vt:lpstr>
      <vt:lpstr>EN BELİRGİN ÖZELLİKLERİ</vt:lpstr>
      <vt:lpstr>Yüzyıllara göre Tekke Edebiyatını en önemli temsilcileri şunlardır</vt:lpstr>
      <vt:lpstr>PowerPoint Sunusu</vt:lpstr>
      <vt:lpstr>PowerPoint Sunusu</vt:lpstr>
      <vt:lpstr>PowerPoint Sunusu</vt:lpstr>
      <vt:lpstr>PowerPoint Sunusu</vt:lpstr>
      <vt:lpstr>PowerPoint Sunusu</vt:lpstr>
      <vt:lpstr>PowerPoint Sunusu</vt:lpstr>
      <vt:lpstr>Nazım şekilleri</vt:lpstr>
      <vt:lpstr>PowerPoint Sunusu</vt:lpstr>
      <vt:lpstr>PowerPoint Sunusu</vt:lpstr>
      <vt:lpstr>PowerPoint Sunusu</vt:lpstr>
      <vt:lpstr>PowerPoint Sunusu</vt:lpstr>
      <vt:lpstr>PowerPoint Sunusu</vt:lpstr>
      <vt:lpstr>PowerPoint Sunusu</vt:lpstr>
      <vt:lpstr>KAYNAKÇA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Ömer Nasuhi bilmen </dc:title>
  <dc:creator>Master</dc:creator>
  <cp:lastModifiedBy>Master</cp:lastModifiedBy>
  <cp:revision>9</cp:revision>
  <dcterms:created xsi:type="dcterms:W3CDTF">2015-12-13T12:22:40Z</dcterms:created>
  <dcterms:modified xsi:type="dcterms:W3CDTF">2015-12-13T13:57:22Z</dcterms:modified>
</cp:coreProperties>
</file>