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Roboto Slab"/>
      <p:regular r:id="rId20"/>
      <p:bold r:id="rId21"/>
    </p:embeddedFont>
    <p:embeddedFont>
      <p:font typeface="Playfair Display"/>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RobotoSlab-regular.fntdata"/><Relationship Id="rId22" Type="http://schemas.openxmlformats.org/officeDocument/2006/relationships/font" Target="fonts/PlayfairDisplay-regular.fntdata"/><Relationship Id="rId21" Type="http://schemas.openxmlformats.org/officeDocument/2006/relationships/font" Target="fonts/RobotoSlab-bold.fntdata"/><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regular.fntdata"/><Relationship Id="rId25" Type="http://schemas.openxmlformats.org/officeDocument/2006/relationships/font" Target="fonts/PlayfairDispl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Lato-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t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tr"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turkedebiyati.org/bacon.html" TargetMode="External"/><Relationship Id="rId4" Type="http://schemas.openxmlformats.org/officeDocument/2006/relationships/hyperlink" Target="https://www.turkedebiyati.org/ingiliz_edebiyati.html" TargetMode="External"/><Relationship Id="rId9" Type="http://schemas.openxmlformats.org/officeDocument/2006/relationships/hyperlink" Target="https://www.turkedebiyati.org/yazarlar/nermi-uygur.html" TargetMode="External"/><Relationship Id="rId5" Type="http://schemas.openxmlformats.org/officeDocument/2006/relationships/hyperlink" Target="https://www.turkedebiyati.org/thomas-stearns-eliot.html" TargetMode="External"/><Relationship Id="rId6" Type="http://schemas.openxmlformats.org/officeDocument/2006/relationships/hyperlink" Target="https://www.turkedebiyati.org/albert-camus-hayati-eserleri-edebi-kisiligi/" TargetMode="External"/><Relationship Id="rId7" Type="http://schemas.openxmlformats.org/officeDocument/2006/relationships/hyperlink" Target="https://www.turkedebiyati.org/yazarlar/jean-paul-sartre.html" TargetMode="External"/><Relationship Id="rId8" Type="http://schemas.openxmlformats.org/officeDocument/2006/relationships/hyperlink" Target="https://www.turkedebiyati.org/orhan-burian.html" TargetMode="External"/></Relationships>
</file>

<file path=ppt/slides/_rels/slide14.xml.rels><?xml version="1.0" encoding="UTF-8" standalone="yes"?><Relationships xmlns="http://schemas.openxmlformats.org/package/2006/relationships"><Relationship Id="rId11" Type="http://schemas.openxmlformats.org/officeDocument/2006/relationships/hyperlink" Target="https://www.turkedebiyati.org/sairler/enis_batur.html" TargetMode="External"/><Relationship Id="rId10" Type="http://schemas.openxmlformats.org/officeDocument/2006/relationships/hyperlink" Target="https://www.turkedebiyati.org/yazarlar/dogan_hizlan.html" TargetMode="External"/><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turkedebiyati.org/sairler/melih_cevdet_anday.html" TargetMode="External"/><Relationship Id="rId4" Type="http://schemas.openxmlformats.org/officeDocument/2006/relationships/hyperlink" Target="https://www.turkedebiyati.org/yazarlar/vedat-gunyol.html" TargetMode="External"/><Relationship Id="rId9" Type="http://schemas.openxmlformats.org/officeDocument/2006/relationships/hyperlink" Target="https://www.turkedebiyati.org/bilge_karasu.html" TargetMode="External"/><Relationship Id="rId5" Type="http://schemas.openxmlformats.org/officeDocument/2006/relationships/hyperlink" Target="https://www.turkedebiyati.org/yazarlar/salah-birsel.html" TargetMode="External"/><Relationship Id="rId6" Type="http://schemas.openxmlformats.org/officeDocument/2006/relationships/hyperlink" Target="https://www.turkedebiyati.org/adnan_binyazar.html" TargetMode="External"/><Relationship Id="rId7" Type="http://schemas.openxmlformats.org/officeDocument/2006/relationships/hyperlink" Target="https://www.turkedebiyati.org/yazarlar/nermi-uygur.html" TargetMode="External"/><Relationship Id="rId8" Type="http://schemas.openxmlformats.org/officeDocument/2006/relationships/hyperlink" Target="https://www.turkedebiyati.org/mehmet-fuat.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turkedebiyati.org/uslup-nedir-uslup-cesitleri-ve-ozellikler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turkedebiyati.org/bati_edebiyati.html" TargetMode="External"/><Relationship Id="rId4" Type="http://schemas.openxmlformats.org/officeDocument/2006/relationships/hyperlink" Target="https://www.turkedebiyati.org/yazarlar/montaigne.html" TargetMode="External"/><Relationship Id="rId5" Type="http://schemas.openxmlformats.org/officeDocument/2006/relationships/hyperlink" Target="https://www.turkedebiyati.org/Dersnotlari/tanzimat_edebiyati.html" TargetMode="External"/><Relationship Id="rId6" Type="http://schemas.openxmlformats.org/officeDocument/2006/relationships/hyperlink" Target="https://www.turkedebiyati.org/serveti_funun_yazarlari_eserleri.html" TargetMode="External"/><Relationship Id="rId7" Type="http://schemas.openxmlformats.org/officeDocument/2006/relationships/hyperlink" Target="https://www.turkedebiyati.org/cumhuriyet_donemi_turk_edebiyatinda_denem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urkedebiyati.org/osmanli_donemi_turk_edebiyati.html" TargetMode="External"/><Relationship Id="rId4" Type="http://schemas.openxmlformats.org/officeDocument/2006/relationships/hyperlink" Target="https://www.turkedebiyati.org/katip_celebi.html" TargetMode="External"/><Relationship Id="rId5" Type="http://schemas.openxmlformats.org/officeDocument/2006/relationships/hyperlink" Target="https://www.turkedebiyati.org/turk_dili/iletisim_dil_kultur.html" TargetMode="External"/><Relationship Id="rId6" Type="http://schemas.openxmlformats.org/officeDocument/2006/relationships/hyperlink" Target="https://www.turkedebiyati.org/turk-edebiyatinda-dergiler.html" TargetMode="External"/><Relationship Id="rId7" Type="http://schemas.openxmlformats.org/officeDocument/2006/relationships/hyperlink" Target="https://www.turkedebiyati.org/turk-edebiyatinin-donemleri.html" TargetMode="External"/><Relationship Id="rId8" Type="http://schemas.openxmlformats.org/officeDocument/2006/relationships/hyperlink" Target="https://www.turkedebiyati.org/edebiyat.html" TargetMode="External"/></Relationships>
</file>

<file path=ppt/slides/_rels/slide8.xml.rels><?xml version="1.0" encoding="UTF-8" standalone="yes"?><Relationships xmlns="http://schemas.openxmlformats.org/package/2006/relationships"><Relationship Id="rId11" Type="http://schemas.openxmlformats.org/officeDocument/2006/relationships/hyperlink" Target="https://www.turkedebiyati.org/yazarlar/mehmet_kaplan.html" TargetMode="External"/><Relationship Id="rId10" Type="http://schemas.openxmlformats.org/officeDocument/2006/relationships/hyperlink" Target="https://www.turkedebiyati.org/yazarlar/suut_kemal_yetkin.html" TargetMode="External"/><Relationship Id="rId13" Type="http://schemas.openxmlformats.org/officeDocument/2006/relationships/hyperlink" Target="https://www.turkedebiyati.org/yazarlar/salah-birsel.html" TargetMode="External"/><Relationship Id="rId12" Type="http://schemas.openxmlformats.org/officeDocument/2006/relationships/hyperlink" Target="https://www.turkedebiyati.org/nurettin-topcu.html" TargetMode="External"/><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turkedebiyati.org/ahmet_hasim.html" TargetMode="External"/><Relationship Id="rId4" Type="http://schemas.openxmlformats.org/officeDocument/2006/relationships/hyperlink" Target="https://www.turkedebiyati.org/ahmet_rasim.html" TargetMode="External"/><Relationship Id="rId9" Type="http://schemas.openxmlformats.org/officeDocument/2006/relationships/hyperlink" Target="https://www.turkedebiyati.org/sabahattin_eyuboglu.html" TargetMode="External"/><Relationship Id="rId15" Type="http://schemas.openxmlformats.org/officeDocument/2006/relationships/hyperlink" Target="https://www.turkedebiyati.org/sairler/enis_batur.html" TargetMode="External"/><Relationship Id="rId14" Type="http://schemas.openxmlformats.org/officeDocument/2006/relationships/hyperlink" Target="https://www.turkedebiyati.org/yazarlar/vedat-gunyol.html" TargetMode="External"/><Relationship Id="rId17" Type="http://schemas.openxmlformats.org/officeDocument/2006/relationships/hyperlink" Target="https://www.turkedebiyati.org/mehmet-salihoglu.html" TargetMode="External"/><Relationship Id="rId16" Type="http://schemas.openxmlformats.org/officeDocument/2006/relationships/hyperlink" Target="https://www.turkedebiyati.org/yazarlar/cemil-meric.html" TargetMode="External"/><Relationship Id="rId5" Type="http://schemas.openxmlformats.org/officeDocument/2006/relationships/hyperlink" Target="https://www.turkedebiyati.org/refik_halit_karay.html" TargetMode="External"/><Relationship Id="rId19" Type="http://schemas.openxmlformats.org/officeDocument/2006/relationships/hyperlink" Target="https://www.turkedebiyati.org/yazarlar/nermi-uygur.html" TargetMode="External"/><Relationship Id="rId6" Type="http://schemas.openxmlformats.org/officeDocument/2006/relationships/hyperlink" Target="https://www.turkedebiyati.org/falih_rifki_atay.html" TargetMode="External"/><Relationship Id="rId18" Type="http://schemas.openxmlformats.org/officeDocument/2006/relationships/hyperlink" Target="https://www.turkedebiyati.org/ugur-kokden.html" TargetMode="External"/><Relationship Id="rId7" Type="http://schemas.openxmlformats.org/officeDocument/2006/relationships/hyperlink" Target="https://www.turkedebiyati.org/Dersnotlari/edebiyat_tarihi.html" TargetMode="External"/><Relationship Id="rId8" Type="http://schemas.openxmlformats.org/officeDocument/2006/relationships/hyperlink" Target="https://www.turkedebiyati.org/nurullah_atac.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turkedebiyati.org/yazarlar/vedat-gunyol.html" TargetMode="External"/><Relationship Id="rId4" Type="http://schemas.openxmlformats.org/officeDocument/2006/relationships/hyperlink" Target="https://www.turkedebiyati.org/tanzimat-donemi-ogretici-metinler.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783950"/>
            <a:ext cx="2951400" cy="1427700"/>
          </a:xfrm>
          <a:prstGeom prst="rect">
            <a:avLst/>
          </a:prstGeom>
        </p:spPr>
        <p:txBody>
          <a:bodyPr anchorCtr="0" anchor="ctr" bIns="91425" lIns="91425" rIns="91425" tIns="91425">
            <a:noAutofit/>
          </a:bodyPr>
          <a:lstStyle/>
          <a:p>
            <a:pPr lvl="0" rtl="0">
              <a:lnSpc>
                <a:spcPct val="115000"/>
              </a:lnSpc>
              <a:spcBef>
                <a:spcPts val="800"/>
              </a:spcBef>
              <a:buNone/>
            </a:pPr>
            <a:r>
              <a:rPr lang="tr" sz="4000">
                <a:solidFill>
                  <a:srgbClr val="FFFFFF"/>
                </a:solidFill>
                <a:latin typeface="Times New Roman"/>
                <a:ea typeface="Times New Roman"/>
                <a:cs typeface="Times New Roman"/>
                <a:sym typeface="Times New Roman"/>
              </a:rPr>
              <a:t>Deneme Yazı Türü ve Özellikleri</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391350"/>
            <a:ext cx="8520600" cy="626100"/>
          </a:xfrm>
          <a:prstGeom prst="rect">
            <a:avLst/>
          </a:prstGeom>
        </p:spPr>
        <p:txBody>
          <a:bodyPr anchorCtr="0" anchor="t" bIns="91425" lIns="91425" rIns="91425" tIns="91425">
            <a:noAutofit/>
          </a:bodyPr>
          <a:lstStyle/>
          <a:p>
            <a:pPr lvl="0" rtl="0" algn="ctr">
              <a:lnSpc>
                <a:spcPct val="115000"/>
              </a:lnSpc>
              <a:spcBef>
                <a:spcPts val="0"/>
              </a:spcBef>
              <a:buNone/>
            </a:pPr>
            <a:r>
              <a:rPr lang="tr" sz="3600">
                <a:solidFill>
                  <a:srgbClr val="FF3300"/>
                </a:solidFill>
                <a:latin typeface="Times New Roman"/>
                <a:ea typeface="Times New Roman"/>
                <a:cs typeface="Times New Roman"/>
                <a:sym typeface="Times New Roman"/>
              </a:rPr>
              <a:t>Denemenin dil ve anlatım özellikleri</a:t>
            </a:r>
          </a:p>
        </p:txBody>
      </p:sp>
      <p:sp>
        <p:nvSpPr>
          <p:cNvPr id="107" name="Shape 107"/>
          <p:cNvSpPr txBox="1"/>
          <p:nvPr>
            <p:ph idx="1" type="body"/>
          </p:nvPr>
        </p:nvSpPr>
        <p:spPr>
          <a:xfrm>
            <a:off x="311700" y="0"/>
            <a:ext cx="8520600" cy="4569000"/>
          </a:xfrm>
          <a:prstGeom prst="rect">
            <a:avLst/>
          </a:prstGeom>
        </p:spPr>
        <p:txBody>
          <a:bodyPr anchorCtr="0" anchor="ctr" bIns="91425" lIns="91425" rIns="91425" tIns="91425">
            <a:noAutofit/>
          </a:bodyPr>
          <a:lstStyle/>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Deneme, dil ve anlatım özellikleri bakımından öteki düşünce yazılarından farklıdır. Deneme türünde; yeniliklere kesin sonuçlara erişme, bir savı, düşünceyi kabul ettirmeye çalışma, kesin bir sonuca gitme gibi bir amaç söz konusu değildir. Deneme yazarı herhangi bir konu üzerinde düşüncelerini içtenlikle ve çoğu defa bir söyleşi ortamında açıklamaya özen gösterir. Anlatımında içtenlik, doğallık önde gelir. Deneme yazıları daha çok kısa bir makale veya köşe yazısı gibi bir çırpıda okunabilecek uzunlukta olur. Denemeler belirli bir plana göre oluşmaz. Deneme yazarı düşüncelerini, duygularını rahat bir şekilde kendi kendisiyle konuşur gibi yazarken birçok konuya da değinmekten geri kalmaz. Bu tür yazılarda asık suratlı bir anlatım ve belli bir plana göre yazma zorunluluğu yoktur. Yazarın kültür konularındaki birikimi, okuyucunun olaylara farklı pencerelerden bakmasını yeni duygu ve düşüncelerde rol almasını sağlar.</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idx="1" type="body"/>
          </p:nvPr>
        </p:nvSpPr>
        <p:spPr>
          <a:xfrm>
            <a:off x="311700" y="47750"/>
            <a:ext cx="8520600" cy="5013300"/>
          </a:xfrm>
          <a:prstGeom prst="rect">
            <a:avLst/>
          </a:prstGeom>
        </p:spPr>
        <p:txBody>
          <a:bodyPr anchorCtr="0" anchor="t" bIns="91425" lIns="91425" rIns="91425" tIns="91425">
            <a:noAutofit/>
          </a:bodyPr>
          <a:lstStyle/>
          <a:p>
            <a:pPr lvl="0" rtl="0" algn="ctr">
              <a:lnSpc>
                <a:spcPct val="150000"/>
              </a:lnSpc>
              <a:spcBef>
                <a:spcPts val="0"/>
              </a:spcBef>
              <a:spcAft>
                <a:spcPts val="0"/>
              </a:spcAft>
              <a:buNone/>
            </a:pPr>
            <a:r>
              <a:rPr b="1" lang="tr" sz="1300">
                <a:solidFill>
                  <a:srgbClr val="FF3300"/>
                </a:solidFill>
                <a:latin typeface="Times New Roman"/>
                <a:ea typeface="Times New Roman"/>
                <a:cs typeface="Times New Roman"/>
                <a:sym typeface="Times New Roman"/>
              </a:rPr>
              <a:t>Deneme, hangi anlatı türleriyle benzerlikler gösterebilir?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Deneme yazıları zaman zaman eleştiri, köşe yazısı, makale, anı gibi türlere benzetilebilir. Bu özelliği nedeniyle günümüzde belli bir türe sokulmayan yazılara deneme adı da verilmektedir.</a:t>
            </a:r>
          </a:p>
          <a:p>
            <a:pPr lvl="0" rtl="0" algn="ctr">
              <a:lnSpc>
                <a:spcPct val="150000"/>
              </a:lnSpc>
              <a:spcBef>
                <a:spcPts val="0"/>
              </a:spcBef>
              <a:spcAft>
                <a:spcPts val="0"/>
              </a:spcAft>
              <a:buNone/>
            </a:pPr>
            <a:r>
              <a:rPr b="1" lang="tr" sz="1300">
                <a:solidFill>
                  <a:srgbClr val="FF3300"/>
                </a:solidFill>
                <a:latin typeface="Times New Roman"/>
                <a:ea typeface="Times New Roman"/>
                <a:cs typeface="Times New Roman"/>
                <a:sym typeface="Times New Roman"/>
              </a:rPr>
              <a:t>Deneme yazarlığı için ne tür özelliklere sahip olmak gerekir?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Deneme yazarlığı, oldukça geniş bir dünyaya bakış, zengin bir edebiyat, sanat ve felsefe kültürü ile birlikte özgün ve durağan olmayan bir anlatış tarzı gerektirir. Sözünü ettiğimiz özellikleri kendinde barındıran yazarların denemeleri okura birçok alanda katkı sağlar, ufuklarını zenginleştirir.</a:t>
            </a:r>
          </a:p>
          <a:p>
            <a:pPr lvl="0" rtl="0" algn="ctr">
              <a:lnSpc>
                <a:spcPct val="150000"/>
              </a:lnSpc>
              <a:spcBef>
                <a:spcPts val="0"/>
              </a:spcBef>
              <a:spcAft>
                <a:spcPts val="0"/>
              </a:spcAft>
              <a:buNone/>
            </a:pPr>
            <a:r>
              <a:rPr b="1" lang="tr" sz="1300">
                <a:solidFill>
                  <a:srgbClr val="FF3300"/>
                </a:solidFill>
                <a:latin typeface="Times New Roman"/>
                <a:ea typeface="Times New Roman"/>
                <a:cs typeface="Times New Roman"/>
                <a:sym typeface="Times New Roman"/>
              </a:rPr>
              <a:t>Deneme yazarı en çok nelerden esinlenir?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Deneme türünde yazarın kişisel duyguları, düşünceleri, istekleri, hayalleri ön sırada yer alır. Bu yüzden deneme yazılarında yazar birçok kültür ögesinden yararlanırsa da daha çok kişisel deneyimlerinden, yaşantılarından esinlenir.</a:t>
            </a:r>
          </a:p>
          <a:p>
            <a:pPr lvl="0" rtl="0" algn="ctr">
              <a:lnSpc>
                <a:spcPct val="150000"/>
              </a:lnSpc>
              <a:spcBef>
                <a:spcPts val="0"/>
              </a:spcBef>
              <a:spcAft>
                <a:spcPts val="0"/>
              </a:spcAft>
              <a:buNone/>
            </a:pPr>
            <a:r>
              <a:rPr b="1" lang="tr" sz="1300">
                <a:solidFill>
                  <a:srgbClr val="FF3300"/>
                </a:solidFill>
                <a:latin typeface="Times New Roman"/>
                <a:ea typeface="Times New Roman"/>
                <a:cs typeface="Times New Roman"/>
                <a:sym typeface="Times New Roman"/>
              </a:rPr>
              <a:t>Denemenin tarihsel gelişimi nasıl bir çizgi izlemiştir?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Bazı edebiyat tarihçileri denemenin önce Japonya, Çin, Hindistan gibi Doğu ülkelerinde başladığı düşüncesindedirler. Ancak denemenin bağımsız bir edebiyat türü olarak benimsenmesi 16. yüzyılın ilk yarısında gerçekleşir. Bunda Fransız yazarı Montaigne'in (1533-1592) büyük payı vardır Montaigne'in ilk iki cildi 1580'de, üçüncü cildi 1595'te okuyucuyla buluşan Denemeler adlı eseriyle bu türün öncüsü ve temsilcisi olduğunu görürüz.</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91350"/>
            <a:ext cx="8520600" cy="626100"/>
          </a:xfrm>
          <a:prstGeom prst="rect">
            <a:avLst/>
          </a:prstGeom>
        </p:spPr>
        <p:txBody>
          <a:bodyPr anchorCtr="0" anchor="t" bIns="91425" lIns="91425" rIns="91425" tIns="91425">
            <a:noAutofit/>
          </a:bodyPr>
          <a:lstStyle/>
          <a:p>
            <a:pPr lvl="0" rtl="0" algn="ctr">
              <a:lnSpc>
                <a:spcPct val="115000"/>
              </a:lnSpc>
              <a:spcBef>
                <a:spcPts val="0"/>
              </a:spcBef>
              <a:buNone/>
            </a:pPr>
            <a:r>
              <a:rPr lang="tr" sz="2500">
                <a:solidFill>
                  <a:srgbClr val="FF3300"/>
                </a:solidFill>
                <a:latin typeface="Times New Roman"/>
                <a:ea typeface="Times New Roman"/>
                <a:cs typeface="Times New Roman"/>
                <a:sym typeface="Times New Roman"/>
              </a:rPr>
              <a:t>Montaigne, denemelerini nasıl bir ortamda yazmıştır?</a:t>
            </a:r>
          </a:p>
        </p:txBody>
      </p:sp>
      <p:sp>
        <p:nvSpPr>
          <p:cNvPr id="118" name="Shape 118"/>
          <p:cNvSpPr txBox="1"/>
          <p:nvPr>
            <p:ph idx="1" type="body"/>
          </p:nvPr>
        </p:nvSpPr>
        <p:spPr>
          <a:xfrm>
            <a:off x="311700" y="0"/>
            <a:ext cx="8520600" cy="5072100"/>
          </a:xfrm>
          <a:prstGeom prst="rect">
            <a:avLst/>
          </a:prstGeom>
        </p:spPr>
        <p:txBody>
          <a:bodyPr anchorCtr="0" anchor="ctr" bIns="91425" lIns="91425" rIns="91425" tIns="91425">
            <a:noAutofit/>
          </a:bodyPr>
          <a:lstStyle/>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Montaigne, denemelerinde yalın, akıcı ve içten bir dille kendi gözlemlerinden de yararlanarak dostluk, okumak, eğitim, ölüm, yalnızlık gibi birbirinden çok farklı konularda görüşlerini kaleme almıştır; Denemelerini nasıl yazdığı konusuna şöyle açıklık getirir: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"Evde bulunduğum zaman, hayatım daha çok kitaplığımda geçer; arada ev işlerini yönetmek imkânı da bulurum. Giriş kapısının hemen üstündeyim; hem bahçeyi, kümesi, avluyu görürüm, hem de evimin öteki bölümleri içinde sayılırım. Hiçbir düzene uymadan, hiçbir amaç gütmeden bir bu kitabı, bir şu kitabı karıştırırım; zaman olur kurduğum hayalleri ya kendim yazarım ya da bir aşağı bir yukarı dolaşarak başkasına yazdırırım." (Montaigne/Denemeler)</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217750"/>
            <a:ext cx="8520600" cy="626100"/>
          </a:xfrm>
          <a:prstGeom prst="rect">
            <a:avLst/>
          </a:prstGeom>
        </p:spPr>
        <p:txBody>
          <a:bodyPr anchorCtr="0" anchor="t" bIns="91425" lIns="91425" rIns="91425" tIns="91425">
            <a:noAutofit/>
          </a:bodyPr>
          <a:lstStyle/>
          <a:p>
            <a:pPr lvl="0" rtl="0">
              <a:lnSpc>
                <a:spcPct val="115000"/>
              </a:lnSpc>
              <a:spcBef>
                <a:spcPts val="0"/>
              </a:spcBef>
              <a:buNone/>
            </a:pPr>
            <a:r>
              <a:rPr lang="tr" sz="2200">
                <a:solidFill>
                  <a:srgbClr val="FF3300"/>
                </a:solidFill>
                <a:latin typeface="Times New Roman"/>
                <a:ea typeface="Times New Roman"/>
                <a:cs typeface="Times New Roman"/>
                <a:sym typeface="Times New Roman"/>
              </a:rPr>
              <a:t>Montaigne'den başka deneme türünün ünlü yazarları kimlerdir?</a:t>
            </a:r>
          </a:p>
        </p:txBody>
      </p:sp>
      <p:sp>
        <p:nvSpPr>
          <p:cNvPr id="124" name="Shape 124"/>
          <p:cNvSpPr txBox="1"/>
          <p:nvPr>
            <p:ph idx="1" type="body"/>
          </p:nvPr>
        </p:nvSpPr>
        <p:spPr>
          <a:xfrm>
            <a:off x="311700" y="644575"/>
            <a:ext cx="8520600" cy="3924300"/>
          </a:xfrm>
          <a:prstGeom prst="rect">
            <a:avLst/>
          </a:prstGeom>
        </p:spPr>
        <p:txBody>
          <a:bodyPr anchorCtr="0" anchor="t" bIns="91425" lIns="91425" rIns="91425" tIns="91425">
            <a:noAutofit/>
          </a:bodyPr>
          <a:lstStyle/>
          <a:p>
            <a:pPr lvl="0" rtl="0" algn="ctr">
              <a:spcBef>
                <a:spcPts val="0"/>
              </a:spcBef>
              <a:spcAft>
                <a:spcPts val="0"/>
              </a:spcAft>
              <a:buNone/>
            </a:pPr>
            <a:r>
              <a:t/>
            </a:r>
            <a:endParaRPr b="1" sz="1300">
              <a:solidFill>
                <a:srgbClr val="FF3300"/>
              </a:solidFill>
              <a:latin typeface="Times New Roman"/>
              <a:ea typeface="Times New Roman"/>
              <a:cs typeface="Times New Roman"/>
              <a:sym typeface="Times New Roman"/>
            </a:endParaRP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Deneme türünün en önemli yazarlarından bir de ingiliz </a:t>
            </a:r>
            <a:r>
              <a:rPr lang="tr" sz="1300">
                <a:solidFill>
                  <a:srgbClr val="0066CC"/>
                </a:solidFill>
                <a:latin typeface="Times New Roman"/>
                <a:ea typeface="Times New Roman"/>
                <a:cs typeface="Times New Roman"/>
                <a:sym typeface="Times New Roman"/>
                <a:hlinkClick r:id="rId3"/>
              </a:rPr>
              <a:t>F.Bacon</a:t>
            </a:r>
            <a:r>
              <a:rPr lang="tr" sz="1300">
                <a:solidFill>
                  <a:srgbClr val="555555"/>
                </a:solidFill>
                <a:latin typeface="Times New Roman"/>
                <a:ea typeface="Times New Roman"/>
                <a:cs typeface="Times New Roman"/>
                <a:sym typeface="Times New Roman"/>
              </a:rPr>
              <a:t> (1561-1626)'dır. Bacon, özlü denemeleriyle insanlara yol gösteren bir yazar olmuştur. </a:t>
            </a:r>
            <a:r>
              <a:rPr lang="tr" sz="1300">
                <a:solidFill>
                  <a:srgbClr val="0066CC"/>
                </a:solidFill>
                <a:latin typeface="Times New Roman"/>
                <a:ea typeface="Times New Roman"/>
                <a:cs typeface="Times New Roman"/>
                <a:sym typeface="Times New Roman"/>
                <a:hlinkClick r:id="rId4"/>
              </a:rPr>
              <a:t>Çağdaş ingiliz yazarları</a:t>
            </a:r>
            <a:r>
              <a:rPr lang="tr" sz="1300">
                <a:solidFill>
                  <a:srgbClr val="555555"/>
                </a:solidFill>
                <a:latin typeface="Times New Roman"/>
                <a:ea typeface="Times New Roman"/>
                <a:cs typeface="Times New Roman"/>
                <a:sym typeface="Times New Roman"/>
              </a:rPr>
              <a:t> arasında denemeleriyle de ün kazanan şair ve yazarlardan </a:t>
            </a:r>
            <a:r>
              <a:rPr lang="tr" sz="1300">
                <a:solidFill>
                  <a:srgbClr val="0066CC"/>
                </a:solidFill>
                <a:latin typeface="Times New Roman"/>
                <a:ea typeface="Times New Roman"/>
                <a:cs typeface="Times New Roman"/>
                <a:sym typeface="Times New Roman"/>
                <a:hlinkClick r:id="rId5"/>
              </a:rPr>
              <a:t>T.S. Eliot</a:t>
            </a:r>
            <a:r>
              <a:rPr lang="tr" sz="1300">
                <a:solidFill>
                  <a:srgbClr val="555555"/>
                </a:solidFill>
                <a:latin typeface="Times New Roman"/>
                <a:ea typeface="Times New Roman"/>
                <a:cs typeface="Times New Roman"/>
                <a:sym typeface="Times New Roman"/>
              </a:rPr>
              <a:t> (1888-1965) ve AHuxley (894-1963)'i de unutmamak gerekir.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16.yüzyılın sonlarında deneme, özellikle edebiyat ve sanat konularında eleştiri ağırlıklı bir nitelik kazanmaya başlar. R. de Gourmont (1888-1915), B. Julien (1867-1956), </a:t>
            </a:r>
            <a:r>
              <a:rPr lang="tr" sz="1300">
                <a:solidFill>
                  <a:srgbClr val="0066CC"/>
                </a:solidFill>
                <a:latin typeface="Times New Roman"/>
                <a:ea typeface="Times New Roman"/>
                <a:cs typeface="Times New Roman"/>
                <a:sym typeface="Times New Roman"/>
                <a:hlinkClick r:id="rId6"/>
              </a:rPr>
              <a:t>Albert Camus</a:t>
            </a:r>
            <a:r>
              <a:rPr lang="tr" sz="1300">
                <a:solidFill>
                  <a:srgbClr val="555555"/>
                </a:solidFill>
                <a:latin typeface="Times New Roman"/>
                <a:ea typeface="Times New Roman"/>
                <a:cs typeface="Times New Roman"/>
                <a:sym typeface="Times New Roman"/>
              </a:rPr>
              <a:t> (1913-1960), E.C.Alain (1868-1951) ve </a:t>
            </a:r>
            <a:r>
              <a:rPr lang="tr" sz="1300">
                <a:solidFill>
                  <a:srgbClr val="0066CC"/>
                </a:solidFill>
                <a:latin typeface="Times New Roman"/>
                <a:ea typeface="Times New Roman"/>
                <a:cs typeface="Times New Roman"/>
                <a:sym typeface="Times New Roman"/>
                <a:hlinkClick r:id="rId7"/>
              </a:rPr>
              <a:t>Jean-Paul Sartre</a:t>
            </a:r>
            <a:r>
              <a:rPr lang="tr" sz="1300">
                <a:solidFill>
                  <a:srgbClr val="555555"/>
                </a:solidFill>
                <a:latin typeface="Times New Roman"/>
                <a:ea typeface="Times New Roman"/>
                <a:cs typeface="Times New Roman"/>
                <a:sym typeface="Times New Roman"/>
              </a:rPr>
              <a:t> (1905-1980) gibi yazarlar eserleriyle deneme türüne çağdaş bir içerik kazandırmayı başarmışlardır.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Denemeci bir dil ustasıdır. Yazdığı her cümleyi pırıl pırıl işleyerek ortaya çıkarır.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Daha önce de belirttiğimiz gibi deneme türünün öncüsü Montaigne'dir. Montaigne tipi denemelerden farklı özellikleri taşıyan denemeler de kaleme alınmıştır. Bunlara bilimsel yazınsal, eleştirel gibi adlar verilmiştir. Türk edebiyatında Ahmet Haşim'in, Vedat Günyol'un, </a:t>
            </a:r>
            <a:r>
              <a:rPr lang="tr" sz="1300">
                <a:solidFill>
                  <a:srgbClr val="0066CC"/>
                </a:solidFill>
                <a:latin typeface="Times New Roman"/>
                <a:ea typeface="Times New Roman"/>
                <a:cs typeface="Times New Roman"/>
                <a:sym typeface="Times New Roman"/>
                <a:hlinkClick r:id="rId8"/>
              </a:rPr>
              <a:t>Orhan Burian</a:t>
            </a:r>
            <a:r>
              <a:rPr lang="tr" sz="1300">
                <a:solidFill>
                  <a:srgbClr val="555555"/>
                </a:solidFill>
                <a:latin typeface="Times New Roman"/>
                <a:ea typeface="Times New Roman"/>
                <a:cs typeface="Times New Roman"/>
                <a:sym typeface="Times New Roman"/>
              </a:rPr>
              <a:t>'ın, </a:t>
            </a:r>
            <a:r>
              <a:rPr lang="tr" sz="1300">
                <a:solidFill>
                  <a:srgbClr val="0066CC"/>
                </a:solidFill>
                <a:latin typeface="Times New Roman"/>
                <a:ea typeface="Times New Roman"/>
                <a:cs typeface="Times New Roman"/>
                <a:sym typeface="Times New Roman"/>
                <a:hlinkClick r:id="rId9"/>
              </a:rPr>
              <a:t>Nermi Uygur</a:t>
            </a:r>
            <a:r>
              <a:rPr lang="tr" sz="1300">
                <a:solidFill>
                  <a:srgbClr val="555555"/>
                </a:solidFill>
                <a:latin typeface="Times New Roman"/>
                <a:ea typeface="Times New Roman"/>
                <a:cs typeface="Times New Roman"/>
                <a:sym typeface="Times New Roman"/>
              </a:rPr>
              <a:t> ve Füsun Akatlı'nın denemeleri bu tür nitelendirmeler içinde değerlendirilmiştir.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Deneme türünden eserleri içerik ve anlatım özellikleri bakımdan "senli benli" ve "düzenli" olmak üzere ikiye ayırabiliriz.</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"Senli benli" deneme Fransa'da Montaiqne'le başlamıştır. Bu yazılarda canlı ve içten bir dil kullanılır. Betimlemeye, mizaha ve nükteye oldukça geniş yer verilir.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"Düzenli" denemenin ilk örneklerine Bacon'da rastlanır. Bu tür deneme yazılarında anlatım genellikle yoğun kısa ve özdür.</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91350"/>
            <a:ext cx="8520600" cy="626100"/>
          </a:xfrm>
          <a:prstGeom prst="rect">
            <a:avLst/>
          </a:prstGeom>
        </p:spPr>
        <p:txBody>
          <a:bodyPr anchorCtr="0" anchor="t" bIns="91425" lIns="91425" rIns="91425" tIns="91425">
            <a:noAutofit/>
          </a:bodyPr>
          <a:lstStyle/>
          <a:p>
            <a:pPr lvl="0" rtl="0">
              <a:lnSpc>
                <a:spcPct val="115000"/>
              </a:lnSpc>
              <a:spcBef>
                <a:spcPts val="0"/>
              </a:spcBef>
              <a:buNone/>
            </a:pPr>
            <a:r>
              <a:rPr lang="tr" sz="2800">
                <a:solidFill>
                  <a:srgbClr val="FF3300"/>
                </a:solidFill>
                <a:latin typeface="Times New Roman"/>
                <a:ea typeface="Times New Roman"/>
                <a:cs typeface="Times New Roman"/>
                <a:sym typeface="Times New Roman"/>
              </a:rPr>
              <a:t>Türk edebiyatında denemenin gelişim süreci nasıldır?</a:t>
            </a:r>
          </a:p>
        </p:txBody>
      </p:sp>
      <p:sp>
        <p:nvSpPr>
          <p:cNvPr id="130" name="Shape 130"/>
          <p:cNvSpPr txBox="1"/>
          <p:nvPr>
            <p:ph idx="1" type="body"/>
          </p:nvPr>
        </p:nvSpPr>
        <p:spPr>
          <a:xfrm>
            <a:off x="311700" y="1152475"/>
            <a:ext cx="8520600" cy="3886800"/>
          </a:xfrm>
          <a:prstGeom prst="rect">
            <a:avLst/>
          </a:prstGeom>
        </p:spPr>
        <p:txBody>
          <a:bodyPr anchorCtr="0" anchor="ctr" bIns="91425" lIns="91425" rIns="91425" tIns="91425">
            <a:noAutofit/>
          </a:bodyPr>
          <a:lstStyle/>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Deneme türü Türk edebiyatına Tanzimat'tan sonra girmiştir. ilk denemeciler arasında Cenap fiahabeddin (Evrak-ı Eyyâm, Tiryaki Sözleri) Ahmet Haşim (Gurabahâne-i Laklakan, Bize Göre) Ahmet Rasim, Yakup Kadri Karaosmanoğlu, Falih Rıfkı Atay'ın adlarını sayabiliriz.</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Cumhuriyetten sonra gelişen deneme türünde eser veren yazarlar arasında Nurullah Ataç, Ahmet Hamdi Tanpınar, Sabahattin Eyüboğlu, Suut Kemal Yetkin, Orhan Burian ve Mehmet Kaplan'ı gösterebiliriz. Adlarını saydığımız edebiyatçılarımızın arasında Nurullah Ataç, Suut Kemal Yetkin ve Sabahattin Eyuboğlu'nun eserleri edebiyatımızda deneme türünün gelişmesinde önemli rol oynamıştır.</a:t>
            </a:r>
          </a:p>
          <a:p>
            <a:pPr lvl="0" rtl="0" algn="ctr">
              <a:lnSpc>
                <a:spcPct val="150000"/>
              </a:lnSpc>
              <a:spcBef>
                <a:spcPts val="0"/>
              </a:spcBef>
              <a:spcAft>
                <a:spcPts val="0"/>
              </a:spcAft>
              <a:buNone/>
            </a:pPr>
            <a:r>
              <a:rPr lang="tr" sz="1300">
                <a:solidFill>
                  <a:srgbClr val="555555"/>
                </a:solidFill>
                <a:latin typeface="Times New Roman"/>
                <a:ea typeface="Times New Roman"/>
                <a:cs typeface="Times New Roman"/>
                <a:sym typeface="Times New Roman"/>
              </a:rPr>
              <a:t>Özellikle son yıllarda edebiyatımızda deneme türünde yazıların çoğaldığını görürüz. Günümüzde yazdıkları denemelerle dikkati çeken yazarları arasında ;</a:t>
            </a:r>
          </a:p>
          <a:p>
            <a:pPr indent="-311150" lvl="0" marL="647700" marR="190500" rtl="0">
              <a:lnSpc>
                <a:spcPct val="150000"/>
              </a:lnSpc>
              <a:spcBef>
                <a:spcPts val="400"/>
              </a:spcBef>
              <a:spcAft>
                <a:spcPts val="400"/>
              </a:spcAft>
              <a:buClr>
                <a:srgbClr val="000000"/>
              </a:buClr>
              <a:buSzPct val="100000"/>
              <a:buFont typeface="Times New Roman"/>
            </a:pPr>
            <a:r>
              <a:rPr lang="tr" sz="1300">
                <a:solidFill>
                  <a:srgbClr val="0066CC"/>
                </a:solidFill>
                <a:latin typeface="Times New Roman"/>
                <a:ea typeface="Times New Roman"/>
                <a:cs typeface="Times New Roman"/>
                <a:sym typeface="Times New Roman"/>
                <a:hlinkClick r:id="rId3"/>
              </a:rPr>
              <a:t>Melih Cevdet Anday</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a:t>
            </a:r>
            <a:r>
              <a:rPr lang="tr" sz="13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4"/>
              </a:rPr>
              <a:t>Vedat Günyol</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a:t>
            </a:r>
            <a:r>
              <a:rPr lang="tr" sz="13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5"/>
              </a:rPr>
              <a:t>Salah Birsel</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6"/>
              </a:rPr>
              <a:t>Adnan Binyazar</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7"/>
              </a:rPr>
              <a:t>Nermi Uygur</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8"/>
              </a:rPr>
              <a:t>Memet Fuat</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p>
          <a:p>
            <a:pPr indent="-311150" lvl="0" marL="647700" marR="190500" rtl="0">
              <a:lnSpc>
                <a:spcPct val="150000"/>
              </a:lnSpc>
              <a:spcBef>
                <a:spcPts val="400"/>
              </a:spcBef>
              <a:spcAft>
                <a:spcPts val="400"/>
              </a:spcAft>
              <a:buClr>
                <a:srgbClr val="000000"/>
              </a:buClr>
              <a:buSzPct val="100000"/>
              <a:buFont typeface="Times New Roman"/>
            </a:pPr>
            <a:r>
              <a:rPr lang="tr" sz="1300">
                <a:solidFill>
                  <a:srgbClr val="000000"/>
                </a:solidFill>
                <a:latin typeface="Times New Roman"/>
                <a:ea typeface="Times New Roman"/>
                <a:cs typeface="Times New Roman"/>
                <a:sym typeface="Times New Roman"/>
              </a:rPr>
              <a:t>Uğur Kökden,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9"/>
              </a:rPr>
              <a:t>Bilge Karasu</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10"/>
              </a:rPr>
              <a:t>Doğan Hızlan</a:t>
            </a:r>
            <a:r>
              <a:rPr lang="tr" sz="1300">
                <a:solidFill>
                  <a:srgbClr val="000000"/>
                </a:solidFill>
                <a:latin typeface="Times New Roman"/>
                <a:ea typeface="Times New Roman"/>
                <a:cs typeface="Times New Roman"/>
                <a:sym typeface="Times New Roman"/>
              </a:rPr>
              <a:t>, </a:t>
            </a:r>
            <a:r>
              <a:rPr b="1" lang="tr" sz="1500">
                <a:solidFill>
                  <a:srgbClr val="000000"/>
                </a:solidFill>
                <a:latin typeface="Times New Roman"/>
                <a:ea typeface="Times New Roman"/>
                <a:cs typeface="Times New Roman"/>
                <a:sym typeface="Times New Roman"/>
              </a:rPr>
              <a:t>/ </a:t>
            </a:r>
            <a:r>
              <a:rPr lang="tr" sz="1300">
                <a:solidFill>
                  <a:srgbClr val="0066CC"/>
                </a:solidFill>
                <a:latin typeface="Times New Roman"/>
                <a:ea typeface="Times New Roman"/>
                <a:cs typeface="Times New Roman"/>
                <a:sym typeface="Times New Roman"/>
                <a:hlinkClick r:id="rId11"/>
              </a:rPr>
              <a:t>Enis Batur</a:t>
            </a:r>
            <a:r>
              <a:rPr lang="tr" sz="1300">
                <a:solidFill>
                  <a:srgbClr val="000000"/>
                </a:solidFill>
                <a:latin typeface="Times New Roman"/>
                <a:ea typeface="Times New Roman"/>
                <a:cs typeface="Times New Roman"/>
                <a:sym typeface="Times New Roman"/>
              </a:rPr>
              <a:t> ve Oğuz Demiralp'in adları görülür.</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nvSpPr>
        <p:spPr>
          <a:xfrm>
            <a:off x="3072000" y="1219675"/>
            <a:ext cx="3000000" cy="2800200"/>
          </a:xfrm>
          <a:prstGeom prst="rect">
            <a:avLst/>
          </a:prstGeom>
          <a:noFill/>
          <a:ln>
            <a:noFill/>
          </a:ln>
        </p:spPr>
        <p:txBody>
          <a:bodyPr anchorCtr="0" anchor="ctr" bIns="91425" lIns="91425" rIns="91425" tIns="91425">
            <a:noAutofit/>
          </a:bodyPr>
          <a:lstStyle/>
          <a:p>
            <a:pPr lvl="0" rtl="0" algn="ctr">
              <a:spcBef>
                <a:spcPts val="0"/>
              </a:spcBef>
              <a:buNone/>
            </a:pPr>
            <a:r>
              <a:rPr lang="tr" sz="5400">
                <a:latin typeface="Times New Roman"/>
                <a:ea typeface="Times New Roman"/>
                <a:cs typeface="Times New Roman"/>
                <a:sym typeface="Times New Roman"/>
              </a:rPr>
              <a:t>ARZU DEMİR</a:t>
            </a:r>
          </a:p>
          <a:p>
            <a:pPr lvl="0" rtl="0" algn="ctr">
              <a:spcBef>
                <a:spcPts val="0"/>
              </a:spcBef>
              <a:buNone/>
            </a:pPr>
            <a:r>
              <a:rPr lang="tr" sz="5400">
                <a:latin typeface="Times New Roman"/>
                <a:ea typeface="Times New Roman"/>
                <a:cs typeface="Times New Roman"/>
                <a:sym typeface="Times New Roman"/>
              </a:rPr>
              <a:t>11 / F</a:t>
            </a:r>
          </a:p>
          <a:p>
            <a:pPr lvl="0" rtl="0" algn="ctr">
              <a:spcBef>
                <a:spcPts val="0"/>
              </a:spcBef>
              <a:buNone/>
            </a:pPr>
            <a:r>
              <a:rPr lang="tr" sz="5400">
                <a:latin typeface="Times New Roman"/>
                <a:ea typeface="Times New Roman"/>
                <a:cs typeface="Times New Roman"/>
                <a:sym typeface="Times New Roman"/>
              </a:rPr>
              <a:t>121</a:t>
            </a:r>
          </a:p>
          <a:p>
            <a:pPr lvl="0" rtl="0">
              <a:spcBef>
                <a:spcPts val="0"/>
              </a:spcBef>
              <a:buNone/>
            </a:pPr>
            <a:r>
              <a:t/>
            </a:r>
            <a:endParaRPr sz="2400">
              <a:latin typeface="Roboto Slab"/>
              <a:ea typeface="Roboto Slab"/>
              <a:cs typeface="Roboto Slab"/>
              <a:sym typeface="Roboto Slab"/>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509550" y="1423875"/>
            <a:ext cx="8124900" cy="1798200"/>
          </a:xfrm>
          <a:prstGeom prst="rect">
            <a:avLst/>
          </a:prstGeom>
        </p:spPr>
        <p:txBody>
          <a:bodyPr anchorCtr="0" anchor="ctr" bIns="91425" lIns="91425" rIns="91425" tIns="91425">
            <a:noAutofit/>
          </a:bodyPr>
          <a:lstStyle/>
          <a:p>
            <a:pPr lvl="0" rtl="0">
              <a:lnSpc>
                <a:spcPct val="115000"/>
              </a:lnSpc>
              <a:spcBef>
                <a:spcPts val="800"/>
              </a:spcBef>
              <a:buNone/>
            </a:pPr>
            <a:r>
              <a:rPr b="1" lang="tr" sz="10800">
                <a:solidFill>
                  <a:srgbClr val="FFFFFF"/>
                </a:solidFill>
                <a:latin typeface="Times New Roman"/>
                <a:ea typeface="Times New Roman"/>
                <a:cs typeface="Times New Roman"/>
                <a:sym typeface="Times New Roman"/>
              </a:rPr>
              <a:t>Deneme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idx="1" type="body"/>
          </p:nvPr>
        </p:nvSpPr>
        <p:spPr>
          <a:xfrm>
            <a:off x="311700" y="447075"/>
            <a:ext cx="8520600" cy="4121700"/>
          </a:xfrm>
          <a:prstGeom prst="rect">
            <a:avLst/>
          </a:prstGeom>
        </p:spPr>
        <p:txBody>
          <a:bodyPr anchorCtr="0" anchor="ctr" bIns="91425" lIns="91425" rIns="91425" tIns="91425">
            <a:noAutofit/>
          </a:bodyPr>
          <a:lstStyle/>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Bir insanın herhangi bir konuda duygu, düşünce ve görüşlerini paylaşmak amacıyla kesin hükümlere varmadan samimi bir üslupla yazdığı yazılara deneme denir.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Deneme tür ve üslup olarak pek çok türe yaklaşır. Bu yüzden de yazılması en zor olan türlerdendir. Belki de adı bu yüzden denemedir. Deneme yazarken paylaşımcı ve samimi bir </a:t>
            </a:r>
            <a:r>
              <a:rPr b="1" lang="tr" sz="1300">
                <a:solidFill>
                  <a:srgbClr val="0066CC"/>
                </a:solidFill>
                <a:latin typeface="Times New Roman"/>
                <a:ea typeface="Times New Roman"/>
                <a:cs typeface="Times New Roman"/>
                <a:sym typeface="Times New Roman"/>
                <a:hlinkClick r:id="rId3"/>
              </a:rPr>
              <a:t>üslup</a:t>
            </a:r>
            <a:r>
              <a:rPr b="1" lang="tr" sz="1300">
                <a:solidFill>
                  <a:srgbClr val="555555"/>
                </a:solidFill>
                <a:latin typeface="Times New Roman"/>
                <a:ea typeface="Times New Roman"/>
                <a:cs typeface="Times New Roman"/>
                <a:sym typeface="Times New Roman"/>
              </a:rPr>
              <a:t> kullanırken sohbete, düşünmemizi ortaya koyarken fıkraya, duygularımızı ortaya koyarken eleştiriye yaklaşma riski her zaman vardır.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Bu türün en büyük ustası Montaigne kitabının önsözünde özetle şöyle demektedir: "Eğer mümkün olsaydı karşınıza anadan doğma çıkardım. Bu kitapta size asla bir şey kanıtlama iddiam yoktur. Elimden geldiğince size beni anlattım. Bana hak vermenizi ya da yargılamanızı istemiyorum" buradan da anlaşıldığına göre denemeler iddialı olmayan, ispat kaygısı taşımayan; temel anlamda insan doğallığına dayanan eserlerdir.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idx="1" type="body"/>
          </p:nvPr>
        </p:nvSpPr>
        <p:spPr>
          <a:xfrm>
            <a:off x="311700" y="0"/>
            <a:ext cx="8520600" cy="5071800"/>
          </a:xfrm>
          <a:prstGeom prst="rect">
            <a:avLst/>
          </a:prstGeom>
        </p:spPr>
        <p:txBody>
          <a:bodyPr anchorCtr="0" anchor="ctr" bIns="91425" lIns="91425" rIns="91425" tIns="91425">
            <a:noAutofit/>
          </a:bodyPr>
          <a:lstStyle/>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Deneme, </a:t>
            </a:r>
            <a:r>
              <a:rPr b="1" lang="tr" sz="1300">
                <a:solidFill>
                  <a:srgbClr val="0066CC"/>
                </a:solidFill>
                <a:latin typeface="Times New Roman"/>
                <a:ea typeface="Times New Roman"/>
                <a:cs typeface="Times New Roman"/>
                <a:sym typeface="Times New Roman"/>
                <a:hlinkClick r:id="rId3"/>
              </a:rPr>
              <a:t>Avrupa edebiyatı</a:t>
            </a:r>
            <a:r>
              <a:rPr b="1" lang="tr" sz="1300">
                <a:solidFill>
                  <a:srgbClr val="555555"/>
                </a:solidFill>
                <a:latin typeface="Times New Roman"/>
                <a:ea typeface="Times New Roman"/>
                <a:cs typeface="Times New Roman"/>
                <a:sym typeface="Times New Roman"/>
              </a:rPr>
              <a:t>nda Fransız </a:t>
            </a:r>
            <a:r>
              <a:rPr b="1" lang="tr" sz="1300">
                <a:solidFill>
                  <a:srgbClr val="0066CC"/>
                </a:solidFill>
                <a:latin typeface="Times New Roman"/>
                <a:ea typeface="Times New Roman"/>
                <a:cs typeface="Times New Roman"/>
                <a:sym typeface="Times New Roman"/>
                <a:hlinkClick r:id="rId4"/>
              </a:rPr>
              <a:t>Montaigne</a:t>
            </a:r>
            <a:r>
              <a:rPr b="1" lang="tr" sz="1300">
                <a:solidFill>
                  <a:srgbClr val="555555"/>
                </a:solidFill>
                <a:latin typeface="Times New Roman"/>
                <a:ea typeface="Times New Roman"/>
                <a:cs typeface="Times New Roman"/>
                <a:sym typeface="Times New Roman"/>
              </a:rPr>
              <a:t> ile başladı. Türk edebiyatında ise </a:t>
            </a:r>
            <a:r>
              <a:rPr b="1" lang="tr" sz="1300">
                <a:solidFill>
                  <a:srgbClr val="0066CC"/>
                </a:solidFill>
                <a:latin typeface="Times New Roman"/>
                <a:ea typeface="Times New Roman"/>
                <a:cs typeface="Times New Roman"/>
                <a:sym typeface="Times New Roman"/>
                <a:hlinkClick r:id="rId5"/>
              </a:rPr>
              <a:t>Tanzimat</a:t>
            </a:r>
            <a:r>
              <a:rPr b="1" lang="tr" sz="1300">
                <a:solidFill>
                  <a:srgbClr val="555555"/>
                </a:solidFill>
                <a:latin typeface="Times New Roman"/>
                <a:ea typeface="Times New Roman"/>
                <a:cs typeface="Times New Roman"/>
                <a:sym typeface="Times New Roman"/>
              </a:rPr>
              <a:t> sonrasında özellikle de </a:t>
            </a:r>
            <a:r>
              <a:rPr b="1" lang="tr" sz="1300">
                <a:solidFill>
                  <a:srgbClr val="0066CC"/>
                </a:solidFill>
                <a:latin typeface="Times New Roman"/>
                <a:ea typeface="Times New Roman"/>
                <a:cs typeface="Times New Roman"/>
                <a:sym typeface="Times New Roman"/>
                <a:hlinkClick r:id="rId6"/>
              </a:rPr>
              <a:t>Servet-i Fünûn</a:t>
            </a:r>
            <a:r>
              <a:rPr b="1" lang="tr" sz="1300">
                <a:solidFill>
                  <a:srgbClr val="555555"/>
                </a:solidFill>
                <a:latin typeface="Times New Roman"/>
                <a:ea typeface="Times New Roman"/>
                <a:cs typeface="Times New Roman"/>
                <a:sym typeface="Times New Roman"/>
              </a:rPr>
              <a:t> döneminde karşımıza çıkar. Ancak asıl gelişmesini </a:t>
            </a:r>
            <a:r>
              <a:rPr b="1" lang="tr" sz="1300">
                <a:solidFill>
                  <a:srgbClr val="0066CC"/>
                </a:solidFill>
                <a:latin typeface="Times New Roman"/>
                <a:ea typeface="Times New Roman"/>
                <a:cs typeface="Times New Roman"/>
                <a:sym typeface="Times New Roman"/>
                <a:hlinkClick r:id="rId7"/>
              </a:rPr>
              <a:t>Cumhuriyet dönemi</a:t>
            </a:r>
            <a:r>
              <a:rPr b="1" lang="tr" sz="1300">
                <a:solidFill>
                  <a:srgbClr val="555555"/>
                </a:solidFill>
                <a:latin typeface="Times New Roman"/>
                <a:ea typeface="Times New Roman"/>
                <a:cs typeface="Times New Roman"/>
                <a:sym typeface="Times New Roman"/>
              </a:rPr>
              <a:t>nde gerçekleştirir. Günümüzde deneme en sevilen türlerden biridir.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Eskiden denemeye verilen "muhasebe" ismi, onun konusu hakkında bir ipucu vermektedir. Çünkü denemeler toplumsal konulardan daha çok kişisel: konulara, soyut dünyalara ve iç hesaplaşmalara daha yakındır. Bu yönüyle fıkra türünden ayrılır. Fıkralar toplumsal konulara kişisel yaklaşımlar getirirken deneme iç dünyanın samimi itirafı gibidir.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Denemeye özgü bir konu türü yoktur. Özgürce seçilen bir konuda, yazarın kendi kendiyle konuşma havası içinde yazdığı yazı türüdür. Yazının konusu yazarın o anda aklına geliveren bir konu görünümündedir. Öğretici ve düşünsel yanı da vardır.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391350"/>
            <a:ext cx="8520600" cy="626100"/>
          </a:xfrm>
          <a:prstGeom prst="rect">
            <a:avLst/>
          </a:prstGeom>
        </p:spPr>
        <p:txBody>
          <a:bodyPr anchorCtr="0" anchor="t" bIns="91425" lIns="91425" rIns="91425" tIns="91425">
            <a:noAutofit/>
          </a:bodyPr>
          <a:lstStyle/>
          <a:p>
            <a:pPr lvl="0" rtl="0" algn="ctr">
              <a:lnSpc>
                <a:spcPct val="115000"/>
              </a:lnSpc>
              <a:spcBef>
                <a:spcPts val="0"/>
              </a:spcBef>
              <a:buNone/>
            </a:pPr>
            <a:r>
              <a:rPr lang="tr" sz="3600">
                <a:solidFill>
                  <a:srgbClr val="FF3300"/>
                </a:solidFill>
                <a:latin typeface="Times New Roman"/>
                <a:ea typeface="Times New Roman"/>
                <a:cs typeface="Times New Roman"/>
                <a:sym typeface="Times New Roman"/>
              </a:rPr>
              <a:t>Denemenin belirleyici özellikleri nelerdir?</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1150" lvl="0" marL="647700" marR="190500" rtl="0">
              <a:spcBef>
                <a:spcPts val="400"/>
              </a:spcBef>
              <a:spcAft>
                <a:spcPts val="400"/>
              </a:spcAft>
              <a:buClr>
                <a:srgbClr val="000000"/>
              </a:buClr>
              <a:buSzPct val="100000"/>
              <a:buFont typeface="Times New Roman"/>
            </a:pPr>
            <a:r>
              <a:rPr b="1" lang="tr" sz="1300">
                <a:solidFill>
                  <a:srgbClr val="000000"/>
                </a:solidFill>
                <a:latin typeface="Times New Roman"/>
                <a:ea typeface="Times New Roman"/>
                <a:cs typeface="Times New Roman"/>
                <a:sym typeface="Times New Roman"/>
              </a:rPr>
              <a:t>Makale gibi düşünsel plânla yazılır. Fakat makaleden kısa yazılardır.</a:t>
            </a:r>
          </a:p>
          <a:p>
            <a:pPr indent="-311150" lvl="0" marL="647700" marR="190500" rtl="0">
              <a:spcBef>
                <a:spcPts val="400"/>
              </a:spcBef>
              <a:spcAft>
                <a:spcPts val="400"/>
              </a:spcAft>
              <a:buClr>
                <a:srgbClr val="000000"/>
              </a:buClr>
              <a:buSzPct val="100000"/>
              <a:buFont typeface="Times New Roman"/>
            </a:pPr>
            <a:r>
              <a:rPr b="1" lang="tr" sz="1300">
                <a:solidFill>
                  <a:srgbClr val="000000"/>
                </a:solidFill>
                <a:latin typeface="Times New Roman"/>
                <a:ea typeface="Times New Roman"/>
                <a:cs typeface="Times New Roman"/>
                <a:sym typeface="Times New Roman"/>
              </a:rPr>
              <a:t>Yazar anlattıklarını kanıtlamak zorunda değildir. Bilimselden çok kişisel görüşünü açıklar, okuyucusunu kendisi gibi düşündürme kaygısı yoktur.</a:t>
            </a:r>
          </a:p>
          <a:p>
            <a:pPr indent="-311150" lvl="0" marL="647700" marR="190500" rtl="0">
              <a:spcBef>
                <a:spcPts val="400"/>
              </a:spcBef>
              <a:spcAft>
                <a:spcPts val="400"/>
              </a:spcAft>
              <a:buClr>
                <a:srgbClr val="000000"/>
              </a:buClr>
              <a:buSzPct val="100000"/>
              <a:buFont typeface="Times New Roman"/>
            </a:pPr>
            <a:r>
              <a:rPr b="1" lang="tr" sz="1300">
                <a:solidFill>
                  <a:srgbClr val="000000"/>
                </a:solidFill>
                <a:latin typeface="Times New Roman"/>
                <a:ea typeface="Times New Roman"/>
                <a:cs typeface="Times New Roman"/>
                <a:sym typeface="Times New Roman"/>
              </a:rPr>
              <a:t>Günübirlik yazılardır, en beğenileni bile birkaç gün sonra unutulur.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Serbest düşüncenin ifade alanı ve nesrin bir türü olarak deneme, yazarın gözlemlediği ya da yaşadığı olay, olgu, durum ve izlediği objelerle ya da herhangi bir kavramla ilgili izlenimlerinin herhangi bir plâna bağlı kalmayarak, deliller getirip kanıtlama yoluna gerek duymadan ve kesin hükümler vermeden, tamamen kişisel görüşüyle serbestçe yazıya döktüğü birkaç sayfayı geçmeyen kısa metinlere denir.</a:t>
            </a:r>
          </a:p>
          <a:p>
            <a:pPr lvl="0" rtl="0" algn="ctr">
              <a:spcBef>
                <a:spcPts val="0"/>
              </a:spcBef>
              <a:spcAft>
                <a:spcPts val="0"/>
              </a:spcAft>
              <a:buNone/>
            </a:pPr>
            <a:r>
              <a:rPr b="1" lang="tr" sz="1300">
                <a:solidFill>
                  <a:srgbClr val="555555"/>
                </a:solidFill>
                <a:latin typeface="Times New Roman"/>
                <a:ea typeface="Times New Roman"/>
                <a:cs typeface="Times New Roman"/>
                <a:sym typeface="Times New Roman"/>
              </a:rPr>
              <a:t>Deneme, derin düşünceden çok, kişinin kendi dışındaki nesnelerle herhangi bir konuda gerçek ya da hayalî olarak girdiği diyaloğun ürünüdür.</a:t>
            </a:r>
          </a:p>
          <a:p>
            <a:pPr lvl="0" algn="ctr">
              <a:spcBef>
                <a:spcPts val="0"/>
              </a:spcBef>
              <a:buNone/>
            </a:pPr>
            <a:r>
              <a:t/>
            </a:r>
            <a:endParaRPr sz="13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idx="1" type="body"/>
          </p:nvPr>
        </p:nvSpPr>
        <p:spPr>
          <a:xfrm>
            <a:off x="311700" y="112850"/>
            <a:ext cx="8520600" cy="5030700"/>
          </a:xfrm>
          <a:prstGeom prst="rect">
            <a:avLst/>
          </a:prstGeom>
        </p:spPr>
        <p:txBody>
          <a:bodyPr anchorCtr="0" anchor="ctr" bIns="91425" lIns="91425" rIns="91425" tIns="91425">
            <a:noAutofit/>
          </a:bodyPr>
          <a:lstStyle/>
          <a:p>
            <a:pPr lvl="0" rtl="0" algn="ctr">
              <a:lnSpc>
                <a:spcPct val="150000"/>
              </a:lnSpc>
              <a:spcBef>
                <a:spcPts val="0"/>
              </a:spcBef>
              <a:spcAft>
                <a:spcPts val="0"/>
              </a:spcAft>
              <a:buNone/>
            </a:pPr>
            <a:r>
              <a:rPr b="1" lang="tr" sz="1300">
                <a:solidFill>
                  <a:srgbClr val="555555"/>
                </a:solidFill>
                <a:latin typeface="Times New Roman"/>
                <a:ea typeface="Times New Roman"/>
                <a:cs typeface="Times New Roman"/>
                <a:sym typeface="Times New Roman"/>
              </a:rPr>
              <a:t>Deneme yazarı, olay, olgu, durum ve eşyalarda sıradan insanların eskilerin ifadesiyle ülfet ve ünsiyet perdesiyle göremediği, farkına varamadığı ayrıntıları, dikkat etmediği hususları, incelikleri, güzellikleri, harikaları, olağanın altında yatan olağanüstülükleri görebilen, hissedebilen, düşüncesiyle ve deneyimleriyle onları okuyucular için ilginç görülebilecek şekilde yazıya dökebilen insandır. Sıradan insanın "baktığı" şeyi deneme yazarı "görür".</a:t>
            </a:r>
          </a:p>
          <a:p>
            <a:pPr lvl="0" rtl="0" algn="ctr">
              <a:lnSpc>
                <a:spcPct val="150000"/>
              </a:lnSpc>
              <a:spcBef>
                <a:spcPts val="0"/>
              </a:spcBef>
              <a:spcAft>
                <a:spcPts val="0"/>
              </a:spcAft>
              <a:buNone/>
            </a:pPr>
            <a:r>
              <a:rPr b="1" lang="tr" sz="1300">
                <a:solidFill>
                  <a:srgbClr val="555555"/>
                </a:solidFill>
                <a:latin typeface="Times New Roman"/>
                <a:ea typeface="Times New Roman"/>
                <a:cs typeface="Times New Roman"/>
                <a:sym typeface="Times New Roman"/>
              </a:rPr>
              <a:t>Deneme dilinde çeşitli bilim, felsefe ve sanat dallarına ait terimlere yer vermekten ziyade, halk çoğunluğunun ortak günlük konuşma dilinin düşünce diline dönüştürülmesi çabası hâkimdir. Denemede bilimsel yazılardaki kuruluk ve şematiklik bulunmaz. Düşünce şiirsel, akıcı, samimî bir üslûpla sunulur. Bu bakımdan deneme yazılarının geniş halk yığınlarınca kolayca ve rahatlıkla okunabilme özelliği vardır. Deneme yazarı yazısını yazarken, bir anlamda kendi kendisiyle diyalog içindedir. Kendi zihinsel âleminde düşünce temrinleri yapar.</a:t>
            </a:r>
          </a:p>
          <a:p>
            <a:pPr lvl="0" rtl="0" algn="ctr">
              <a:lnSpc>
                <a:spcPct val="150000"/>
              </a:lnSpc>
              <a:spcBef>
                <a:spcPts val="0"/>
              </a:spcBef>
              <a:spcAft>
                <a:spcPts val="0"/>
              </a:spcAft>
              <a:buNone/>
            </a:pPr>
            <a:r>
              <a:rPr b="1" lang="tr" sz="1300">
                <a:solidFill>
                  <a:srgbClr val="555555"/>
                </a:solidFill>
                <a:latin typeface="Times New Roman"/>
                <a:ea typeface="Times New Roman"/>
                <a:cs typeface="Times New Roman"/>
                <a:sym typeface="Times New Roman"/>
              </a:rPr>
              <a:t>Felsefî metinlerde filozof, yazısında kendince sistemini kurduğu felsefî bir anlayışa, sistematik felsefî bir dünya görüşüne bağlı olarak düşüncelerini ortaya koyar. Ortaya koyduğu her metin, kendi felsefî bakış açısının birer açılımı, ayrıntısı mahiyetindedir. Ancak denemede böyle sistematik bir düşünceye bağımlılık zorunluluğu yoktur. Denemecinin yazısında ileri sürdüğü düşünce, herhangi bir felsefe ekolüyle ilintili olmayabilir. Ancak filozof yazısında kurduğu ekole bağlı düşünce üretme çabası içindedir.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idx="1" type="body"/>
          </p:nvPr>
        </p:nvSpPr>
        <p:spPr>
          <a:xfrm>
            <a:off x="311700" y="0"/>
            <a:ext cx="8520600" cy="5143500"/>
          </a:xfrm>
          <a:prstGeom prst="rect">
            <a:avLst/>
          </a:prstGeom>
        </p:spPr>
        <p:txBody>
          <a:bodyPr anchorCtr="0" anchor="ctr" bIns="91425" lIns="91425" rIns="91425" tIns="91425">
            <a:noAutofit/>
          </a:bodyPr>
          <a:lstStyle/>
          <a:p>
            <a:pPr lvl="0" rtl="0" algn="ctr">
              <a:lnSpc>
                <a:spcPct val="150000"/>
              </a:lnSpc>
              <a:spcBef>
                <a:spcPts val="0"/>
              </a:spcBef>
              <a:spcAft>
                <a:spcPts val="0"/>
              </a:spcAft>
              <a:buNone/>
            </a:pPr>
            <a:r>
              <a:rPr b="1" lang="tr" sz="1300">
                <a:solidFill>
                  <a:srgbClr val="0066CC"/>
                </a:solidFill>
                <a:latin typeface="Times New Roman"/>
                <a:ea typeface="Times New Roman"/>
                <a:cs typeface="Times New Roman"/>
                <a:sym typeface="Times New Roman"/>
                <a:hlinkClick r:id="rId3"/>
              </a:rPr>
              <a:t>Klâsik Türk edebiyatı</a:t>
            </a:r>
            <a:r>
              <a:rPr b="1" lang="tr" sz="1300">
                <a:solidFill>
                  <a:srgbClr val="555555"/>
                </a:solidFill>
                <a:latin typeface="Times New Roman"/>
                <a:ea typeface="Times New Roman"/>
                <a:cs typeface="Times New Roman"/>
                <a:sym typeface="Times New Roman"/>
              </a:rPr>
              <a:t>ndaki münşeât mecmualarındaki yazılar ve </a:t>
            </a:r>
            <a:r>
              <a:rPr b="1" lang="tr" sz="1300">
                <a:solidFill>
                  <a:srgbClr val="0066CC"/>
                </a:solidFill>
                <a:latin typeface="Times New Roman"/>
                <a:ea typeface="Times New Roman"/>
                <a:cs typeface="Times New Roman"/>
                <a:sym typeface="Times New Roman"/>
                <a:hlinkClick r:id="rId4"/>
              </a:rPr>
              <a:t>Kâtip Çelebi</a:t>
            </a:r>
            <a:r>
              <a:rPr b="1" lang="tr" sz="1300">
                <a:solidFill>
                  <a:srgbClr val="555555"/>
                </a:solidFill>
                <a:latin typeface="Times New Roman"/>
                <a:ea typeface="Times New Roman"/>
                <a:cs typeface="Times New Roman"/>
                <a:sym typeface="Times New Roman"/>
              </a:rPr>
              <a:t> (16091657) gibi yazarlar bir tarafa bırakılırsa, modern anlamda deneme türü, Türk edebiyatında asıl olarak gazete ile birlikte ortaya çıkmaya başlamıştır. İlk özel gazete Tercümanı Ahval (1860)'in yayın hayatına başlamasından itibaren gazetelerde çıkan değişik yazılar, zamanla ayrı bir tür olan deneme için </a:t>
            </a:r>
            <a:r>
              <a:rPr b="1" lang="tr" sz="1300">
                <a:solidFill>
                  <a:srgbClr val="0066CC"/>
                </a:solidFill>
                <a:latin typeface="Times New Roman"/>
                <a:ea typeface="Times New Roman"/>
                <a:cs typeface="Times New Roman"/>
                <a:sym typeface="Times New Roman"/>
                <a:hlinkClick r:id="rId5"/>
              </a:rPr>
              <a:t>dil</a:t>
            </a:r>
            <a:r>
              <a:rPr b="1" lang="tr" sz="1300">
                <a:solidFill>
                  <a:srgbClr val="555555"/>
                </a:solidFill>
                <a:latin typeface="Times New Roman"/>
                <a:ea typeface="Times New Roman"/>
                <a:cs typeface="Times New Roman"/>
                <a:sym typeface="Times New Roman"/>
              </a:rPr>
              <a:t>, anlatım ve yaklaşım bakımından zemin oluşturmuşlardır. Tanzimattan itibaren bir süre gazete ve </a:t>
            </a:r>
            <a:r>
              <a:rPr b="1" lang="tr" sz="1300">
                <a:solidFill>
                  <a:srgbClr val="0066CC"/>
                </a:solidFill>
                <a:latin typeface="Times New Roman"/>
                <a:ea typeface="Times New Roman"/>
                <a:cs typeface="Times New Roman"/>
                <a:sym typeface="Times New Roman"/>
                <a:hlinkClick r:id="rId6"/>
              </a:rPr>
              <a:t>dergiler</a:t>
            </a:r>
            <a:r>
              <a:rPr b="1" lang="tr" sz="1300">
                <a:solidFill>
                  <a:srgbClr val="555555"/>
                </a:solidFill>
                <a:latin typeface="Times New Roman"/>
                <a:ea typeface="Times New Roman"/>
                <a:cs typeface="Times New Roman"/>
                <a:sym typeface="Times New Roman"/>
              </a:rPr>
              <a:t>de "musâhabe" üst başlığı altında deneme benzeri yazılar kaleme alınmıştır.</a:t>
            </a:r>
          </a:p>
          <a:p>
            <a:pPr lvl="0" rtl="0" algn="ctr">
              <a:lnSpc>
                <a:spcPct val="150000"/>
              </a:lnSpc>
              <a:spcBef>
                <a:spcPts val="0"/>
              </a:spcBef>
              <a:spcAft>
                <a:spcPts val="0"/>
              </a:spcAft>
              <a:buNone/>
            </a:pPr>
            <a:r>
              <a:rPr b="1" lang="tr" sz="1300">
                <a:solidFill>
                  <a:srgbClr val="0066CC"/>
                </a:solidFill>
                <a:latin typeface="Times New Roman"/>
                <a:ea typeface="Times New Roman"/>
                <a:cs typeface="Times New Roman"/>
                <a:sym typeface="Times New Roman"/>
                <a:hlinkClick r:id="rId7"/>
              </a:rPr>
              <a:t>Türk edebiyatı</a:t>
            </a:r>
            <a:r>
              <a:rPr b="1" lang="tr" sz="1300">
                <a:solidFill>
                  <a:srgbClr val="555555"/>
                </a:solidFill>
                <a:latin typeface="Times New Roman"/>
                <a:ea typeface="Times New Roman"/>
                <a:cs typeface="Times New Roman"/>
                <a:sym typeface="Times New Roman"/>
              </a:rPr>
              <a:t>nda deneme türünde pek çok ürün verilmiştir. Bu tür içine koyabileceğimiz ürünler, genellikle değişik zamanlarda çeşitli gazete ve dergilerde yayımlanmış yazıların bir araya getirilip kitaplaşmış şekilleridir. Bu eserlerde yer alan yazıların bir kısmı, inceleme, eleştiri yazısı olarak da görülebilir. Bunun yanında bir kitapta yer alan yazıların bir kısmı </a:t>
            </a:r>
            <a:r>
              <a:rPr b="1" lang="tr" sz="1300">
                <a:solidFill>
                  <a:srgbClr val="0066CC"/>
                </a:solidFill>
                <a:latin typeface="Times New Roman"/>
                <a:ea typeface="Times New Roman"/>
                <a:cs typeface="Times New Roman"/>
                <a:sym typeface="Times New Roman"/>
                <a:hlinkClick r:id="rId8"/>
              </a:rPr>
              <a:t>edebiyat</a:t>
            </a:r>
            <a:r>
              <a:rPr b="1" lang="tr" sz="1300">
                <a:solidFill>
                  <a:srgbClr val="555555"/>
                </a:solidFill>
                <a:latin typeface="Times New Roman"/>
                <a:ea typeface="Times New Roman"/>
                <a:cs typeface="Times New Roman"/>
                <a:sym typeface="Times New Roman"/>
              </a:rPr>
              <a:t>, bir kısmı tarih, bir kısmı felsefe, bir kısmı başka konularda olabilmektedir. O bakımdan deneme türü için çok kesin sınıflandırma ve sınırlandırmalar yapılamamaktadır.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311700" y="391350"/>
            <a:ext cx="8520600" cy="626100"/>
          </a:xfrm>
          <a:prstGeom prst="rect">
            <a:avLst/>
          </a:prstGeom>
        </p:spPr>
        <p:txBody>
          <a:bodyPr anchorCtr="0" anchor="t" bIns="91425" lIns="91425" rIns="91425" tIns="91425">
            <a:noAutofit/>
          </a:bodyPr>
          <a:lstStyle/>
          <a:p>
            <a:pPr lvl="0" rtl="0">
              <a:lnSpc>
                <a:spcPct val="115000"/>
              </a:lnSpc>
              <a:spcBef>
                <a:spcPts val="0"/>
              </a:spcBef>
              <a:buNone/>
            </a:pPr>
            <a:r>
              <a:rPr lang="tr" sz="3000">
                <a:solidFill>
                  <a:srgbClr val="555555"/>
                </a:solidFill>
                <a:latin typeface="Times New Roman"/>
                <a:ea typeface="Times New Roman"/>
                <a:cs typeface="Times New Roman"/>
                <a:sym typeface="Times New Roman"/>
              </a:rPr>
              <a:t>Türk edebiyatında ilk deneme kitapları</a:t>
            </a:r>
            <a:r>
              <a:rPr b="0" lang="tr" sz="3000">
                <a:solidFill>
                  <a:srgbClr val="555555"/>
                </a:solidFill>
                <a:latin typeface="Times New Roman"/>
                <a:ea typeface="Times New Roman"/>
                <a:cs typeface="Times New Roman"/>
                <a:sym typeface="Times New Roman"/>
              </a:rPr>
              <a:t> arasında;</a:t>
            </a:r>
          </a:p>
        </p:txBody>
      </p:sp>
      <p:sp>
        <p:nvSpPr>
          <p:cNvPr id="96" name="Shape 9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3"/>
              </a:rPr>
              <a:t>Ahmet Haşim</a:t>
            </a:r>
            <a:r>
              <a:rPr lang="tr" sz="1200">
                <a:solidFill>
                  <a:srgbClr val="000000"/>
                </a:solidFill>
                <a:latin typeface="Times New Roman"/>
                <a:ea typeface="Times New Roman"/>
                <a:cs typeface="Times New Roman"/>
                <a:sym typeface="Times New Roman"/>
              </a:rPr>
              <a:t>'in Bize Göre (1928), Gurebahanei Laklakan (1928);</a:t>
            </a:r>
          </a:p>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4"/>
              </a:rPr>
              <a:t>Ahmet Rasim</a:t>
            </a:r>
            <a:r>
              <a:rPr lang="tr" sz="1200">
                <a:solidFill>
                  <a:srgbClr val="000000"/>
                </a:solidFill>
                <a:latin typeface="Times New Roman"/>
                <a:ea typeface="Times New Roman"/>
                <a:cs typeface="Times New Roman"/>
                <a:sym typeface="Times New Roman"/>
              </a:rPr>
              <a:t>'in Eşkâl-i Zaman (1918) ve pek çok yazısı;</a:t>
            </a:r>
          </a:p>
          <a:p>
            <a:pPr indent="-304800" lvl="0" marL="647700" marR="190500" rtl="0">
              <a:spcBef>
                <a:spcPts val="400"/>
              </a:spcBef>
              <a:spcAft>
                <a:spcPts val="400"/>
              </a:spcAft>
              <a:buClr>
                <a:srgbClr val="000000"/>
              </a:buClr>
              <a:buSzPct val="100000"/>
              <a:buFont typeface="Times New Roman"/>
            </a:pPr>
            <a:r>
              <a:rPr lang="tr" sz="1200">
                <a:solidFill>
                  <a:srgbClr val="000000"/>
                </a:solidFill>
                <a:latin typeface="Times New Roman"/>
                <a:ea typeface="Times New Roman"/>
                <a:cs typeface="Times New Roman"/>
                <a:sym typeface="Times New Roman"/>
              </a:rPr>
              <a:t>Mahmut Sadık'ın Takvimden Yapraklar (1912);</a:t>
            </a:r>
          </a:p>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5"/>
              </a:rPr>
              <a:t>Refik Halit Karay</a:t>
            </a:r>
            <a:r>
              <a:rPr lang="tr" sz="1200">
                <a:solidFill>
                  <a:srgbClr val="000000"/>
                </a:solidFill>
                <a:latin typeface="Times New Roman"/>
                <a:ea typeface="Times New Roman"/>
                <a:cs typeface="Times New Roman"/>
                <a:sym typeface="Times New Roman"/>
              </a:rPr>
              <a:t>'ın Bir Avuç Saçma (1939), Bir İçim Su (1931), İlk Adım (1941), Üç Nesil Üç Hayat (1943), Makyajlı Kadın (1943), Tanrıya Şikâyet (1944);</a:t>
            </a:r>
          </a:p>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6"/>
              </a:rPr>
              <a:t>Falih Rıfkı Atay</a:t>
            </a:r>
            <a:r>
              <a:rPr lang="tr" sz="1200">
                <a:solidFill>
                  <a:srgbClr val="000000"/>
                </a:solidFill>
                <a:latin typeface="Times New Roman"/>
                <a:ea typeface="Times New Roman"/>
                <a:cs typeface="Times New Roman"/>
                <a:sym typeface="Times New Roman"/>
              </a:rPr>
              <a:t>'ın Eski Saat (1933), Niçin Kurtulmak (1953), Çile (1955), İnanç (1965), Pazar Konuşmaları (1966), Kurtuluş (1966), Bayrak (1970) gibi kitaplarını saymak mümkündür.</a:t>
            </a:r>
          </a:p>
          <a:p>
            <a:pPr lvl="0" rtl="0" algn="ctr">
              <a:spcBef>
                <a:spcPts val="0"/>
              </a:spcBef>
              <a:spcAft>
                <a:spcPts val="0"/>
              </a:spcAft>
              <a:buNone/>
            </a:pPr>
            <a:r>
              <a:rPr lang="tr" sz="1200">
                <a:solidFill>
                  <a:srgbClr val="0066CC"/>
                </a:solidFill>
                <a:latin typeface="Times New Roman"/>
                <a:ea typeface="Times New Roman"/>
                <a:cs typeface="Times New Roman"/>
                <a:sym typeface="Times New Roman"/>
                <a:hlinkClick r:id="rId7"/>
              </a:rPr>
              <a:t>Türk edebiyatı</a:t>
            </a:r>
            <a:r>
              <a:rPr lang="tr" sz="1200">
                <a:solidFill>
                  <a:srgbClr val="555555"/>
                </a:solidFill>
                <a:latin typeface="Times New Roman"/>
                <a:ea typeface="Times New Roman"/>
                <a:cs typeface="Times New Roman"/>
                <a:sym typeface="Times New Roman"/>
              </a:rPr>
              <a:t>nda deneme türü, genellikle şair, romancı ya da hikâyeci kimliği öne çıkan sanatçılar tarafından ortaya konan ürünlerden oluşmaktadır. Birinci derecedeki vasfı "denemeci" olan yazar sayısı oldukça azdır. </a:t>
            </a:r>
          </a:p>
          <a:p>
            <a:pPr indent="-298450" lvl="0" marL="647700" marR="190500" rtl="0">
              <a:spcBef>
                <a:spcPts val="400"/>
              </a:spcBef>
              <a:spcAft>
                <a:spcPts val="400"/>
              </a:spcAft>
              <a:buClr>
                <a:srgbClr val="000000"/>
              </a:buClr>
              <a:buSzPct val="100000"/>
              <a:buFont typeface="Times New Roman"/>
            </a:pPr>
            <a:r>
              <a:rPr lang="tr" sz="1100">
                <a:solidFill>
                  <a:srgbClr val="0066CC"/>
                </a:solidFill>
                <a:latin typeface="Times New Roman"/>
                <a:ea typeface="Times New Roman"/>
                <a:cs typeface="Times New Roman"/>
                <a:sym typeface="Times New Roman"/>
                <a:hlinkClick r:id="rId8"/>
              </a:rPr>
              <a:t>Nurullah Ataç</a:t>
            </a:r>
            <a:r>
              <a:rPr lang="tr" sz="1100">
                <a:solidFill>
                  <a:srgbClr val="000000"/>
                </a:solidFill>
                <a:latin typeface="Times New Roman"/>
                <a:ea typeface="Times New Roman"/>
                <a:cs typeface="Times New Roman"/>
                <a:sym typeface="Times New Roman"/>
              </a:rPr>
              <a:t> (1898-1957),  </a:t>
            </a:r>
            <a:r>
              <a:rPr lang="tr" sz="1100">
                <a:solidFill>
                  <a:srgbClr val="0066CC"/>
                </a:solidFill>
                <a:latin typeface="Times New Roman"/>
                <a:ea typeface="Times New Roman"/>
                <a:cs typeface="Times New Roman"/>
                <a:sym typeface="Times New Roman"/>
                <a:hlinkClick r:id="rId9"/>
              </a:rPr>
              <a:t>Sabahattin Eyüboğlu</a:t>
            </a:r>
            <a:r>
              <a:rPr lang="tr" sz="1100">
                <a:solidFill>
                  <a:srgbClr val="000000"/>
                </a:solidFill>
                <a:latin typeface="Times New Roman"/>
                <a:ea typeface="Times New Roman"/>
                <a:cs typeface="Times New Roman"/>
                <a:sym typeface="Times New Roman"/>
              </a:rPr>
              <a:t> (1908-1973),  </a:t>
            </a:r>
            <a:r>
              <a:rPr lang="tr" sz="1100">
                <a:solidFill>
                  <a:srgbClr val="0066CC"/>
                </a:solidFill>
                <a:latin typeface="Times New Roman"/>
                <a:ea typeface="Times New Roman"/>
                <a:cs typeface="Times New Roman"/>
                <a:sym typeface="Times New Roman"/>
                <a:hlinkClick r:id="rId10"/>
              </a:rPr>
              <a:t>Suut Kemal Yetkin</a:t>
            </a:r>
            <a:r>
              <a:rPr lang="tr" sz="1100">
                <a:solidFill>
                  <a:srgbClr val="000000"/>
                </a:solidFill>
                <a:latin typeface="Times New Roman"/>
                <a:ea typeface="Times New Roman"/>
                <a:cs typeface="Times New Roman"/>
                <a:sym typeface="Times New Roman"/>
              </a:rPr>
              <a:t> (1903-1980),  </a:t>
            </a:r>
            <a:r>
              <a:rPr lang="tr" sz="1100">
                <a:solidFill>
                  <a:srgbClr val="0066CC"/>
                </a:solidFill>
                <a:latin typeface="Times New Roman"/>
                <a:ea typeface="Times New Roman"/>
                <a:cs typeface="Times New Roman"/>
                <a:sym typeface="Times New Roman"/>
                <a:hlinkClick r:id="rId11"/>
              </a:rPr>
              <a:t>Mehmet Kaplan</a:t>
            </a:r>
            <a:r>
              <a:rPr lang="tr" sz="1100">
                <a:solidFill>
                  <a:srgbClr val="000000"/>
                </a:solidFill>
                <a:latin typeface="Times New Roman"/>
                <a:ea typeface="Times New Roman"/>
                <a:cs typeface="Times New Roman"/>
                <a:sym typeface="Times New Roman"/>
              </a:rPr>
              <a:t> (1915-1986),</a:t>
            </a:r>
          </a:p>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12"/>
              </a:rPr>
              <a:t>Nurettin Topçu</a:t>
            </a:r>
            <a:r>
              <a:rPr lang="tr" sz="1200">
                <a:solidFill>
                  <a:srgbClr val="000000"/>
                </a:solidFill>
                <a:latin typeface="Times New Roman"/>
                <a:ea typeface="Times New Roman"/>
                <a:cs typeface="Times New Roman"/>
                <a:sym typeface="Times New Roman"/>
              </a:rPr>
              <a:t> (1909-1975),   </a:t>
            </a:r>
            <a:r>
              <a:rPr lang="tr" sz="1200">
                <a:solidFill>
                  <a:srgbClr val="0066CC"/>
                </a:solidFill>
                <a:latin typeface="Times New Roman"/>
                <a:ea typeface="Times New Roman"/>
                <a:cs typeface="Times New Roman"/>
                <a:sym typeface="Times New Roman"/>
                <a:hlinkClick r:id="rId13"/>
              </a:rPr>
              <a:t>Salah Birsel</a:t>
            </a:r>
            <a:r>
              <a:rPr lang="tr" sz="1200">
                <a:solidFill>
                  <a:srgbClr val="000000"/>
                </a:solidFill>
                <a:latin typeface="Times New Roman"/>
                <a:ea typeface="Times New Roman"/>
                <a:cs typeface="Times New Roman"/>
                <a:sym typeface="Times New Roman"/>
              </a:rPr>
              <a:t> (1919 ),   </a:t>
            </a:r>
            <a:r>
              <a:rPr lang="tr" sz="1200">
                <a:solidFill>
                  <a:srgbClr val="0066CC"/>
                </a:solidFill>
                <a:latin typeface="Times New Roman"/>
                <a:ea typeface="Times New Roman"/>
                <a:cs typeface="Times New Roman"/>
                <a:sym typeface="Times New Roman"/>
                <a:hlinkClick r:id="rId14"/>
              </a:rPr>
              <a:t>Vedat Günyol</a:t>
            </a:r>
            <a:r>
              <a:rPr lang="tr" sz="1200">
                <a:solidFill>
                  <a:srgbClr val="000000"/>
                </a:solidFill>
                <a:latin typeface="Times New Roman"/>
                <a:ea typeface="Times New Roman"/>
                <a:cs typeface="Times New Roman"/>
                <a:sym typeface="Times New Roman"/>
              </a:rPr>
              <a:t> (1912 ),  </a:t>
            </a:r>
            <a:r>
              <a:rPr lang="tr" sz="1200">
                <a:solidFill>
                  <a:srgbClr val="0066CC"/>
                </a:solidFill>
                <a:latin typeface="Times New Roman"/>
                <a:ea typeface="Times New Roman"/>
                <a:cs typeface="Times New Roman"/>
                <a:sym typeface="Times New Roman"/>
                <a:hlinkClick r:id="rId15"/>
              </a:rPr>
              <a:t>Enis Batur</a:t>
            </a:r>
            <a:r>
              <a:rPr lang="tr" sz="1200">
                <a:solidFill>
                  <a:srgbClr val="000000"/>
                </a:solidFill>
                <a:latin typeface="Times New Roman"/>
                <a:ea typeface="Times New Roman"/>
                <a:cs typeface="Times New Roman"/>
                <a:sym typeface="Times New Roman"/>
              </a:rPr>
              <a:t> (1952 ),  </a:t>
            </a:r>
            <a:r>
              <a:rPr lang="tr" sz="1200">
                <a:solidFill>
                  <a:srgbClr val="0066CC"/>
                </a:solidFill>
                <a:latin typeface="Times New Roman"/>
                <a:ea typeface="Times New Roman"/>
                <a:cs typeface="Times New Roman"/>
                <a:sym typeface="Times New Roman"/>
                <a:hlinkClick r:id="rId16"/>
              </a:rPr>
              <a:t>Cemil Meriç</a:t>
            </a:r>
            <a:r>
              <a:rPr lang="tr" sz="1200">
                <a:solidFill>
                  <a:srgbClr val="000000"/>
                </a:solidFill>
                <a:latin typeface="Times New Roman"/>
                <a:ea typeface="Times New Roman"/>
                <a:cs typeface="Times New Roman"/>
                <a:sym typeface="Times New Roman"/>
              </a:rPr>
              <a:t> (19171987),</a:t>
            </a:r>
          </a:p>
          <a:p>
            <a:pPr indent="-304800" lvl="0" marL="647700" marR="190500" rtl="0">
              <a:spcBef>
                <a:spcPts val="400"/>
              </a:spcBef>
              <a:spcAft>
                <a:spcPts val="400"/>
              </a:spcAft>
              <a:buClr>
                <a:srgbClr val="000000"/>
              </a:buClr>
              <a:buSzPct val="100000"/>
              <a:buFont typeface="Times New Roman"/>
            </a:pPr>
            <a:r>
              <a:rPr lang="tr" sz="1200">
                <a:solidFill>
                  <a:srgbClr val="0066CC"/>
                </a:solidFill>
                <a:latin typeface="Times New Roman"/>
                <a:ea typeface="Times New Roman"/>
                <a:cs typeface="Times New Roman"/>
                <a:sym typeface="Times New Roman"/>
                <a:hlinkClick r:id="rId17"/>
              </a:rPr>
              <a:t>Mehmet Salihoğlu</a:t>
            </a:r>
            <a:r>
              <a:rPr lang="tr" sz="1200">
                <a:solidFill>
                  <a:srgbClr val="000000"/>
                </a:solidFill>
                <a:latin typeface="Times New Roman"/>
                <a:ea typeface="Times New Roman"/>
                <a:cs typeface="Times New Roman"/>
                <a:sym typeface="Times New Roman"/>
              </a:rPr>
              <a:t> (1922 ),  </a:t>
            </a:r>
            <a:r>
              <a:rPr lang="tr" sz="1200">
                <a:solidFill>
                  <a:srgbClr val="0066CC"/>
                </a:solidFill>
                <a:latin typeface="Times New Roman"/>
                <a:ea typeface="Times New Roman"/>
                <a:cs typeface="Times New Roman"/>
                <a:sym typeface="Times New Roman"/>
                <a:hlinkClick r:id="rId18"/>
              </a:rPr>
              <a:t>Uğur Kökden</a:t>
            </a:r>
            <a:r>
              <a:rPr lang="tr" sz="1200">
                <a:solidFill>
                  <a:srgbClr val="000000"/>
                </a:solidFill>
                <a:latin typeface="Times New Roman"/>
                <a:ea typeface="Times New Roman"/>
                <a:cs typeface="Times New Roman"/>
                <a:sym typeface="Times New Roman"/>
              </a:rPr>
              <a:t> (1934 ),  </a:t>
            </a:r>
            <a:r>
              <a:rPr lang="tr" sz="1200">
                <a:solidFill>
                  <a:srgbClr val="0066CC"/>
                </a:solidFill>
                <a:latin typeface="Times New Roman"/>
                <a:ea typeface="Times New Roman"/>
                <a:cs typeface="Times New Roman"/>
                <a:sym typeface="Times New Roman"/>
                <a:hlinkClick r:id="rId19"/>
              </a:rPr>
              <a:t>Nermi Uygur</a:t>
            </a:r>
            <a:r>
              <a:rPr lang="tr" sz="1200">
                <a:solidFill>
                  <a:srgbClr val="000000"/>
                </a:solidFill>
                <a:latin typeface="Times New Roman"/>
                <a:ea typeface="Times New Roman"/>
                <a:cs typeface="Times New Roman"/>
                <a:sym typeface="Times New Roman"/>
              </a:rPr>
              <a:t> (1925 ) bunlardan birkaçıdır.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idx="1" type="body"/>
          </p:nvPr>
        </p:nvSpPr>
        <p:spPr>
          <a:xfrm>
            <a:off x="311700" y="0"/>
            <a:ext cx="8520600" cy="5143500"/>
          </a:xfrm>
          <a:prstGeom prst="rect">
            <a:avLst/>
          </a:prstGeom>
        </p:spPr>
        <p:txBody>
          <a:bodyPr anchorCtr="0" anchor="ctr" bIns="91425" lIns="91425" rIns="91425" tIns="91425">
            <a:noAutofit/>
          </a:bodyPr>
          <a:lstStyle/>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Aşağıdaki örnek, çağdaş bir deneme yazarımız olan </a:t>
            </a:r>
            <a:r>
              <a:rPr lang="tr" sz="1300">
                <a:solidFill>
                  <a:srgbClr val="0066CC"/>
                </a:solidFill>
                <a:latin typeface="Times New Roman"/>
                <a:ea typeface="Times New Roman"/>
                <a:cs typeface="Times New Roman"/>
                <a:sym typeface="Times New Roman"/>
                <a:hlinkClick r:id="rId3"/>
              </a:rPr>
              <a:t>Vedat Günyol</a:t>
            </a:r>
            <a:r>
              <a:rPr lang="tr" sz="1300">
                <a:solidFill>
                  <a:srgbClr val="555555"/>
                </a:solidFill>
                <a:latin typeface="Times New Roman"/>
                <a:ea typeface="Times New Roman"/>
                <a:cs typeface="Times New Roman"/>
                <a:sym typeface="Times New Roman"/>
              </a:rPr>
              <a:t>'un bir denemesidir.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Türk edebiyatında deneme gibi düzyazıya dayalı türler </a:t>
            </a:r>
            <a:r>
              <a:rPr lang="tr" sz="1300">
                <a:solidFill>
                  <a:srgbClr val="0066CC"/>
                </a:solidFill>
                <a:latin typeface="Times New Roman"/>
                <a:ea typeface="Times New Roman"/>
                <a:cs typeface="Times New Roman"/>
                <a:sym typeface="Times New Roman"/>
                <a:hlinkClick r:id="rId4"/>
              </a:rPr>
              <a:t>Tanzimat</a:t>
            </a:r>
            <a:r>
              <a:rPr lang="tr" sz="1300">
                <a:solidFill>
                  <a:srgbClr val="555555"/>
                </a:solidFill>
                <a:latin typeface="Times New Roman"/>
                <a:ea typeface="Times New Roman"/>
                <a:cs typeface="Times New Roman"/>
                <a:sym typeface="Times New Roman"/>
              </a:rPr>
              <a:t>'tan sonra görülmektedir. Deneme türü özellikle Cumhuriyet Döneminde gelişmiştir. "Karalama Defteri" adlı metnini okuduğumuz Nurullah Ataç deneme türünün özgün örneklerini verdi. Günümüzde de çok sayıda yazar, duygu ve düşüncelerini bu yazı türüyle okurlarına ulaştırmaktadır.</a:t>
            </a:r>
          </a:p>
          <a:p>
            <a:pPr lvl="0" rtl="0" algn="ctr">
              <a:spcBef>
                <a:spcPts val="0"/>
              </a:spcBef>
              <a:spcAft>
                <a:spcPts val="0"/>
              </a:spcAft>
              <a:buNone/>
            </a:pPr>
            <a:r>
              <a:rPr lang="tr" sz="1300">
                <a:solidFill>
                  <a:srgbClr val="555555"/>
                </a:solidFill>
                <a:latin typeface="Times New Roman"/>
                <a:ea typeface="Times New Roman"/>
                <a:cs typeface="Times New Roman"/>
                <a:sym typeface="Times New Roman"/>
              </a:rPr>
              <a:t>Deneme, yazarın herhangi bir konu üzerinde kesin hükümlere varmadan, kendi kişisel görüş ve düşüncelerini anlattığı yazı türüdür. Eskiden bu tür yazılara "kalem tecrübesi" denirdi. Hayat, ölüm, aşk, gurbet, sanat, felsefe, din ahlak, gelenek, siyaset gibi kişiyi veya toplumu ilgilendiren her şey denemeye konu olabilir. Deneme türünün ele aldığı konuların sınırı yoktur.</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