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Başlık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1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wipe dir="r"/>
    <p:sndAc>
      <p:stSnd>
        <p:snd r:embed="rId1" name="chimes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wipe dir="r"/>
    <p:sndAc>
      <p:stSnd>
        <p:snd r:embed="rId1" name="chimes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wipe dir="r"/>
    <p:sndAc>
      <p:stSnd>
        <p:snd r:embed="rId1" name="chimes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2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wipe dir="r"/>
    <p:sndAc>
      <p:stSnd>
        <p:snd r:embed="rId1" name="chimes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  <p:sndAc>
      <p:stSnd>
        <p:snd r:embed="rId1" name="chimes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wipe dir="r"/>
    <p:sndAc>
      <p:stSnd>
        <p:snd r:embed="rId1" name="chimes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Başlık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24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27 İçerik Yer Tutucusu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med">
    <p:wipe dir="r"/>
    <p:sndAc>
      <p:stSnd>
        <p:snd r:embed="rId1" name="chimes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wipe dir="r"/>
    <p:sndAc>
      <p:stSnd>
        <p:snd r:embed="rId1" name="chimes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24" name="2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wipe dir="r"/>
    <p:sndAc>
      <p:stSnd>
        <p:snd r:embed="rId1" name="chimes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29" name="2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wipe dir="r"/>
    <p:sndAc>
      <p:stSnd>
        <p:snd r:embed="rId1" name="chimes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  <p:transition spd="med">
    <p:wipe dir="r"/>
    <p:sndAc>
      <p:stSnd>
        <p:snd r:embed="rId1" name="chimes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etin Yer Tutucusu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10 Veri Yer Tutucusu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Başlık Yer Tutucusu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>
    <p:wipe dir="r"/>
    <p:sndAc>
      <p:stSnd>
        <p:snd r:embed="rId13" name="chimes.wav" builtIn="1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428596" y="357166"/>
            <a:ext cx="8215370" cy="6072230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tr-TR" sz="5300" b="1" u="sng" dirty="0" smtClean="0">
                <a:solidFill>
                  <a:srgbClr val="D60093"/>
                </a:solidFill>
              </a:rPr>
              <a:t>     Cumhuriyet </a:t>
            </a:r>
            <a:r>
              <a:rPr lang="tr-TR" sz="5300" b="1" u="sng" dirty="0" smtClean="0">
                <a:solidFill>
                  <a:srgbClr val="D60093"/>
                </a:solidFill>
              </a:rPr>
              <a:t>Dönemi Roman ve </a:t>
            </a:r>
            <a:r>
              <a:rPr lang="tr-TR" sz="5300" b="1" u="sng" dirty="0" smtClean="0">
                <a:solidFill>
                  <a:srgbClr val="D60093"/>
                </a:solidFill>
              </a:rPr>
              <a:t>Hikâye</a:t>
            </a:r>
          </a:p>
          <a:p>
            <a:pPr algn="l"/>
            <a:endParaRPr lang="tr-TR" sz="5300" dirty="0" smtClean="0">
              <a:solidFill>
                <a:srgbClr val="0070C0"/>
              </a:solidFill>
            </a:endParaRPr>
          </a:p>
          <a:p>
            <a:pPr algn="l"/>
            <a:r>
              <a:rPr lang="tr-TR" sz="5300" dirty="0" smtClean="0">
                <a:solidFill>
                  <a:srgbClr val="0070C0"/>
                </a:solidFill>
              </a:rPr>
              <a:t>-Bu </a:t>
            </a:r>
            <a:r>
              <a:rPr lang="tr-TR" sz="5300" dirty="0" smtClean="0">
                <a:solidFill>
                  <a:srgbClr val="0070C0"/>
                </a:solidFill>
              </a:rPr>
              <a:t>dönemde roman ve hikaye cumhuriyet düşüncesi etrafında biçimlenmiştir</a:t>
            </a:r>
            <a:r>
              <a:rPr lang="tr-TR" sz="5300" dirty="0" smtClean="0">
                <a:solidFill>
                  <a:srgbClr val="0070C0"/>
                </a:solidFill>
              </a:rPr>
              <a:t>.</a:t>
            </a:r>
          </a:p>
          <a:p>
            <a:pPr algn="l"/>
            <a:endParaRPr lang="tr-TR" sz="5300" dirty="0" smtClean="0">
              <a:solidFill>
                <a:srgbClr val="0070C0"/>
              </a:solidFill>
            </a:endParaRPr>
          </a:p>
          <a:p>
            <a:pPr algn="l"/>
            <a:r>
              <a:rPr lang="tr-TR" sz="5300" dirty="0" smtClean="0">
                <a:solidFill>
                  <a:srgbClr val="0070C0"/>
                </a:solidFill>
              </a:rPr>
              <a:t>-O </a:t>
            </a:r>
            <a:r>
              <a:rPr lang="tr-TR" sz="5300" dirty="0" smtClean="0">
                <a:solidFill>
                  <a:srgbClr val="0070C0"/>
                </a:solidFill>
              </a:rPr>
              <a:t>dönemdeki sosyal ve siyasi ortamı yansıtır</a:t>
            </a:r>
            <a:r>
              <a:rPr lang="tr-TR" sz="5300" dirty="0" smtClean="0">
                <a:solidFill>
                  <a:srgbClr val="0070C0"/>
                </a:solidFill>
              </a:rPr>
              <a:t>.</a:t>
            </a:r>
          </a:p>
          <a:p>
            <a:pPr algn="l"/>
            <a:endParaRPr lang="tr-TR" sz="5300" dirty="0" smtClean="0">
              <a:solidFill>
                <a:srgbClr val="0070C0"/>
              </a:solidFill>
            </a:endParaRPr>
          </a:p>
          <a:p>
            <a:pPr algn="l"/>
            <a:r>
              <a:rPr lang="tr-TR" sz="5300" dirty="0" smtClean="0">
                <a:solidFill>
                  <a:srgbClr val="0070C0"/>
                </a:solidFill>
              </a:rPr>
              <a:t>-Tenkitçi </a:t>
            </a:r>
            <a:r>
              <a:rPr lang="tr-TR" sz="5300" dirty="0" smtClean="0">
                <a:solidFill>
                  <a:srgbClr val="0070C0"/>
                </a:solidFill>
              </a:rPr>
              <a:t>bakış bu dönemde de devam eder</a:t>
            </a:r>
            <a:r>
              <a:rPr lang="tr-TR" sz="5300" dirty="0" smtClean="0">
                <a:solidFill>
                  <a:srgbClr val="0070C0"/>
                </a:solidFill>
              </a:rPr>
              <a:t>.</a:t>
            </a:r>
          </a:p>
          <a:p>
            <a:pPr algn="l"/>
            <a:endParaRPr lang="tr-TR" sz="5300" dirty="0" smtClean="0">
              <a:solidFill>
                <a:srgbClr val="0070C0"/>
              </a:solidFill>
            </a:endParaRPr>
          </a:p>
          <a:p>
            <a:pPr algn="l"/>
            <a:r>
              <a:rPr lang="tr-TR" sz="5300" dirty="0" smtClean="0">
                <a:solidFill>
                  <a:srgbClr val="0070C0"/>
                </a:solidFill>
              </a:rPr>
              <a:t>-Değişimin </a:t>
            </a:r>
            <a:r>
              <a:rPr lang="tr-TR" sz="5300" dirty="0" smtClean="0">
                <a:solidFill>
                  <a:srgbClr val="0070C0"/>
                </a:solidFill>
              </a:rPr>
              <a:t>ikilemi eserlerde işlenmiştir</a:t>
            </a:r>
            <a:r>
              <a:rPr lang="tr-TR" sz="5300" dirty="0" smtClean="0">
                <a:solidFill>
                  <a:srgbClr val="0070C0"/>
                </a:solidFill>
              </a:rPr>
              <a:t>.</a:t>
            </a:r>
          </a:p>
          <a:p>
            <a:pPr algn="l"/>
            <a:endParaRPr lang="tr-TR" sz="5300" dirty="0" smtClean="0">
              <a:solidFill>
                <a:srgbClr val="0070C0"/>
              </a:solidFill>
            </a:endParaRPr>
          </a:p>
          <a:p>
            <a:pPr algn="l"/>
            <a:r>
              <a:rPr lang="tr-TR" sz="5300" dirty="0" smtClean="0">
                <a:solidFill>
                  <a:srgbClr val="0070C0"/>
                </a:solidFill>
              </a:rPr>
              <a:t>-Cumhuriyetin </a:t>
            </a:r>
            <a:r>
              <a:rPr lang="tr-TR" sz="5300" dirty="0" smtClean="0">
                <a:solidFill>
                  <a:srgbClr val="0070C0"/>
                </a:solidFill>
              </a:rPr>
              <a:t>ilk yıllarında milli mücadele ve Cumhuriyet işlenen ilk temalardır</a:t>
            </a:r>
            <a:r>
              <a:rPr lang="tr-TR" sz="5300" dirty="0" smtClean="0">
                <a:solidFill>
                  <a:srgbClr val="0070C0"/>
                </a:solidFill>
              </a:rPr>
              <a:t>.</a:t>
            </a:r>
          </a:p>
          <a:p>
            <a:endParaRPr lang="tr-TR" dirty="0"/>
          </a:p>
        </p:txBody>
      </p:sp>
    </p:spTree>
  </p:cSld>
  <p:clrMapOvr>
    <a:masterClrMapping/>
  </p:clrMapOvr>
  <p:transition spd="med">
    <p:wipe dir="r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428604"/>
            <a:ext cx="8501122" cy="621510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tr-TR" sz="2500" dirty="0" smtClean="0">
                <a:solidFill>
                  <a:srgbClr val="0070C0"/>
                </a:solidFill>
              </a:rPr>
              <a:t>-İlk </a:t>
            </a:r>
            <a:r>
              <a:rPr lang="tr-TR" sz="2500" dirty="0" smtClean="0">
                <a:solidFill>
                  <a:srgbClr val="0070C0"/>
                </a:solidFill>
              </a:rPr>
              <a:t>romanlarla birlikte İstanbul dışına çıkış başlamış Anadolu, Anadolu İnsanı, Anadolu’ya giden aydınlar, köylüler ve savaş bölgeleri ile konuları </a:t>
            </a:r>
            <a:r>
              <a:rPr lang="tr-TR" sz="2500" dirty="0" smtClean="0">
                <a:solidFill>
                  <a:srgbClr val="0070C0"/>
                </a:solidFill>
              </a:rPr>
              <a:t>oluşturur.</a:t>
            </a:r>
          </a:p>
          <a:p>
            <a:pPr>
              <a:buNone/>
            </a:pPr>
            <a:endParaRPr lang="tr-TR" sz="25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tr-TR" sz="2500" dirty="0" smtClean="0">
                <a:solidFill>
                  <a:srgbClr val="0070C0"/>
                </a:solidFill>
              </a:rPr>
              <a:t>-İnkılaplar </a:t>
            </a:r>
            <a:r>
              <a:rPr lang="tr-TR" sz="2500" dirty="0" smtClean="0">
                <a:solidFill>
                  <a:srgbClr val="0070C0"/>
                </a:solidFill>
              </a:rPr>
              <a:t>ve milli mücadele, İstanbul’dan Anadolu’nun nasıl görüldüğü anlatılır</a:t>
            </a:r>
            <a:r>
              <a:rPr lang="tr-TR" sz="2500" dirty="0" smtClean="0">
                <a:solidFill>
                  <a:srgbClr val="0070C0"/>
                </a:solidFill>
              </a:rPr>
              <a:t>.</a:t>
            </a:r>
          </a:p>
          <a:p>
            <a:endParaRPr lang="tr-TR" sz="25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tr-TR" sz="2500" dirty="0" smtClean="0">
                <a:solidFill>
                  <a:srgbClr val="0070C0"/>
                </a:solidFill>
              </a:rPr>
              <a:t>-Bu </a:t>
            </a:r>
            <a:r>
              <a:rPr lang="tr-TR" sz="2500" dirty="0" smtClean="0">
                <a:solidFill>
                  <a:srgbClr val="0070C0"/>
                </a:solidFill>
              </a:rPr>
              <a:t>dönemde kazanılan savaşlarda birlikte yeni umutlar tabiat, yoksul insanlar, cehaletle savaş hedefler arasındadır</a:t>
            </a:r>
            <a:r>
              <a:rPr lang="tr-TR" sz="2500" dirty="0" smtClean="0">
                <a:solidFill>
                  <a:srgbClr val="0070C0"/>
                </a:solidFill>
              </a:rPr>
              <a:t>.</a:t>
            </a:r>
          </a:p>
          <a:p>
            <a:endParaRPr lang="tr-TR" sz="25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tr-TR" sz="2500" dirty="0" smtClean="0">
                <a:solidFill>
                  <a:srgbClr val="0070C0"/>
                </a:solidFill>
              </a:rPr>
              <a:t>-Aşk </a:t>
            </a:r>
            <a:r>
              <a:rPr lang="tr-TR" sz="2500" dirty="0" smtClean="0">
                <a:solidFill>
                  <a:srgbClr val="0070C0"/>
                </a:solidFill>
              </a:rPr>
              <a:t>romanları </a:t>
            </a:r>
            <a:r>
              <a:rPr lang="tr-TR" sz="2500" dirty="0" err="1" smtClean="0">
                <a:solidFill>
                  <a:srgbClr val="0070C0"/>
                </a:solidFill>
              </a:rPr>
              <a:t>ahlahsal</a:t>
            </a:r>
            <a:r>
              <a:rPr lang="tr-TR" sz="2500" dirty="0" smtClean="0">
                <a:solidFill>
                  <a:srgbClr val="0070C0"/>
                </a:solidFill>
              </a:rPr>
              <a:t> çöküntüler ve İstanbul yine işlenmiştir</a:t>
            </a:r>
            <a:r>
              <a:rPr lang="tr-TR" sz="2500" dirty="0" smtClean="0">
                <a:solidFill>
                  <a:srgbClr val="0070C0"/>
                </a:solidFill>
              </a:rPr>
              <a:t>.</a:t>
            </a:r>
          </a:p>
          <a:p>
            <a:endParaRPr lang="tr-TR" sz="25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tr-TR" sz="2500" dirty="0" smtClean="0">
                <a:solidFill>
                  <a:srgbClr val="0070C0"/>
                </a:solidFill>
              </a:rPr>
              <a:t>-İşçi </a:t>
            </a:r>
            <a:r>
              <a:rPr lang="tr-TR" sz="2500" dirty="0" smtClean="0">
                <a:solidFill>
                  <a:srgbClr val="0070C0"/>
                </a:solidFill>
              </a:rPr>
              <a:t>ve işveren sorunları işlenmiştir</a:t>
            </a:r>
            <a:r>
              <a:rPr lang="tr-TR" sz="2500" dirty="0" smtClean="0">
                <a:solidFill>
                  <a:srgbClr val="0070C0"/>
                </a:solidFill>
              </a:rPr>
              <a:t>.</a:t>
            </a:r>
          </a:p>
          <a:p>
            <a:endParaRPr lang="tr-TR" sz="25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tr-TR" sz="2500" dirty="0" smtClean="0">
                <a:solidFill>
                  <a:srgbClr val="0070C0"/>
                </a:solidFill>
              </a:rPr>
              <a:t>-Psikolojik </a:t>
            </a:r>
            <a:r>
              <a:rPr lang="tr-TR" sz="2500" dirty="0" smtClean="0">
                <a:solidFill>
                  <a:srgbClr val="0070C0"/>
                </a:solidFill>
              </a:rPr>
              <a:t>eserler, bireyin iç dünyası işlenmiştir.</a:t>
            </a:r>
          </a:p>
          <a:p>
            <a:endParaRPr lang="tr-TR" dirty="0"/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509558" y="581004"/>
            <a:ext cx="8501122" cy="62151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25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---</a:t>
            </a:r>
            <a:endParaRPr kumimoji="0" lang="tr-T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ipe dir="r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285728"/>
            <a:ext cx="8401080" cy="584043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sz="2500" dirty="0" smtClean="0">
                <a:solidFill>
                  <a:srgbClr val="0070C0"/>
                </a:solidFill>
              </a:rPr>
              <a:t>- </a:t>
            </a:r>
            <a:r>
              <a:rPr lang="tr-TR" sz="2500" dirty="0" smtClean="0">
                <a:solidFill>
                  <a:srgbClr val="0070C0"/>
                </a:solidFill>
              </a:rPr>
              <a:t>Milli </a:t>
            </a:r>
            <a:r>
              <a:rPr lang="tr-TR" sz="2500" dirty="0" smtClean="0">
                <a:solidFill>
                  <a:srgbClr val="0070C0"/>
                </a:solidFill>
              </a:rPr>
              <a:t>edebiyat zevk ve anlayışına uygun olay hikâyeleri görülür. Aynı zamanda da durum hikâyeleri de vardır. Son zamanlarda modern hikâye de ortaya çıkmıştır</a:t>
            </a:r>
            <a:r>
              <a:rPr lang="tr-TR" sz="2500" dirty="0" smtClean="0">
                <a:solidFill>
                  <a:srgbClr val="0070C0"/>
                </a:solidFill>
              </a:rPr>
              <a:t>.</a:t>
            </a:r>
          </a:p>
          <a:p>
            <a:pPr>
              <a:buNone/>
            </a:pPr>
            <a:endParaRPr lang="tr-TR" sz="25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tr-TR" sz="2500" dirty="0" smtClean="0">
                <a:solidFill>
                  <a:srgbClr val="0070C0"/>
                </a:solidFill>
              </a:rPr>
              <a:t>-Maziye </a:t>
            </a:r>
            <a:r>
              <a:rPr lang="tr-TR" sz="2500" dirty="0" smtClean="0">
                <a:solidFill>
                  <a:srgbClr val="0070C0"/>
                </a:solidFill>
              </a:rPr>
              <a:t>özlem, 1940 sonrası romanlarda görülür</a:t>
            </a:r>
            <a:r>
              <a:rPr lang="tr-TR" sz="2500" dirty="0" smtClean="0">
                <a:solidFill>
                  <a:srgbClr val="0070C0"/>
                </a:solidFill>
              </a:rPr>
              <a:t>.</a:t>
            </a:r>
          </a:p>
          <a:p>
            <a:pPr>
              <a:buNone/>
            </a:pPr>
            <a:endParaRPr lang="tr-TR" sz="25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tr-TR" sz="2500" dirty="0" smtClean="0">
                <a:solidFill>
                  <a:srgbClr val="0070C0"/>
                </a:solidFill>
              </a:rPr>
              <a:t>-Demokratikleşme</a:t>
            </a:r>
            <a:r>
              <a:rPr lang="tr-TR" sz="2500" dirty="0" smtClean="0">
                <a:solidFill>
                  <a:srgbClr val="0070C0"/>
                </a:solidFill>
              </a:rPr>
              <a:t>, siyasi partiler, ihtilal vs gibi siyasi görüşe göre de romanlar yazılmıştır</a:t>
            </a:r>
            <a:r>
              <a:rPr lang="tr-TR" sz="2500" dirty="0" smtClean="0">
                <a:solidFill>
                  <a:srgbClr val="0070C0"/>
                </a:solidFill>
              </a:rPr>
              <a:t>.</a:t>
            </a:r>
          </a:p>
          <a:p>
            <a:pPr>
              <a:buNone/>
            </a:pPr>
            <a:endParaRPr lang="tr-TR" sz="25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tr-TR" sz="2500" dirty="0" smtClean="0">
                <a:solidFill>
                  <a:srgbClr val="0070C0"/>
                </a:solidFill>
              </a:rPr>
              <a:t>-İhmal </a:t>
            </a:r>
            <a:r>
              <a:rPr lang="tr-TR" sz="2500" dirty="0" smtClean="0">
                <a:solidFill>
                  <a:srgbClr val="0070C0"/>
                </a:solidFill>
              </a:rPr>
              <a:t>edilmiş olan köy ve köy yaşamı ideolojik bakış açısıyla işlenmiştir</a:t>
            </a:r>
            <a:r>
              <a:rPr lang="tr-TR" sz="2500" dirty="0" smtClean="0">
                <a:solidFill>
                  <a:srgbClr val="0070C0"/>
                </a:solidFill>
              </a:rPr>
              <a:t>.</a:t>
            </a:r>
          </a:p>
          <a:p>
            <a:pPr>
              <a:buNone/>
            </a:pPr>
            <a:endParaRPr lang="tr-TR" sz="25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tr-TR" sz="2500" dirty="0" smtClean="0">
                <a:solidFill>
                  <a:srgbClr val="0070C0"/>
                </a:solidFill>
              </a:rPr>
              <a:t>-Anadolu’dan </a:t>
            </a:r>
            <a:r>
              <a:rPr lang="tr-TR" sz="2500" dirty="0" smtClean="0">
                <a:solidFill>
                  <a:srgbClr val="0070C0"/>
                </a:solidFill>
              </a:rPr>
              <a:t>büyük kentlere göç, gecekondu yaşamı, göçün ortaya çıkardığı sorunlar, işçi ve işveren gibi konular 1950’lerden sonra yazılmaya başlamıştır</a:t>
            </a:r>
            <a:r>
              <a:rPr lang="tr-TR" sz="2500" dirty="0" smtClean="0">
                <a:solidFill>
                  <a:srgbClr val="0070C0"/>
                </a:solidFill>
              </a:rPr>
              <a:t>.</a:t>
            </a:r>
          </a:p>
          <a:p>
            <a:pPr>
              <a:buNone/>
            </a:pPr>
            <a:endParaRPr lang="tr-TR" sz="25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tr-TR" sz="2500" dirty="0" smtClean="0">
                <a:solidFill>
                  <a:srgbClr val="0070C0"/>
                </a:solidFill>
              </a:rPr>
              <a:t>-Tarihi </a:t>
            </a:r>
            <a:r>
              <a:rPr lang="tr-TR" sz="2500" dirty="0" smtClean="0">
                <a:solidFill>
                  <a:srgbClr val="0070C0"/>
                </a:solidFill>
              </a:rPr>
              <a:t>romanlar yeni bakış açısıyla yazılmıştır.</a:t>
            </a:r>
          </a:p>
          <a:p>
            <a:endParaRPr lang="tr-TR" dirty="0"/>
          </a:p>
        </p:txBody>
      </p:sp>
    </p:spTree>
  </p:cSld>
  <p:clrMapOvr>
    <a:masterClrMapping/>
  </p:clrMapOvr>
  <p:transition spd="med">
    <p:wipe dir="r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14366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sz="2700" dirty="0" smtClean="0">
                <a:solidFill>
                  <a:srgbClr val="0070C0"/>
                </a:solidFill>
              </a:rPr>
              <a:t>-Kadın </a:t>
            </a:r>
            <a:r>
              <a:rPr lang="tr-TR" sz="2700" dirty="0" smtClean="0">
                <a:solidFill>
                  <a:srgbClr val="0070C0"/>
                </a:solidFill>
              </a:rPr>
              <a:t>konusu kadın sanatçılarımızla birlikte işlenmeye </a:t>
            </a:r>
            <a:r>
              <a:rPr lang="tr-TR" sz="2700" dirty="0" smtClean="0">
                <a:solidFill>
                  <a:srgbClr val="0070C0"/>
                </a:solidFill>
              </a:rPr>
              <a:t>başlamıştır.</a:t>
            </a:r>
          </a:p>
          <a:p>
            <a:pPr>
              <a:buNone/>
            </a:pPr>
            <a:endParaRPr lang="tr-TR" sz="27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tr-TR" sz="2700" dirty="0" smtClean="0">
                <a:solidFill>
                  <a:srgbClr val="0070C0"/>
                </a:solidFill>
              </a:rPr>
              <a:t>-1960’tan </a:t>
            </a:r>
            <a:r>
              <a:rPr lang="tr-TR" sz="2700" dirty="0" smtClean="0">
                <a:solidFill>
                  <a:srgbClr val="0070C0"/>
                </a:solidFill>
              </a:rPr>
              <a:t>sonra Almanya’ya göç ve gurbetçi insanları anlatan eserler ortaya çıkmıştır</a:t>
            </a:r>
            <a:r>
              <a:rPr lang="tr-TR" sz="2700" dirty="0" smtClean="0">
                <a:solidFill>
                  <a:srgbClr val="0070C0"/>
                </a:solidFill>
              </a:rPr>
              <a:t>.</a:t>
            </a:r>
          </a:p>
          <a:p>
            <a:pPr>
              <a:buNone/>
            </a:pPr>
            <a:endParaRPr lang="tr-TR" sz="27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tr-TR" sz="2700" dirty="0" smtClean="0">
                <a:solidFill>
                  <a:srgbClr val="0070C0"/>
                </a:solidFill>
              </a:rPr>
              <a:t>-Dini </a:t>
            </a:r>
            <a:r>
              <a:rPr lang="tr-TR" sz="2700" dirty="0" smtClean="0">
                <a:solidFill>
                  <a:srgbClr val="0070C0"/>
                </a:solidFill>
              </a:rPr>
              <a:t>romanlarda bu dönemlerde yazılmaya başlanmıştır</a:t>
            </a:r>
            <a:r>
              <a:rPr lang="tr-TR" sz="2700" dirty="0" smtClean="0">
                <a:solidFill>
                  <a:srgbClr val="0070C0"/>
                </a:solidFill>
              </a:rPr>
              <a:t>.</a:t>
            </a:r>
          </a:p>
          <a:p>
            <a:pPr>
              <a:buNone/>
            </a:pPr>
            <a:endParaRPr lang="tr-TR" sz="27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tr-TR" sz="2700" dirty="0" smtClean="0">
                <a:solidFill>
                  <a:srgbClr val="0070C0"/>
                </a:solidFill>
              </a:rPr>
              <a:t>-1980’den </a:t>
            </a:r>
            <a:r>
              <a:rPr lang="tr-TR" sz="2700" dirty="0" smtClean="0">
                <a:solidFill>
                  <a:srgbClr val="0070C0"/>
                </a:solidFill>
              </a:rPr>
              <a:t>sonra yeni temalarda yazılmaya başlanmıştır</a:t>
            </a:r>
            <a:r>
              <a:rPr lang="tr-TR" sz="2700" dirty="0" smtClean="0">
                <a:solidFill>
                  <a:srgbClr val="0070C0"/>
                </a:solidFill>
              </a:rPr>
              <a:t>.</a:t>
            </a:r>
          </a:p>
          <a:p>
            <a:pPr>
              <a:buNone/>
            </a:pPr>
            <a:endParaRPr lang="tr-TR" sz="27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tr-TR" sz="2700" dirty="0" smtClean="0">
                <a:solidFill>
                  <a:srgbClr val="0070C0"/>
                </a:solidFill>
              </a:rPr>
              <a:t>-Eski </a:t>
            </a:r>
            <a:r>
              <a:rPr lang="tr-TR" sz="2700" dirty="0" smtClean="0">
                <a:solidFill>
                  <a:srgbClr val="0070C0"/>
                </a:solidFill>
              </a:rPr>
              <a:t>İstanbul’a özlem işlenmiştir</a:t>
            </a:r>
            <a:r>
              <a:rPr lang="tr-TR" sz="2700" dirty="0" smtClean="0">
                <a:solidFill>
                  <a:srgbClr val="0070C0"/>
                </a:solidFill>
              </a:rPr>
              <a:t>.</a:t>
            </a:r>
          </a:p>
          <a:p>
            <a:pPr>
              <a:buNone/>
            </a:pPr>
            <a:endParaRPr lang="tr-TR" sz="27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tr-TR" sz="2700" dirty="0" smtClean="0">
                <a:solidFill>
                  <a:srgbClr val="0070C0"/>
                </a:solidFill>
              </a:rPr>
              <a:t>-</a:t>
            </a:r>
            <a:r>
              <a:rPr lang="tr-TR" sz="2700" dirty="0" err="1" smtClean="0">
                <a:solidFill>
                  <a:srgbClr val="0070C0"/>
                </a:solidFill>
              </a:rPr>
              <a:t>Postmordenizm</a:t>
            </a:r>
            <a:r>
              <a:rPr lang="tr-TR" sz="2700" dirty="0" smtClean="0">
                <a:solidFill>
                  <a:srgbClr val="0070C0"/>
                </a:solidFill>
              </a:rPr>
              <a:t> </a:t>
            </a:r>
            <a:r>
              <a:rPr lang="tr-TR" sz="2700" dirty="0" smtClean="0">
                <a:solidFill>
                  <a:srgbClr val="0070C0"/>
                </a:solidFill>
              </a:rPr>
              <a:t>ve </a:t>
            </a:r>
            <a:r>
              <a:rPr lang="tr-TR" sz="2700" dirty="0" err="1" smtClean="0">
                <a:solidFill>
                  <a:srgbClr val="0070C0"/>
                </a:solidFill>
              </a:rPr>
              <a:t>modernizm</a:t>
            </a:r>
            <a:r>
              <a:rPr lang="tr-TR" sz="2700" dirty="0" smtClean="0">
                <a:solidFill>
                  <a:srgbClr val="0070C0"/>
                </a:solidFill>
              </a:rPr>
              <a:t> son yıllarda ortaya çıkan yeni konulardır.</a:t>
            </a:r>
          </a:p>
          <a:p>
            <a:endParaRPr lang="tr-TR" dirty="0"/>
          </a:p>
        </p:txBody>
      </p:sp>
    </p:spTree>
  </p:cSld>
  <p:clrMapOvr>
    <a:masterClrMapping/>
  </p:clrMapOvr>
  <p:transition spd="med">
    <p:wipe dir="r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tr-TR" sz="2500" dirty="0" smtClean="0">
                <a:solidFill>
                  <a:srgbClr val="0070C0"/>
                </a:solidFill>
              </a:rPr>
              <a:t>      </a:t>
            </a:r>
            <a:r>
              <a:rPr lang="tr-TR" sz="2500" dirty="0" smtClean="0">
                <a:solidFill>
                  <a:srgbClr val="D60093"/>
                </a:solidFill>
              </a:rPr>
              <a:t>  Şu başlıklarda incelenir</a:t>
            </a:r>
            <a:r>
              <a:rPr lang="tr-TR" sz="2500" dirty="0" smtClean="0">
                <a:solidFill>
                  <a:srgbClr val="D60093"/>
                </a:solidFill>
              </a:rPr>
              <a:t>.</a:t>
            </a:r>
          </a:p>
          <a:p>
            <a:pPr>
              <a:buNone/>
            </a:pPr>
            <a:endParaRPr lang="tr-TR" sz="2500" dirty="0" smtClean="0">
              <a:solidFill>
                <a:srgbClr val="D60093"/>
              </a:solidFill>
            </a:endParaRPr>
          </a:p>
          <a:p>
            <a:pPr>
              <a:buNone/>
            </a:pPr>
            <a:r>
              <a:rPr lang="tr-TR" sz="2500" dirty="0" smtClean="0">
                <a:solidFill>
                  <a:srgbClr val="0070C0"/>
                </a:solidFill>
              </a:rPr>
              <a:t>1-</a:t>
            </a:r>
            <a:r>
              <a:rPr lang="tr-TR" sz="2500" dirty="0" smtClean="0">
                <a:solidFill>
                  <a:srgbClr val="0070C0"/>
                </a:solidFill>
              </a:rPr>
              <a:t>    Milli Edebiyat Zevk ve Anlayışını Sürdüren </a:t>
            </a:r>
            <a:r>
              <a:rPr lang="tr-TR" sz="2500" dirty="0" smtClean="0">
                <a:solidFill>
                  <a:srgbClr val="0070C0"/>
                </a:solidFill>
              </a:rPr>
              <a:t>Eserler</a:t>
            </a:r>
          </a:p>
          <a:p>
            <a:pPr>
              <a:buNone/>
            </a:pPr>
            <a:endParaRPr lang="tr-TR" sz="25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tr-TR" sz="2500" dirty="0" smtClean="0">
                <a:solidFill>
                  <a:srgbClr val="0070C0"/>
                </a:solidFill>
              </a:rPr>
              <a:t>2-    </a:t>
            </a:r>
            <a:r>
              <a:rPr lang="tr-TR" sz="2500" i="1" dirty="0" smtClean="0">
                <a:solidFill>
                  <a:srgbClr val="0070C0"/>
                </a:solidFill>
              </a:rPr>
              <a:t>Toplumcu Gerçekçi </a:t>
            </a:r>
            <a:r>
              <a:rPr lang="tr-TR" sz="2500" i="1" dirty="0" smtClean="0">
                <a:solidFill>
                  <a:srgbClr val="0070C0"/>
                </a:solidFill>
              </a:rPr>
              <a:t>Eserler</a:t>
            </a:r>
          </a:p>
          <a:p>
            <a:pPr>
              <a:buNone/>
            </a:pPr>
            <a:endParaRPr lang="tr-TR" sz="2500" i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tr-TR" sz="2500" i="1" dirty="0" smtClean="0">
                <a:solidFill>
                  <a:srgbClr val="0070C0"/>
                </a:solidFill>
              </a:rPr>
              <a:t>3-    Bireyin İç Dünyasını Esas Alan Eserler</a:t>
            </a:r>
          </a:p>
          <a:p>
            <a:pPr>
              <a:buNone/>
            </a:pPr>
            <a:endParaRPr lang="tr-TR" sz="2500" i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tr-TR" sz="2500" i="1" dirty="0" smtClean="0">
                <a:solidFill>
                  <a:srgbClr val="0070C0"/>
                </a:solidFill>
              </a:rPr>
              <a:t>4-    </a:t>
            </a:r>
            <a:r>
              <a:rPr lang="tr-TR" sz="2500" i="1" dirty="0" err="1" smtClean="0">
                <a:solidFill>
                  <a:srgbClr val="0070C0"/>
                </a:solidFill>
              </a:rPr>
              <a:t>Modernizmi</a:t>
            </a:r>
            <a:r>
              <a:rPr lang="tr-TR" sz="2500" i="1" dirty="0" smtClean="0">
                <a:solidFill>
                  <a:srgbClr val="0070C0"/>
                </a:solidFill>
              </a:rPr>
              <a:t> ve </a:t>
            </a:r>
            <a:r>
              <a:rPr lang="tr-TR" sz="2500" i="1" dirty="0" err="1" smtClean="0">
                <a:solidFill>
                  <a:srgbClr val="0070C0"/>
                </a:solidFill>
              </a:rPr>
              <a:t>Postmodernizmi</a:t>
            </a:r>
            <a:r>
              <a:rPr lang="tr-TR" sz="2500" i="1" dirty="0" smtClean="0">
                <a:solidFill>
                  <a:srgbClr val="0070C0"/>
                </a:solidFill>
              </a:rPr>
              <a:t> Esas Alan Eserler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ransition spd="med">
    <p:wipe dir="r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</TotalTime>
  <Words>191</Words>
  <PresentationFormat>Ekran Gösterisi (4:3)</PresentationFormat>
  <Paragraphs>55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Gezinti</vt:lpstr>
      <vt:lpstr>Slayt 1</vt:lpstr>
      <vt:lpstr>Slayt 2</vt:lpstr>
      <vt:lpstr>Slayt 3</vt:lpstr>
      <vt:lpstr>Slayt 4</vt:lpstr>
      <vt:lpstr>Slayt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userr</dc:creator>
  <cp:lastModifiedBy>userr</cp:lastModifiedBy>
  <cp:revision>2</cp:revision>
  <dcterms:created xsi:type="dcterms:W3CDTF">2016-04-29T00:00:25Z</dcterms:created>
  <dcterms:modified xsi:type="dcterms:W3CDTF">2016-04-29T00:13:11Z</dcterms:modified>
</cp:coreProperties>
</file>