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29.4.2016</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transition spd="med">
    <p:randomBar dir="vert"/>
    <p:sndAc>
      <p:stSnd>
        <p:snd r:embed="rId1" name="chimes.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29.4.2016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p:randomBar dir="vert"/>
    <p:sndAc>
      <p:stSnd>
        <p:snd r:embed="rId1" name="chimes.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29.4.2016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p:randomBar dir="vert"/>
    <p:sndAc>
      <p:stSnd>
        <p:snd r:embed="rId1" name="chimes.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29.4.2016</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transition spd="med">
    <p:randomBar dir="vert"/>
    <p:sndAc>
      <p:stSnd>
        <p:snd r:embed="rId1" name="chimes.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29.4.2016</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p:randomBar dir="vert"/>
    <p:sndAc>
      <p:stSnd>
        <p:snd r:embed="rId1" name="chimes.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29.4.2016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transition spd="med">
    <p:randomBar dir="vert"/>
    <p:sndAc>
      <p:stSnd>
        <p:snd r:embed="rId1" name="chimes.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29.4.2016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transition spd="med">
    <p:randomBar dir="vert"/>
    <p:sndAc>
      <p:stSnd>
        <p:snd r:embed="rId1" name="chimes.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29.4.2016</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transition spd="med">
    <p:randomBar dir="vert"/>
    <p:sndAc>
      <p:stSnd>
        <p:snd r:embed="rId1" name="chimes.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29.4.2016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p:randomBar dir="vert"/>
    <p:sndAc>
      <p:stSnd>
        <p:snd r:embed="rId1" name="chimes.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29.4.2016</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transition spd="med">
    <p:randomBar dir="vert"/>
    <p:sndAc>
      <p:stSnd>
        <p:snd r:embed="rId1" name="chimes.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29.4.2016</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transition spd="med">
    <p:randomBar dir="vert"/>
    <p:sndAc>
      <p:stSnd>
        <p:snd r:embed="rId1" name="chimes.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29.4.2016</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randomBar dir="vert"/>
    <p:sndAc>
      <p:stSnd>
        <p:snd r:embed="rId13" name="chimes.wav" builtIn="1"/>
      </p:stSnd>
    </p:sndAc>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14282" y="0"/>
            <a:ext cx="8786874" cy="6858000"/>
          </a:xfrm>
        </p:spPr>
        <p:txBody>
          <a:bodyPr>
            <a:normAutofit/>
          </a:bodyPr>
          <a:lstStyle/>
          <a:p>
            <a:pPr algn="l"/>
            <a:r>
              <a:rPr lang="tr-TR" b="1" dirty="0" smtClean="0"/>
              <a:t> </a:t>
            </a:r>
            <a:r>
              <a:rPr lang="tr-TR" b="1" dirty="0" smtClean="0">
                <a:solidFill>
                  <a:srgbClr val="CC0099"/>
                </a:solidFill>
              </a:rPr>
              <a:t> </a:t>
            </a:r>
            <a:r>
              <a:rPr lang="tr-TR" b="1" dirty="0" smtClean="0">
                <a:solidFill>
                  <a:srgbClr val="CC0099"/>
                </a:solidFill>
              </a:rPr>
              <a:t>                                       </a:t>
            </a:r>
            <a:r>
              <a:rPr lang="tr-TR" b="1" u="sng" dirty="0" smtClean="0">
                <a:solidFill>
                  <a:srgbClr val="CC0099"/>
                </a:solidFill>
              </a:rPr>
              <a:t>Halk edebiyatı</a:t>
            </a:r>
          </a:p>
          <a:p>
            <a:pPr algn="l"/>
            <a:endParaRPr lang="tr-TR" dirty="0" smtClean="0">
              <a:solidFill>
                <a:srgbClr val="FF6699"/>
              </a:solidFill>
            </a:endParaRPr>
          </a:p>
          <a:p>
            <a:pPr algn="l"/>
            <a:r>
              <a:rPr lang="tr-TR" dirty="0" smtClean="0">
                <a:solidFill>
                  <a:srgbClr val="FF6699"/>
                </a:solidFill>
              </a:rPr>
              <a:t>-Halk </a:t>
            </a:r>
            <a:r>
              <a:rPr lang="tr-TR" dirty="0" smtClean="0">
                <a:solidFill>
                  <a:srgbClr val="FF6699"/>
                </a:solidFill>
              </a:rPr>
              <a:t>edebiyatı adı üzerinde halkın yaşayışı,hayata bakışı,edebi zevkini yansıtan bir edebiyattır</a:t>
            </a:r>
            <a:r>
              <a:rPr lang="tr-TR" dirty="0" smtClean="0">
                <a:solidFill>
                  <a:srgbClr val="FF6699"/>
                </a:solidFill>
              </a:rPr>
              <a:t>.</a:t>
            </a:r>
          </a:p>
          <a:p>
            <a:pPr algn="l"/>
            <a:endParaRPr lang="tr-TR" dirty="0" smtClean="0">
              <a:solidFill>
                <a:srgbClr val="FF6699"/>
              </a:solidFill>
            </a:endParaRPr>
          </a:p>
          <a:p>
            <a:pPr algn="l"/>
            <a:r>
              <a:rPr lang="tr-TR" dirty="0" smtClean="0">
                <a:solidFill>
                  <a:srgbClr val="FF6699"/>
                </a:solidFill>
              </a:rPr>
              <a:t>-Halk </a:t>
            </a:r>
            <a:r>
              <a:rPr lang="tr-TR" dirty="0" smtClean="0">
                <a:solidFill>
                  <a:srgbClr val="FF6699"/>
                </a:solidFill>
              </a:rPr>
              <a:t>edebiyatını İslamiyet öncesi Türk edebiyatına benzetebiliriz</a:t>
            </a:r>
            <a:r>
              <a:rPr lang="tr-TR" dirty="0" smtClean="0">
                <a:solidFill>
                  <a:srgbClr val="FF6699"/>
                </a:solidFill>
              </a:rPr>
              <a:t>.</a:t>
            </a:r>
          </a:p>
          <a:p>
            <a:pPr algn="l"/>
            <a:endParaRPr lang="tr-TR" dirty="0" smtClean="0">
              <a:solidFill>
                <a:srgbClr val="FF6699"/>
              </a:solidFill>
            </a:endParaRPr>
          </a:p>
          <a:p>
            <a:pPr algn="l"/>
            <a:r>
              <a:rPr lang="tr-TR" dirty="0" smtClean="0">
                <a:solidFill>
                  <a:srgbClr val="FF6699"/>
                </a:solidFill>
              </a:rPr>
              <a:t>-Dil </a:t>
            </a:r>
            <a:r>
              <a:rPr lang="tr-TR" dirty="0" smtClean="0">
                <a:solidFill>
                  <a:srgbClr val="FF6699"/>
                </a:solidFill>
              </a:rPr>
              <a:t>sade açık ve halkın konuşma dilidir</a:t>
            </a:r>
            <a:r>
              <a:rPr lang="tr-TR" dirty="0" smtClean="0">
                <a:solidFill>
                  <a:srgbClr val="FF6699"/>
                </a:solidFill>
              </a:rPr>
              <a:t>.</a:t>
            </a:r>
          </a:p>
          <a:p>
            <a:pPr algn="l"/>
            <a:endParaRPr lang="tr-TR" dirty="0" smtClean="0">
              <a:solidFill>
                <a:srgbClr val="FF6699"/>
              </a:solidFill>
            </a:endParaRPr>
          </a:p>
          <a:p>
            <a:pPr algn="l"/>
            <a:r>
              <a:rPr lang="tr-TR" b="1" dirty="0" smtClean="0">
                <a:solidFill>
                  <a:srgbClr val="FF6699"/>
                </a:solidFill>
              </a:rPr>
              <a:t>-Ş</a:t>
            </a:r>
            <a:r>
              <a:rPr lang="tr-TR" dirty="0" smtClean="0">
                <a:solidFill>
                  <a:srgbClr val="FF6699"/>
                </a:solidFill>
              </a:rPr>
              <a:t>iir </a:t>
            </a:r>
            <a:r>
              <a:rPr lang="tr-TR" dirty="0" smtClean="0">
                <a:solidFill>
                  <a:srgbClr val="FF6699"/>
                </a:solidFill>
              </a:rPr>
              <a:t>ve düz yazı alanında eserler verilmiştir</a:t>
            </a:r>
            <a:r>
              <a:rPr lang="tr-TR" dirty="0" smtClean="0">
                <a:solidFill>
                  <a:srgbClr val="FF6699"/>
                </a:solidFill>
              </a:rPr>
              <a:t>.</a:t>
            </a:r>
          </a:p>
          <a:p>
            <a:pPr algn="l"/>
            <a:endParaRPr lang="tr-TR" dirty="0" smtClean="0">
              <a:solidFill>
                <a:srgbClr val="FF6699"/>
              </a:solidFill>
            </a:endParaRPr>
          </a:p>
          <a:p>
            <a:pPr algn="l"/>
            <a:r>
              <a:rPr lang="tr-TR" dirty="0" smtClean="0">
                <a:solidFill>
                  <a:srgbClr val="FF6699"/>
                </a:solidFill>
              </a:rPr>
              <a:t>-Şiirler </a:t>
            </a:r>
            <a:r>
              <a:rPr lang="tr-TR" dirty="0" smtClean="0">
                <a:solidFill>
                  <a:srgbClr val="FF6699"/>
                </a:solidFill>
              </a:rPr>
              <a:t>nazım şekilleriyle genellikle adlandırılmıştır</a:t>
            </a:r>
            <a:r>
              <a:rPr lang="tr-TR" dirty="0" smtClean="0">
                <a:solidFill>
                  <a:srgbClr val="FF6699"/>
                </a:solidFill>
              </a:rPr>
              <a:t>.</a:t>
            </a:r>
          </a:p>
          <a:p>
            <a:pPr algn="l"/>
            <a:endParaRPr lang="tr-TR" dirty="0" smtClean="0">
              <a:solidFill>
                <a:srgbClr val="FF6699"/>
              </a:solidFill>
            </a:endParaRPr>
          </a:p>
          <a:p>
            <a:pPr algn="l"/>
            <a:r>
              <a:rPr lang="tr-TR" b="1" dirty="0" smtClean="0">
                <a:solidFill>
                  <a:srgbClr val="FF6699"/>
                </a:solidFill>
              </a:rPr>
              <a:t>-Ş</a:t>
            </a:r>
            <a:r>
              <a:rPr lang="tr-TR" dirty="0" smtClean="0">
                <a:solidFill>
                  <a:srgbClr val="FF6699"/>
                </a:solidFill>
              </a:rPr>
              <a:t>iirlerde </a:t>
            </a:r>
            <a:r>
              <a:rPr lang="tr-TR" dirty="0" smtClean="0">
                <a:solidFill>
                  <a:srgbClr val="FF6699"/>
                </a:solidFill>
              </a:rPr>
              <a:t>nazım birimi olarak dörtlük kullanılmıştır</a:t>
            </a:r>
            <a:r>
              <a:rPr lang="tr-TR" dirty="0" smtClean="0">
                <a:solidFill>
                  <a:srgbClr val="FF6699"/>
                </a:solidFill>
              </a:rPr>
              <a:t>.</a:t>
            </a:r>
          </a:p>
          <a:p>
            <a:pPr algn="l"/>
            <a:endParaRPr lang="tr-TR" dirty="0" smtClean="0">
              <a:solidFill>
                <a:srgbClr val="FF6699"/>
              </a:solidFill>
            </a:endParaRPr>
          </a:p>
          <a:p>
            <a:pPr algn="l"/>
            <a:r>
              <a:rPr lang="tr-TR" dirty="0" smtClean="0">
                <a:solidFill>
                  <a:srgbClr val="FF6699"/>
                </a:solidFill>
              </a:rPr>
              <a:t>-Daha </a:t>
            </a:r>
            <a:r>
              <a:rPr lang="tr-TR" dirty="0" smtClean="0">
                <a:solidFill>
                  <a:srgbClr val="FF6699"/>
                </a:solidFill>
              </a:rPr>
              <a:t>çok yarım uyak kullanılmıştır</a:t>
            </a:r>
            <a:r>
              <a:rPr lang="tr-TR" dirty="0" smtClean="0">
                <a:solidFill>
                  <a:srgbClr val="FF6699"/>
                </a:solidFill>
              </a:rPr>
              <a:t>.</a:t>
            </a:r>
          </a:p>
          <a:p>
            <a:pPr algn="l"/>
            <a:endParaRPr lang="tr-TR" dirty="0" smtClean="0"/>
          </a:p>
          <a:p>
            <a:r>
              <a:rPr lang="tr-TR" dirty="0" smtClean="0"/>
              <a:t> </a:t>
            </a:r>
          </a:p>
          <a:p>
            <a:endParaRPr lang="tr-TR" dirty="0"/>
          </a:p>
        </p:txBody>
      </p:sp>
    </p:spTree>
  </p:cSld>
  <p:clrMapOvr>
    <a:masterClrMapping/>
  </p:clrMapOvr>
  <p:transition spd="med">
    <p:cover dir="ru"/>
    <p:sndAc>
      <p:stSnd>
        <p:snd r:embed="rId2" name="chimes.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14282" y="214290"/>
            <a:ext cx="8715436" cy="6429420"/>
          </a:xfrm>
        </p:spPr>
        <p:txBody>
          <a:bodyPr>
            <a:normAutofit fontScale="92500" lnSpcReduction="20000"/>
          </a:bodyPr>
          <a:lstStyle/>
          <a:p>
            <a:pPr>
              <a:buNone/>
            </a:pPr>
            <a:r>
              <a:rPr lang="tr-TR" sz="2900" dirty="0" smtClean="0">
                <a:solidFill>
                  <a:srgbClr val="FF6699"/>
                </a:solidFill>
              </a:rPr>
              <a:t>-Ölçü </a:t>
            </a:r>
            <a:r>
              <a:rPr lang="tr-TR" sz="2900" dirty="0" smtClean="0">
                <a:solidFill>
                  <a:srgbClr val="FF6699"/>
                </a:solidFill>
              </a:rPr>
              <a:t>olarak hece ölçüsü kullanılmıştır.(Aruz ölçüsüyle şiir yazan şairlerde vardır</a:t>
            </a:r>
            <a:r>
              <a:rPr lang="tr-TR" sz="2900" dirty="0" smtClean="0">
                <a:solidFill>
                  <a:srgbClr val="FF6699"/>
                </a:solidFill>
              </a:rPr>
              <a:t>.)</a:t>
            </a:r>
          </a:p>
          <a:p>
            <a:endParaRPr lang="tr-TR" sz="2900" dirty="0" smtClean="0">
              <a:solidFill>
                <a:srgbClr val="FF6699"/>
              </a:solidFill>
            </a:endParaRPr>
          </a:p>
          <a:p>
            <a:pPr>
              <a:buNone/>
            </a:pPr>
            <a:r>
              <a:rPr lang="tr-TR" sz="2900" dirty="0" smtClean="0">
                <a:solidFill>
                  <a:srgbClr val="FF6699"/>
                </a:solidFill>
              </a:rPr>
              <a:t>-Daha </a:t>
            </a:r>
            <a:r>
              <a:rPr lang="tr-TR" sz="2900" dirty="0" smtClean="0">
                <a:solidFill>
                  <a:srgbClr val="FF6699"/>
                </a:solidFill>
              </a:rPr>
              <a:t>çok 7,8 ve 11’li hece ölçüsü kullanılmıştır</a:t>
            </a:r>
            <a:r>
              <a:rPr lang="tr-TR" sz="2900" dirty="0" smtClean="0">
                <a:solidFill>
                  <a:srgbClr val="FF6699"/>
                </a:solidFill>
              </a:rPr>
              <a:t>.</a:t>
            </a:r>
          </a:p>
          <a:p>
            <a:pPr>
              <a:buNone/>
            </a:pPr>
            <a:endParaRPr lang="tr-TR" sz="2900" dirty="0" smtClean="0">
              <a:solidFill>
                <a:srgbClr val="FF6699"/>
              </a:solidFill>
            </a:endParaRPr>
          </a:p>
          <a:p>
            <a:pPr>
              <a:buNone/>
            </a:pPr>
            <a:r>
              <a:rPr lang="tr-TR" sz="2900" dirty="0" smtClean="0">
                <a:solidFill>
                  <a:srgbClr val="FF6699"/>
                </a:solidFill>
              </a:rPr>
              <a:t>-Şiirler </a:t>
            </a:r>
            <a:r>
              <a:rPr lang="tr-TR" sz="2900" dirty="0" smtClean="0">
                <a:solidFill>
                  <a:srgbClr val="FF6699"/>
                </a:solidFill>
              </a:rPr>
              <a:t>aşk,doğa,ayrılık,özlem,ölüm gibi her konuda yazılmıştır</a:t>
            </a:r>
            <a:r>
              <a:rPr lang="tr-TR" sz="2900" dirty="0" smtClean="0">
                <a:solidFill>
                  <a:srgbClr val="FF6699"/>
                </a:solidFill>
              </a:rPr>
              <a:t>.</a:t>
            </a:r>
          </a:p>
          <a:p>
            <a:endParaRPr lang="tr-TR" sz="2900" dirty="0" smtClean="0">
              <a:solidFill>
                <a:srgbClr val="FF6699"/>
              </a:solidFill>
            </a:endParaRPr>
          </a:p>
          <a:p>
            <a:pPr>
              <a:buNone/>
            </a:pPr>
            <a:r>
              <a:rPr lang="tr-TR" sz="2900" dirty="0" smtClean="0">
                <a:solidFill>
                  <a:srgbClr val="FF6699"/>
                </a:solidFill>
              </a:rPr>
              <a:t>-Şiir </a:t>
            </a:r>
            <a:r>
              <a:rPr lang="tr-TR" sz="2900" dirty="0" smtClean="0">
                <a:solidFill>
                  <a:srgbClr val="FF6699"/>
                </a:solidFill>
              </a:rPr>
              <a:t>geleneğinde usta-çırak ilişkisine göre yeni şairler yetişir</a:t>
            </a:r>
            <a:r>
              <a:rPr lang="tr-TR" sz="2900" dirty="0" smtClean="0">
                <a:solidFill>
                  <a:srgbClr val="FF6699"/>
                </a:solidFill>
              </a:rPr>
              <a:t>.</a:t>
            </a:r>
          </a:p>
          <a:p>
            <a:endParaRPr lang="tr-TR" sz="2900" dirty="0" smtClean="0">
              <a:solidFill>
                <a:srgbClr val="FF6699"/>
              </a:solidFill>
            </a:endParaRPr>
          </a:p>
          <a:p>
            <a:pPr>
              <a:buNone/>
            </a:pPr>
            <a:r>
              <a:rPr lang="tr-TR" sz="2900" dirty="0" smtClean="0">
                <a:solidFill>
                  <a:srgbClr val="FF6699"/>
                </a:solidFill>
              </a:rPr>
              <a:t>-Somut </a:t>
            </a:r>
            <a:r>
              <a:rPr lang="tr-TR" sz="2900" dirty="0" smtClean="0">
                <a:solidFill>
                  <a:srgbClr val="FF6699"/>
                </a:solidFill>
              </a:rPr>
              <a:t>kavramlara daha çok yer verilmiştir</a:t>
            </a:r>
            <a:r>
              <a:rPr lang="tr-TR" sz="2900" dirty="0" smtClean="0">
                <a:solidFill>
                  <a:srgbClr val="FF6699"/>
                </a:solidFill>
              </a:rPr>
              <a:t>.</a:t>
            </a:r>
          </a:p>
          <a:p>
            <a:endParaRPr lang="tr-TR" sz="2900" dirty="0" smtClean="0">
              <a:solidFill>
                <a:srgbClr val="FF6699"/>
              </a:solidFill>
            </a:endParaRPr>
          </a:p>
          <a:p>
            <a:pPr>
              <a:buNone/>
            </a:pPr>
            <a:r>
              <a:rPr lang="tr-TR" sz="2900" dirty="0" smtClean="0">
                <a:solidFill>
                  <a:srgbClr val="FF6699"/>
                </a:solidFill>
              </a:rPr>
              <a:t>-En </a:t>
            </a:r>
            <a:r>
              <a:rPr lang="tr-TR" sz="2900" dirty="0" smtClean="0">
                <a:solidFill>
                  <a:srgbClr val="FF6699"/>
                </a:solidFill>
              </a:rPr>
              <a:t>çok şiir alanında eserler verilmiştir</a:t>
            </a:r>
            <a:r>
              <a:rPr lang="tr-TR" sz="2900" dirty="0" smtClean="0">
                <a:solidFill>
                  <a:srgbClr val="FF6699"/>
                </a:solidFill>
              </a:rPr>
              <a:t>.</a:t>
            </a:r>
          </a:p>
          <a:p>
            <a:endParaRPr lang="tr-TR" sz="2900" dirty="0" smtClean="0">
              <a:solidFill>
                <a:srgbClr val="FF6699"/>
              </a:solidFill>
            </a:endParaRPr>
          </a:p>
          <a:p>
            <a:pPr>
              <a:buNone/>
            </a:pPr>
            <a:r>
              <a:rPr lang="tr-TR" sz="2900" dirty="0" smtClean="0">
                <a:solidFill>
                  <a:srgbClr val="FF6699"/>
                </a:solidFill>
              </a:rPr>
              <a:t>-Halk </a:t>
            </a:r>
            <a:r>
              <a:rPr lang="tr-TR" sz="2900" dirty="0" smtClean="0">
                <a:solidFill>
                  <a:srgbClr val="FF6699"/>
                </a:solidFill>
              </a:rPr>
              <a:t>Edebiyatı  üçe ayrılır.</a:t>
            </a:r>
          </a:p>
          <a:p>
            <a:endParaRPr lang="tr-TR" dirty="0"/>
          </a:p>
        </p:txBody>
      </p:sp>
    </p:spTree>
  </p:cSld>
  <p:clrMapOvr>
    <a:masterClrMapping/>
  </p:clrMapOvr>
  <p:transition spd="med">
    <p:blinds/>
    <p:sndAc>
      <p:stSnd>
        <p:snd r:embed="rId2" name="chimes.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14282" y="214290"/>
            <a:ext cx="8715436" cy="6483377"/>
          </a:xfrm>
        </p:spPr>
        <p:txBody>
          <a:bodyPr>
            <a:normAutofit fontScale="92500" lnSpcReduction="10000"/>
          </a:bodyPr>
          <a:lstStyle/>
          <a:p>
            <a:pPr>
              <a:buNone/>
            </a:pPr>
            <a:r>
              <a:rPr lang="tr-TR" dirty="0" smtClean="0">
                <a:solidFill>
                  <a:srgbClr val="CC0099"/>
                </a:solidFill>
              </a:rPr>
              <a:t> </a:t>
            </a:r>
            <a:r>
              <a:rPr lang="tr-TR" dirty="0" smtClean="0">
                <a:solidFill>
                  <a:srgbClr val="CC0099"/>
                </a:solidFill>
              </a:rPr>
              <a:t>   </a:t>
            </a:r>
            <a:r>
              <a:rPr lang="tr-TR" dirty="0" smtClean="0">
                <a:solidFill>
                  <a:srgbClr val="CC0099"/>
                </a:solidFill>
              </a:rPr>
              <a:t>     </a:t>
            </a:r>
            <a:r>
              <a:rPr lang="tr-TR" b="1" u="sng" dirty="0" smtClean="0">
                <a:solidFill>
                  <a:srgbClr val="CC0099"/>
                </a:solidFill>
              </a:rPr>
              <a:t>1-Anonim </a:t>
            </a:r>
            <a:r>
              <a:rPr lang="tr-TR" b="1" u="sng" dirty="0" smtClean="0">
                <a:solidFill>
                  <a:srgbClr val="CC0099"/>
                </a:solidFill>
              </a:rPr>
              <a:t>Halk </a:t>
            </a:r>
            <a:r>
              <a:rPr lang="tr-TR" b="1" u="sng" dirty="0" smtClean="0">
                <a:solidFill>
                  <a:srgbClr val="CC0099"/>
                </a:solidFill>
              </a:rPr>
              <a:t>edebiyatı</a:t>
            </a:r>
          </a:p>
          <a:p>
            <a:pPr>
              <a:buNone/>
            </a:pPr>
            <a:endParaRPr lang="tr-TR" dirty="0" smtClean="0">
              <a:solidFill>
                <a:srgbClr val="FF6699"/>
              </a:solidFill>
            </a:endParaRPr>
          </a:p>
          <a:p>
            <a:pPr>
              <a:buNone/>
            </a:pPr>
            <a:r>
              <a:rPr lang="tr-TR" dirty="0" smtClean="0">
                <a:solidFill>
                  <a:srgbClr val="FF6699"/>
                </a:solidFill>
              </a:rPr>
              <a:t>-Söyleyeni </a:t>
            </a:r>
            <a:r>
              <a:rPr lang="tr-TR" dirty="0" smtClean="0">
                <a:solidFill>
                  <a:srgbClr val="FF6699"/>
                </a:solidFill>
              </a:rPr>
              <a:t>belli olmayan ağızdan ağza yayılan bir edebiyattır</a:t>
            </a:r>
            <a:r>
              <a:rPr lang="tr-TR" dirty="0" smtClean="0">
                <a:solidFill>
                  <a:srgbClr val="FF6699"/>
                </a:solidFill>
              </a:rPr>
              <a:t>.</a:t>
            </a:r>
          </a:p>
          <a:p>
            <a:endParaRPr lang="tr-TR" dirty="0" smtClean="0">
              <a:solidFill>
                <a:srgbClr val="FF6699"/>
              </a:solidFill>
            </a:endParaRPr>
          </a:p>
          <a:p>
            <a:pPr>
              <a:buNone/>
            </a:pPr>
            <a:r>
              <a:rPr lang="tr-TR" dirty="0" smtClean="0">
                <a:solidFill>
                  <a:srgbClr val="FF6699"/>
                </a:solidFill>
              </a:rPr>
              <a:t>-Halkın </a:t>
            </a:r>
            <a:r>
              <a:rPr lang="tr-TR" dirty="0" smtClean="0">
                <a:solidFill>
                  <a:srgbClr val="FF6699"/>
                </a:solidFill>
              </a:rPr>
              <a:t>ortak malı olan ürünlerden oluşur</a:t>
            </a:r>
            <a:r>
              <a:rPr lang="tr-TR" dirty="0" smtClean="0">
                <a:solidFill>
                  <a:srgbClr val="FF6699"/>
                </a:solidFill>
              </a:rPr>
              <a:t>.</a:t>
            </a:r>
          </a:p>
          <a:p>
            <a:pPr>
              <a:buNone/>
            </a:pPr>
            <a:endParaRPr lang="tr-TR" dirty="0" smtClean="0">
              <a:solidFill>
                <a:srgbClr val="FF6699"/>
              </a:solidFill>
            </a:endParaRPr>
          </a:p>
          <a:p>
            <a:pPr>
              <a:buNone/>
            </a:pPr>
            <a:r>
              <a:rPr lang="tr-TR" dirty="0" smtClean="0">
                <a:solidFill>
                  <a:srgbClr val="FF6699"/>
                </a:solidFill>
              </a:rPr>
              <a:t>-Eserler </a:t>
            </a:r>
            <a:r>
              <a:rPr lang="tr-TR" dirty="0" smtClean="0">
                <a:solidFill>
                  <a:srgbClr val="FF6699"/>
                </a:solidFill>
              </a:rPr>
              <a:t>nazım ve  nesir olarak  verilmiştir</a:t>
            </a:r>
            <a:r>
              <a:rPr lang="tr-TR" dirty="0" smtClean="0">
                <a:solidFill>
                  <a:srgbClr val="FF6699"/>
                </a:solidFill>
              </a:rPr>
              <a:t>.</a:t>
            </a:r>
          </a:p>
          <a:p>
            <a:endParaRPr lang="tr-TR" dirty="0" smtClean="0">
              <a:solidFill>
                <a:srgbClr val="FF6699"/>
              </a:solidFill>
            </a:endParaRPr>
          </a:p>
          <a:p>
            <a:pPr>
              <a:buNone/>
            </a:pPr>
            <a:r>
              <a:rPr lang="tr-TR" dirty="0" smtClean="0">
                <a:solidFill>
                  <a:srgbClr val="FF6699"/>
                </a:solidFill>
              </a:rPr>
              <a:t>-Dil </a:t>
            </a:r>
            <a:r>
              <a:rPr lang="tr-TR" dirty="0" smtClean="0">
                <a:solidFill>
                  <a:srgbClr val="FF6699"/>
                </a:solidFill>
              </a:rPr>
              <a:t>oldukça sadedir.(Dil halkın konuşma dilidir</a:t>
            </a:r>
            <a:r>
              <a:rPr lang="tr-TR" dirty="0" smtClean="0">
                <a:solidFill>
                  <a:srgbClr val="FF6699"/>
                </a:solidFill>
              </a:rPr>
              <a:t>.)</a:t>
            </a:r>
          </a:p>
          <a:p>
            <a:endParaRPr lang="tr-TR" dirty="0" smtClean="0">
              <a:solidFill>
                <a:srgbClr val="FF6699"/>
              </a:solidFill>
            </a:endParaRPr>
          </a:p>
          <a:p>
            <a:pPr>
              <a:buNone/>
            </a:pPr>
            <a:r>
              <a:rPr lang="tr-TR" dirty="0" smtClean="0">
                <a:solidFill>
                  <a:srgbClr val="FF6699"/>
                </a:solidFill>
              </a:rPr>
              <a:t>-Hece </a:t>
            </a:r>
            <a:r>
              <a:rPr lang="tr-TR" dirty="0" smtClean="0">
                <a:solidFill>
                  <a:srgbClr val="FF6699"/>
                </a:solidFill>
              </a:rPr>
              <a:t>ölçüsü kullanılmıştır</a:t>
            </a:r>
            <a:r>
              <a:rPr lang="tr-TR" dirty="0" smtClean="0">
                <a:solidFill>
                  <a:srgbClr val="FF6699"/>
                </a:solidFill>
              </a:rPr>
              <a:t>.</a:t>
            </a:r>
          </a:p>
          <a:p>
            <a:endParaRPr lang="tr-TR" dirty="0" smtClean="0">
              <a:solidFill>
                <a:srgbClr val="FF6699"/>
              </a:solidFill>
            </a:endParaRPr>
          </a:p>
          <a:p>
            <a:pPr>
              <a:buNone/>
            </a:pPr>
            <a:r>
              <a:rPr lang="tr-TR" dirty="0" smtClean="0">
                <a:solidFill>
                  <a:srgbClr val="FF6699"/>
                </a:solidFill>
              </a:rPr>
              <a:t>-Nazım </a:t>
            </a:r>
            <a:r>
              <a:rPr lang="tr-TR" dirty="0" smtClean="0">
                <a:solidFill>
                  <a:srgbClr val="FF6699"/>
                </a:solidFill>
              </a:rPr>
              <a:t>birimi dörtlüktür</a:t>
            </a:r>
            <a:r>
              <a:rPr lang="tr-TR" dirty="0" smtClean="0">
                <a:solidFill>
                  <a:srgbClr val="FF6699"/>
                </a:solidFill>
              </a:rPr>
              <a:t>.</a:t>
            </a:r>
          </a:p>
          <a:p>
            <a:endParaRPr lang="tr-TR" dirty="0" smtClean="0">
              <a:solidFill>
                <a:srgbClr val="FF6699"/>
              </a:solidFill>
            </a:endParaRPr>
          </a:p>
          <a:p>
            <a:pPr>
              <a:buNone/>
            </a:pPr>
            <a:r>
              <a:rPr lang="tr-TR" dirty="0" smtClean="0">
                <a:solidFill>
                  <a:srgbClr val="FF6699"/>
                </a:solidFill>
              </a:rPr>
              <a:t>-Daha </a:t>
            </a:r>
            <a:r>
              <a:rPr lang="tr-TR" dirty="0" smtClean="0">
                <a:solidFill>
                  <a:srgbClr val="FF6699"/>
                </a:solidFill>
              </a:rPr>
              <a:t>çok yarım uyak kullanılmıştır</a:t>
            </a:r>
            <a:r>
              <a:rPr lang="tr-TR" dirty="0" smtClean="0">
                <a:solidFill>
                  <a:srgbClr val="FF6699"/>
                </a:solidFill>
              </a:rPr>
              <a:t>.</a:t>
            </a:r>
          </a:p>
          <a:p>
            <a:endParaRPr lang="tr-TR" dirty="0" smtClean="0">
              <a:solidFill>
                <a:srgbClr val="FF6699"/>
              </a:solidFill>
            </a:endParaRPr>
          </a:p>
          <a:p>
            <a:pPr>
              <a:buNone/>
            </a:pPr>
            <a:r>
              <a:rPr lang="tr-TR" dirty="0" smtClean="0">
                <a:solidFill>
                  <a:srgbClr val="FF6699"/>
                </a:solidFill>
              </a:rPr>
              <a:t>-Aşk </a:t>
            </a:r>
            <a:r>
              <a:rPr lang="tr-TR" dirty="0" smtClean="0">
                <a:solidFill>
                  <a:srgbClr val="FF6699"/>
                </a:solidFill>
              </a:rPr>
              <a:t>,hasretlik ,ölüm,sevgi,yiğitlik gibi konular işlenmiştir.</a:t>
            </a:r>
          </a:p>
          <a:p>
            <a:endParaRPr lang="tr-TR" dirty="0"/>
          </a:p>
        </p:txBody>
      </p:sp>
    </p:spTree>
  </p:cSld>
  <p:clrMapOvr>
    <a:masterClrMapping/>
  </p:clrMapOvr>
  <p:transition spd="med">
    <p:checker dir="vert"/>
    <p:sndAc>
      <p:stSnd>
        <p:snd r:embed="rId2" name="chimes.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57158" y="214290"/>
            <a:ext cx="8572560" cy="6357982"/>
          </a:xfrm>
        </p:spPr>
        <p:txBody>
          <a:bodyPr>
            <a:normAutofit/>
          </a:bodyPr>
          <a:lstStyle/>
          <a:p>
            <a:pPr>
              <a:buNone/>
            </a:pPr>
            <a:endParaRPr lang="tr-TR" dirty="0" smtClean="0"/>
          </a:p>
          <a:p>
            <a:endParaRPr lang="tr-TR" dirty="0"/>
          </a:p>
        </p:txBody>
      </p:sp>
      <p:sp>
        <p:nvSpPr>
          <p:cNvPr id="5" name="4 Dikdörtgen"/>
          <p:cNvSpPr/>
          <p:nvPr/>
        </p:nvSpPr>
        <p:spPr>
          <a:xfrm>
            <a:off x="428596" y="500043"/>
            <a:ext cx="8358246" cy="4708981"/>
          </a:xfrm>
          <a:prstGeom prst="rect">
            <a:avLst/>
          </a:prstGeom>
        </p:spPr>
        <p:txBody>
          <a:bodyPr wrap="square">
            <a:spAutoFit/>
          </a:bodyPr>
          <a:lstStyle/>
          <a:p>
            <a:r>
              <a:rPr lang="tr-TR" b="1" u="sng" dirty="0" smtClean="0">
                <a:solidFill>
                  <a:srgbClr val="CC0099"/>
                </a:solidFill>
              </a:rPr>
              <a:t>          </a:t>
            </a:r>
            <a:r>
              <a:rPr lang="tr-TR" b="1" u="sng" dirty="0" smtClean="0">
                <a:solidFill>
                  <a:srgbClr val="CC0099"/>
                </a:solidFill>
              </a:rPr>
              <a:t> </a:t>
            </a:r>
            <a:r>
              <a:rPr lang="tr-TR" sz="2500" b="1" u="sng" dirty="0" smtClean="0">
                <a:solidFill>
                  <a:srgbClr val="CC0099"/>
                </a:solidFill>
              </a:rPr>
              <a:t>2-Aşık </a:t>
            </a:r>
            <a:r>
              <a:rPr lang="tr-TR" sz="2500" b="1" u="sng" dirty="0" smtClean="0">
                <a:solidFill>
                  <a:srgbClr val="CC0099"/>
                </a:solidFill>
              </a:rPr>
              <a:t>Edebiyatı</a:t>
            </a:r>
          </a:p>
          <a:p>
            <a:endParaRPr lang="tr-TR" sz="2500" dirty="0" smtClean="0">
              <a:solidFill>
                <a:srgbClr val="FF6699"/>
              </a:solidFill>
            </a:endParaRPr>
          </a:p>
          <a:p>
            <a:r>
              <a:rPr lang="tr-TR" sz="2500" dirty="0" smtClean="0">
                <a:solidFill>
                  <a:srgbClr val="FF6699"/>
                </a:solidFill>
              </a:rPr>
              <a:t>-Aşıklar </a:t>
            </a:r>
            <a:r>
              <a:rPr lang="tr-TR" sz="2500" dirty="0" smtClean="0">
                <a:solidFill>
                  <a:srgbClr val="FF6699"/>
                </a:solidFill>
              </a:rPr>
              <a:t>saz çalıp söylediği için bu adla anılır</a:t>
            </a:r>
            <a:r>
              <a:rPr lang="tr-TR" sz="2500" dirty="0" smtClean="0">
                <a:solidFill>
                  <a:srgbClr val="FF6699"/>
                </a:solidFill>
              </a:rPr>
              <a:t>.</a:t>
            </a:r>
          </a:p>
          <a:p>
            <a:endParaRPr lang="tr-TR" sz="2500" dirty="0" smtClean="0">
              <a:solidFill>
                <a:srgbClr val="FF6699"/>
              </a:solidFill>
            </a:endParaRPr>
          </a:p>
          <a:p>
            <a:r>
              <a:rPr lang="tr-TR" sz="2500" dirty="0" smtClean="0">
                <a:solidFill>
                  <a:srgbClr val="FF6699"/>
                </a:solidFill>
              </a:rPr>
              <a:t>-Anadolu’da </a:t>
            </a:r>
            <a:r>
              <a:rPr lang="tr-TR" sz="2500" dirty="0" smtClean="0">
                <a:solidFill>
                  <a:srgbClr val="FF6699"/>
                </a:solidFill>
              </a:rPr>
              <a:t>ilk örneklerine 15. </a:t>
            </a:r>
            <a:r>
              <a:rPr lang="tr-TR" sz="2500" dirty="0" err="1" smtClean="0">
                <a:solidFill>
                  <a:srgbClr val="FF6699"/>
                </a:solidFill>
              </a:rPr>
              <a:t>yy’da</a:t>
            </a:r>
            <a:r>
              <a:rPr lang="tr-TR" sz="2500" dirty="0" smtClean="0">
                <a:solidFill>
                  <a:srgbClr val="FF6699"/>
                </a:solidFill>
              </a:rPr>
              <a:t> rastlamaktayız</a:t>
            </a:r>
            <a:r>
              <a:rPr lang="tr-TR" sz="2500" dirty="0" smtClean="0">
                <a:solidFill>
                  <a:srgbClr val="FF6699"/>
                </a:solidFill>
              </a:rPr>
              <a:t>.</a:t>
            </a:r>
          </a:p>
          <a:p>
            <a:endParaRPr lang="tr-TR" sz="2500" dirty="0" smtClean="0">
              <a:solidFill>
                <a:srgbClr val="FF6699"/>
              </a:solidFill>
            </a:endParaRPr>
          </a:p>
          <a:p>
            <a:r>
              <a:rPr lang="tr-TR" sz="2500" dirty="0" smtClean="0">
                <a:solidFill>
                  <a:srgbClr val="FF6699"/>
                </a:solidFill>
              </a:rPr>
              <a:t>-Bu </a:t>
            </a:r>
            <a:r>
              <a:rPr lang="tr-TR" sz="2500" dirty="0" smtClean="0">
                <a:solidFill>
                  <a:srgbClr val="FF6699"/>
                </a:solidFill>
              </a:rPr>
              <a:t>edebiyatta usta-çırak ilişkisi vardır.(Aşık olmak isteyen kişi bir ustanın yanına giderek ona kapılanır. Ustadan aşık edebiyatının inceliklerini öğrenir.Ustası ona icazet vereceği zaman ona üç mahlas yazar ve birini çekmesini söyler bu  çektiği de onun mahlası olur.Ve ustasının iznini alarak Aşıklık geleneğini icra eder.)</a:t>
            </a:r>
            <a:endParaRPr lang="tr-TR" sz="2500" dirty="0">
              <a:solidFill>
                <a:srgbClr val="FF6699"/>
              </a:solidFill>
            </a:endParaRPr>
          </a:p>
        </p:txBody>
      </p:sp>
    </p:spTree>
  </p:cSld>
  <p:clrMapOvr>
    <a:masterClrMapping/>
  </p:clrMapOvr>
  <p:transition spd="med">
    <p:cover dir="rd"/>
    <p:sndAc>
      <p:stSnd>
        <p:snd r:embed="rId2" name="chimes.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14282" y="214290"/>
            <a:ext cx="8715436" cy="6429420"/>
          </a:xfrm>
        </p:spPr>
        <p:txBody>
          <a:bodyPr>
            <a:normAutofit fontScale="77500" lnSpcReduction="20000"/>
          </a:bodyPr>
          <a:lstStyle/>
          <a:p>
            <a:pPr>
              <a:buNone/>
            </a:pPr>
            <a:r>
              <a:rPr lang="tr-TR" sz="2700" dirty="0" smtClean="0">
                <a:solidFill>
                  <a:srgbClr val="FF6699"/>
                </a:solidFill>
              </a:rPr>
              <a:t>-Saz </a:t>
            </a:r>
            <a:r>
              <a:rPr lang="tr-TR" sz="2700" dirty="0" smtClean="0">
                <a:solidFill>
                  <a:srgbClr val="FF6699"/>
                </a:solidFill>
              </a:rPr>
              <a:t>şairleri genelde okuma yazma bilmezler.bu yüzden doğaçlama söylerler</a:t>
            </a:r>
            <a:r>
              <a:rPr lang="tr-TR" sz="2700" dirty="0" smtClean="0">
                <a:solidFill>
                  <a:srgbClr val="FF6699"/>
                </a:solidFill>
              </a:rPr>
              <a:t>.</a:t>
            </a:r>
          </a:p>
          <a:p>
            <a:endParaRPr lang="tr-TR" sz="2700" dirty="0" smtClean="0">
              <a:solidFill>
                <a:srgbClr val="FF6699"/>
              </a:solidFill>
            </a:endParaRPr>
          </a:p>
          <a:p>
            <a:pPr>
              <a:buNone/>
            </a:pPr>
            <a:r>
              <a:rPr lang="tr-TR" sz="2700" dirty="0" smtClean="0">
                <a:solidFill>
                  <a:srgbClr val="FF6699"/>
                </a:solidFill>
              </a:rPr>
              <a:t>-Dil </a:t>
            </a:r>
            <a:r>
              <a:rPr lang="tr-TR" sz="2700" dirty="0" smtClean="0">
                <a:solidFill>
                  <a:srgbClr val="FF6699"/>
                </a:solidFill>
              </a:rPr>
              <a:t>sadedir.Halkın konuştuğu dildir</a:t>
            </a:r>
            <a:r>
              <a:rPr lang="tr-TR" sz="2700" dirty="0" smtClean="0">
                <a:solidFill>
                  <a:srgbClr val="FF6699"/>
                </a:solidFill>
              </a:rPr>
              <a:t>.</a:t>
            </a:r>
          </a:p>
          <a:p>
            <a:pPr>
              <a:buNone/>
            </a:pPr>
            <a:endParaRPr lang="tr-TR" sz="2700" dirty="0" smtClean="0">
              <a:solidFill>
                <a:srgbClr val="FF6699"/>
              </a:solidFill>
            </a:endParaRPr>
          </a:p>
          <a:p>
            <a:pPr>
              <a:buNone/>
            </a:pPr>
            <a:r>
              <a:rPr lang="tr-TR" sz="2700" dirty="0" smtClean="0">
                <a:solidFill>
                  <a:srgbClr val="FF6699"/>
                </a:solidFill>
              </a:rPr>
              <a:t>-Nazım </a:t>
            </a:r>
            <a:r>
              <a:rPr lang="tr-TR" sz="2700" dirty="0" smtClean="0">
                <a:solidFill>
                  <a:srgbClr val="FF6699"/>
                </a:solidFill>
              </a:rPr>
              <a:t>birimi dörtlüktür</a:t>
            </a:r>
            <a:r>
              <a:rPr lang="tr-TR" sz="2700" dirty="0" smtClean="0">
                <a:solidFill>
                  <a:srgbClr val="FF6699"/>
                </a:solidFill>
              </a:rPr>
              <a:t>.</a:t>
            </a:r>
          </a:p>
          <a:p>
            <a:endParaRPr lang="tr-TR" sz="2700" dirty="0" smtClean="0">
              <a:solidFill>
                <a:srgbClr val="FF6699"/>
              </a:solidFill>
            </a:endParaRPr>
          </a:p>
          <a:p>
            <a:pPr>
              <a:buNone/>
            </a:pPr>
            <a:r>
              <a:rPr lang="tr-TR" sz="2700" dirty="0" smtClean="0">
                <a:solidFill>
                  <a:srgbClr val="FF6699"/>
                </a:solidFill>
              </a:rPr>
              <a:t>-Hece </a:t>
            </a:r>
            <a:r>
              <a:rPr lang="tr-TR" sz="2700" dirty="0" smtClean="0">
                <a:solidFill>
                  <a:srgbClr val="FF6699"/>
                </a:solidFill>
              </a:rPr>
              <a:t>ölçüsü kullanılmıştır.(Cinaslı uyakta sıkça kullanılmış</a:t>
            </a:r>
            <a:r>
              <a:rPr lang="tr-TR" sz="2700" dirty="0" smtClean="0">
                <a:solidFill>
                  <a:srgbClr val="FF6699"/>
                </a:solidFill>
              </a:rPr>
              <a:t>)</a:t>
            </a:r>
          </a:p>
          <a:p>
            <a:endParaRPr lang="tr-TR" sz="2700" dirty="0" smtClean="0">
              <a:solidFill>
                <a:srgbClr val="FF6699"/>
              </a:solidFill>
            </a:endParaRPr>
          </a:p>
          <a:p>
            <a:pPr>
              <a:buNone/>
            </a:pPr>
            <a:r>
              <a:rPr lang="tr-TR" sz="2700" dirty="0" smtClean="0">
                <a:solidFill>
                  <a:srgbClr val="FF6699"/>
                </a:solidFill>
              </a:rPr>
              <a:t>-Medrese </a:t>
            </a:r>
            <a:r>
              <a:rPr lang="tr-TR" sz="2700" dirty="0" smtClean="0">
                <a:solidFill>
                  <a:srgbClr val="FF6699"/>
                </a:solidFill>
              </a:rPr>
              <a:t>eğitimi almış aşıklar aruz vezni ile de şiirler yazmışlardır.Bunlara Kalem şuarası da denir.Bu şairler kalıplaşmış sözler kullanmış diğer şairlere göre dilleri biraz süslüdür</a:t>
            </a:r>
            <a:r>
              <a:rPr lang="tr-TR" sz="2700" dirty="0" smtClean="0">
                <a:solidFill>
                  <a:srgbClr val="FF6699"/>
                </a:solidFill>
              </a:rPr>
              <a:t>.</a:t>
            </a:r>
          </a:p>
          <a:p>
            <a:endParaRPr lang="tr-TR" sz="2700" dirty="0" smtClean="0">
              <a:solidFill>
                <a:srgbClr val="FF6699"/>
              </a:solidFill>
            </a:endParaRPr>
          </a:p>
          <a:p>
            <a:pPr>
              <a:buNone/>
            </a:pPr>
            <a:r>
              <a:rPr lang="tr-TR" sz="2700" dirty="0" smtClean="0">
                <a:solidFill>
                  <a:srgbClr val="FF6699"/>
                </a:solidFill>
              </a:rPr>
              <a:t>-Şiirler </a:t>
            </a:r>
            <a:r>
              <a:rPr lang="tr-TR" sz="2700" dirty="0" smtClean="0">
                <a:solidFill>
                  <a:srgbClr val="FF6699"/>
                </a:solidFill>
              </a:rPr>
              <a:t>işlenen konulara göre güzelleme,koçaklama,ağıt gibi isimler almıştır</a:t>
            </a:r>
            <a:r>
              <a:rPr lang="tr-TR" sz="2700" dirty="0" smtClean="0">
                <a:solidFill>
                  <a:srgbClr val="FF6699"/>
                </a:solidFill>
              </a:rPr>
              <a:t>.</a:t>
            </a:r>
          </a:p>
          <a:p>
            <a:endParaRPr lang="tr-TR" sz="2700" dirty="0" smtClean="0">
              <a:solidFill>
                <a:srgbClr val="FF6699"/>
              </a:solidFill>
            </a:endParaRPr>
          </a:p>
          <a:p>
            <a:pPr>
              <a:buNone/>
            </a:pPr>
            <a:r>
              <a:rPr lang="tr-TR" sz="2700" dirty="0" smtClean="0">
                <a:solidFill>
                  <a:srgbClr val="FF6699"/>
                </a:solidFill>
              </a:rPr>
              <a:t>-Aşıklar </a:t>
            </a:r>
            <a:r>
              <a:rPr lang="tr-TR" sz="2700" dirty="0" smtClean="0">
                <a:solidFill>
                  <a:srgbClr val="FF6699"/>
                </a:solidFill>
              </a:rPr>
              <a:t>şiirlerin sonunda mahlaslarını (takma ad)kullanmışlardır.buna </a:t>
            </a:r>
            <a:r>
              <a:rPr lang="tr-TR" sz="2700" dirty="0" err="1" smtClean="0">
                <a:solidFill>
                  <a:srgbClr val="FF6699"/>
                </a:solidFill>
              </a:rPr>
              <a:t>tapşırma</a:t>
            </a:r>
            <a:r>
              <a:rPr lang="tr-TR" sz="2700" dirty="0" smtClean="0">
                <a:solidFill>
                  <a:srgbClr val="FF6699"/>
                </a:solidFill>
              </a:rPr>
              <a:t> da denir.</a:t>
            </a:r>
          </a:p>
          <a:p>
            <a:pPr>
              <a:buNone/>
            </a:pPr>
            <a:r>
              <a:rPr lang="tr-TR" sz="2700" dirty="0" smtClean="0">
                <a:solidFill>
                  <a:srgbClr val="FF6699"/>
                </a:solidFill>
              </a:rPr>
              <a:t> </a:t>
            </a:r>
          </a:p>
          <a:p>
            <a:endParaRPr lang="tr-TR" dirty="0"/>
          </a:p>
        </p:txBody>
      </p:sp>
    </p:spTree>
  </p:cSld>
  <p:clrMapOvr>
    <a:masterClrMapping/>
  </p:clrMapOvr>
  <p:transition spd="med">
    <p:checker dir="vert"/>
    <p:sndAc>
      <p:stSnd>
        <p:snd r:embed="rId2" name="chimes.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85720" y="142852"/>
            <a:ext cx="8572560" cy="6429420"/>
          </a:xfrm>
        </p:spPr>
        <p:txBody>
          <a:bodyPr>
            <a:normAutofit fontScale="25000" lnSpcReduction="20000"/>
          </a:bodyPr>
          <a:lstStyle/>
          <a:p>
            <a:endParaRPr lang="tr-TR" sz="3600" dirty="0" smtClean="0">
              <a:solidFill>
                <a:srgbClr val="FF6699"/>
              </a:solidFill>
            </a:endParaRPr>
          </a:p>
          <a:p>
            <a:pPr>
              <a:buNone/>
            </a:pPr>
            <a:r>
              <a:rPr lang="tr-TR" sz="10000" b="1" u="sng" dirty="0" smtClean="0">
                <a:solidFill>
                  <a:srgbClr val="CC0099"/>
                </a:solidFill>
              </a:rPr>
              <a:t>               3-Dini </a:t>
            </a:r>
            <a:r>
              <a:rPr lang="tr-TR" sz="10000" b="1" u="sng" dirty="0" smtClean="0">
                <a:solidFill>
                  <a:srgbClr val="CC0099"/>
                </a:solidFill>
              </a:rPr>
              <a:t>Tasavvufi(Tekke )Halk </a:t>
            </a:r>
            <a:r>
              <a:rPr lang="tr-TR" sz="10000" b="1" u="sng" dirty="0" smtClean="0">
                <a:solidFill>
                  <a:srgbClr val="CC0099"/>
                </a:solidFill>
              </a:rPr>
              <a:t>Edebiyatı</a:t>
            </a:r>
          </a:p>
          <a:p>
            <a:endParaRPr lang="tr-TR" sz="10000" dirty="0" smtClean="0">
              <a:solidFill>
                <a:srgbClr val="FF6699"/>
              </a:solidFill>
            </a:endParaRPr>
          </a:p>
          <a:p>
            <a:pPr>
              <a:buNone/>
            </a:pPr>
            <a:r>
              <a:rPr lang="tr-TR" sz="10000" dirty="0" smtClean="0">
                <a:solidFill>
                  <a:srgbClr val="FF6699"/>
                </a:solidFill>
              </a:rPr>
              <a:t>-Dini </a:t>
            </a:r>
            <a:r>
              <a:rPr lang="tr-TR" sz="10000" dirty="0" smtClean="0">
                <a:solidFill>
                  <a:srgbClr val="FF6699"/>
                </a:solidFill>
              </a:rPr>
              <a:t>konular işediği için bu adı almıştır</a:t>
            </a:r>
            <a:r>
              <a:rPr lang="tr-TR" sz="10000" dirty="0" smtClean="0">
                <a:solidFill>
                  <a:srgbClr val="FF6699"/>
                </a:solidFill>
              </a:rPr>
              <a:t>.</a:t>
            </a:r>
          </a:p>
          <a:p>
            <a:endParaRPr lang="tr-TR" sz="10000" dirty="0" smtClean="0">
              <a:solidFill>
                <a:srgbClr val="FF6699"/>
              </a:solidFill>
            </a:endParaRPr>
          </a:p>
          <a:p>
            <a:pPr>
              <a:buNone/>
            </a:pPr>
            <a:r>
              <a:rPr lang="tr-TR" sz="10000" dirty="0" smtClean="0">
                <a:solidFill>
                  <a:srgbClr val="FF6699"/>
                </a:solidFill>
              </a:rPr>
              <a:t>-Daha </a:t>
            </a:r>
            <a:r>
              <a:rPr lang="tr-TR" sz="10000" dirty="0" smtClean="0">
                <a:solidFill>
                  <a:srgbClr val="FF6699"/>
                </a:solidFill>
              </a:rPr>
              <a:t>çok dini düşünceleri yaymak için yapılan bir edebiyattır</a:t>
            </a:r>
            <a:r>
              <a:rPr lang="tr-TR" sz="10000" dirty="0" smtClean="0">
                <a:solidFill>
                  <a:srgbClr val="FF6699"/>
                </a:solidFill>
              </a:rPr>
              <a:t>.</a:t>
            </a:r>
          </a:p>
          <a:p>
            <a:endParaRPr lang="tr-TR" sz="10000" dirty="0" smtClean="0">
              <a:solidFill>
                <a:srgbClr val="FF6699"/>
              </a:solidFill>
            </a:endParaRPr>
          </a:p>
          <a:p>
            <a:pPr>
              <a:buNone/>
            </a:pPr>
            <a:r>
              <a:rPr lang="tr-TR" sz="10000" dirty="0" smtClean="0">
                <a:solidFill>
                  <a:srgbClr val="FF6699"/>
                </a:solidFill>
              </a:rPr>
              <a:t>-Tasavvuf </a:t>
            </a:r>
            <a:r>
              <a:rPr lang="tr-TR" sz="10000" dirty="0" smtClean="0">
                <a:solidFill>
                  <a:srgbClr val="FF6699"/>
                </a:solidFill>
              </a:rPr>
              <a:t>edebiyatı 12. Yy da Ahmet </a:t>
            </a:r>
            <a:r>
              <a:rPr lang="tr-TR" sz="10000" dirty="0" err="1" smtClean="0">
                <a:solidFill>
                  <a:srgbClr val="FF6699"/>
                </a:solidFill>
              </a:rPr>
              <a:t>Yesevi</a:t>
            </a:r>
            <a:r>
              <a:rPr lang="tr-TR" sz="10000" dirty="0" smtClean="0">
                <a:solidFill>
                  <a:srgbClr val="FF6699"/>
                </a:solidFill>
              </a:rPr>
              <a:t> ile başlamış Anadolu’da  ise Yunus Emre bu edebiyatta önde gelen kişidir</a:t>
            </a:r>
            <a:r>
              <a:rPr lang="tr-TR" sz="10000" dirty="0" smtClean="0">
                <a:solidFill>
                  <a:srgbClr val="FF6699"/>
                </a:solidFill>
              </a:rPr>
              <a:t>.</a:t>
            </a:r>
          </a:p>
          <a:p>
            <a:endParaRPr lang="tr-TR" sz="10000" dirty="0" smtClean="0">
              <a:solidFill>
                <a:srgbClr val="FF6699"/>
              </a:solidFill>
            </a:endParaRPr>
          </a:p>
          <a:p>
            <a:pPr>
              <a:buNone/>
            </a:pPr>
            <a:r>
              <a:rPr lang="tr-TR" sz="10000" b="1" dirty="0" smtClean="0">
                <a:solidFill>
                  <a:srgbClr val="FF6699"/>
                </a:solidFill>
              </a:rPr>
              <a:t>-İ</a:t>
            </a:r>
            <a:r>
              <a:rPr lang="tr-TR" sz="10000" dirty="0" smtClean="0">
                <a:solidFill>
                  <a:srgbClr val="FF6699"/>
                </a:solidFill>
              </a:rPr>
              <a:t>lahi </a:t>
            </a:r>
            <a:r>
              <a:rPr lang="tr-TR" sz="10000" dirty="0" smtClean="0">
                <a:solidFill>
                  <a:srgbClr val="FF6699"/>
                </a:solidFill>
              </a:rPr>
              <a:t>aşk anlatılır</a:t>
            </a:r>
            <a:r>
              <a:rPr lang="tr-TR" sz="10000" dirty="0" smtClean="0">
                <a:solidFill>
                  <a:srgbClr val="FF6699"/>
                </a:solidFill>
              </a:rPr>
              <a:t>.</a:t>
            </a:r>
          </a:p>
          <a:p>
            <a:endParaRPr lang="tr-TR" sz="10000" dirty="0" smtClean="0">
              <a:solidFill>
                <a:srgbClr val="FF6699"/>
              </a:solidFill>
            </a:endParaRPr>
          </a:p>
          <a:p>
            <a:pPr>
              <a:buNone/>
            </a:pPr>
            <a:r>
              <a:rPr lang="tr-TR" sz="10000" dirty="0" smtClean="0">
                <a:solidFill>
                  <a:srgbClr val="FF6699"/>
                </a:solidFill>
              </a:rPr>
              <a:t>-Didaktik </a:t>
            </a:r>
            <a:r>
              <a:rPr lang="tr-TR" sz="10000" dirty="0" smtClean="0">
                <a:solidFill>
                  <a:srgbClr val="FF6699"/>
                </a:solidFill>
              </a:rPr>
              <a:t>özellik gösterir</a:t>
            </a:r>
            <a:r>
              <a:rPr lang="tr-TR" sz="10000" dirty="0" smtClean="0">
                <a:solidFill>
                  <a:srgbClr val="FF6699"/>
                </a:solidFill>
              </a:rPr>
              <a:t>.</a:t>
            </a:r>
          </a:p>
          <a:p>
            <a:endParaRPr lang="tr-TR" sz="10000" dirty="0" smtClean="0">
              <a:solidFill>
                <a:srgbClr val="FF6699"/>
              </a:solidFill>
            </a:endParaRPr>
          </a:p>
          <a:p>
            <a:pPr>
              <a:buNone/>
            </a:pPr>
            <a:r>
              <a:rPr lang="tr-TR" sz="10000" dirty="0" smtClean="0">
                <a:solidFill>
                  <a:srgbClr val="FF6699"/>
                </a:solidFill>
              </a:rPr>
              <a:t>-Hece </a:t>
            </a:r>
            <a:r>
              <a:rPr lang="tr-TR" sz="10000" dirty="0" smtClean="0">
                <a:solidFill>
                  <a:srgbClr val="FF6699"/>
                </a:solidFill>
              </a:rPr>
              <a:t>ölçüsü ve aruz ölçüsü </a:t>
            </a:r>
            <a:r>
              <a:rPr lang="tr-TR" sz="10000" dirty="0" smtClean="0">
                <a:solidFill>
                  <a:srgbClr val="FF6699"/>
                </a:solidFill>
              </a:rPr>
              <a:t>kullanılmıştır</a:t>
            </a:r>
          </a:p>
          <a:p>
            <a:endParaRPr lang="tr-TR" sz="10000" dirty="0" smtClean="0">
              <a:solidFill>
                <a:srgbClr val="FF6699"/>
              </a:solidFill>
            </a:endParaRPr>
          </a:p>
          <a:p>
            <a:pPr>
              <a:buNone/>
            </a:pPr>
            <a:r>
              <a:rPr lang="tr-TR" sz="10000" dirty="0" smtClean="0">
                <a:solidFill>
                  <a:srgbClr val="FF6699"/>
                </a:solidFill>
              </a:rPr>
              <a:t>-Nazım </a:t>
            </a:r>
            <a:r>
              <a:rPr lang="tr-TR" sz="10000" dirty="0" smtClean="0">
                <a:solidFill>
                  <a:srgbClr val="FF6699"/>
                </a:solidFill>
              </a:rPr>
              <a:t>birimi çoğunlukla dörtlüktür</a:t>
            </a:r>
            <a:r>
              <a:rPr lang="tr-TR" sz="10000" dirty="0" smtClean="0">
                <a:solidFill>
                  <a:srgbClr val="FF6699"/>
                </a:solidFill>
              </a:rPr>
              <a:t>.</a:t>
            </a:r>
          </a:p>
          <a:p>
            <a:endParaRPr lang="tr-TR" sz="10000" dirty="0" smtClean="0">
              <a:solidFill>
                <a:srgbClr val="FF6699"/>
              </a:solidFill>
            </a:endParaRPr>
          </a:p>
          <a:p>
            <a:r>
              <a:rPr lang="tr-TR" sz="3600" dirty="0" smtClean="0">
                <a:solidFill>
                  <a:srgbClr val="FF6699"/>
                </a:solidFill>
              </a:rPr>
              <a:t/>
            </a:r>
            <a:br>
              <a:rPr lang="tr-TR" sz="3600" dirty="0" smtClean="0">
                <a:solidFill>
                  <a:srgbClr val="FF6699"/>
                </a:solidFill>
              </a:rPr>
            </a:br>
            <a:endParaRPr lang="tr-TR" sz="3600" dirty="0" smtClean="0">
              <a:solidFill>
                <a:srgbClr val="FF6699"/>
              </a:solidFill>
            </a:endParaRPr>
          </a:p>
          <a:p>
            <a:endParaRPr lang="tr-TR" dirty="0"/>
          </a:p>
        </p:txBody>
      </p:sp>
    </p:spTree>
  </p:cSld>
  <p:clrMapOvr>
    <a:masterClrMapping/>
  </p:clrMapOvr>
  <p:transition spd="med">
    <p:randomBar/>
    <p:sndAc>
      <p:stSnd>
        <p:snd r:embed="rId2" name="chimes.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428604"/>
            <a:ext cx="8229600" cy="5697559"/>
          </a:xfrm>
        </p:spPr>
        <p:txBody>
          <a:bodyPr/>
          <a:lstStyle/>
          <a:p>
            <a:pPr>
              <a:buNone/>
            </a:pPr>
            <a:r>
              <a:rPr lang="tr-TR" sz="2500" dirty="0" smtClean="0">
                <a:solidFill>
                  <a:srgbClr val="FF6699"/>
                </a:solidFill>
              </a:rPr>
              <a:t>-Dil </a:t>
            </a:r>
            <a:r>
              <a:rPr lang="tr-TR" sz="2500" dirty="0" smtClean="0">
                <a:solidFill>
                  <a:srgbClr val="FF6699"/>
                </a:solidFill>
              </a:rPr>
              <a:t>halkın anlayabileceği şekildedir.(Aşık ve Anonim halk edebiyatına göre biraz ağırdır</a:t>
            </a:r>
            <a:r>
              <a:rPr lang="tr-TR" sz="2500" dirty="0" smtClean="0">
                <a:solidFill>
                  <a:srgbClr val="FF6699"/>
                </a:solidFill>
              </a:rPr>
              <a:t>.)</a:t>
            </a:r>
          </a:p>
          <a:p>
            <a:endParaRPr lang="tr-TR" sz="2500" dirty="0" smtClean="0">
              <a:solidFill>
                <a:srgbClr val="FF6699"/>
              </a:solidFill>
            </a:endParaRPr>
          </a:p>
          <a:p>
            <a:pPr>
              <a:buNone/>
            </a:pPr>
            <a:r>
              <a:rPr lang="tr-TR" sz="2500" dirty="0" smtClean="0">
                <a:solidFill>
                  <a:srgbClr val="FF6699"/>
                </a:solidFill>
              </a:rPr>
              <a:t>-Belli </a:t>
            </a:r>
            <a:r>
              <a:rPr lang="tr-TR" sz="2500" dirty="0" smtClean="0">
                <a:solidFill>
                  <a:srgbClr val="FF6699"/>
                </a:solidFill>
              </a:rPr>
              <a:t>bir ezgi ile söylenir</a:t>
            </a:r>
            <a:r>
              <a:rPr lang="tr-TR" sz="2500" dirty="0" smtClean="0">
                <a:solidFill>
                  <a:srgbClr val="FF6699"/>
                </a:solidFill>
              </a:rPr>
              <a:t>.</a:t>
            </a:r>
          </a:p>
          <a:p>
            <a:endParaRPr lang="tr-TR" sz="2500" dirty="0" smtClean="0">
              <a:solidFill>
                <a:srgbClr val="FF6699"/>
              </a:solidFill>
            </a:endParaRPr>
          </a:p>
          <a:p>
            <a:pPr>
              <a:buNone/>
            </a:pPr>
            <a:r>
              <a:rPr lang="tr-TR" sz="2500" dirty="0" smtClean="0">
                <a:solidFill>
                  <a:srgbClr val="FF6699"/>
                </a:solidFill>
              </a:rPr>
              <a:t>-Tasavvuf </a:t>
            </a:r>
            <a:r>
              <a:rPr lang="tr-TR" sz="2500" dirty="0" smtClean="0">
                <a:solidFill>
                  <a:srgbClr val="FF6699"/>
                </a:solidFill>
              </a:rPr>
              <a:t>edebiyatında “Vahdeti </a:t>
            </a:r>
            <a:r>
              <a:rPr lang="tr-TR" sz="2500" dirty="0" err="1" smtClean="0">
                <a:solidFill>
                  <a:srgbClr val="FF6699"/>
                </a:solidFill>
              </a:rPr>
              <a:t>vücud”anlayışı</a:t>
            </a:r>
            <a:r>
              <a:rPr lang="tr-TR" sz="2500" dirty="0" smtClean="0">
                <a:solidFill>
                  <a:srgbClr val="FF6699"/>
                </a:solidFill>
              </a:rPr>
              <a:t> vardır.(Evrende tek bir varlık vardır diğer varlıklar onun yansımasıdır </a:t>
            </a:r>
            <a:r>
              <a:rPr lang="tr-TR" sz="2500" dirty="0" err="1" smtClean="0">
                <a:solidFill>
                  <a:srgbClr val="FF6699"/>
                </a:solidFill>
              </a:rPr>
              <a:t>felesefesi</a:t>
            </a:r>
            <a:r>
              <a:rPr lang="tr-TR" sz="2500" dirty="0" smtClean="0">
                <a:solidFill>
                  <a:srgbClr val="FF6699"/>
                </a:solidFill>
              </a:rPr>
              <a:t> hakimdir.)</a:t>
            </a:r>
          </a:p>
          <a:p>
            <a:endParaRPr lang="tr-TR" dirty="0"/>
          </a:p>
        </p:txBody>
      </p:sp>
    </p:spTree>
  </p:cSld>
  <p:clrMapOvr>
    <a:masterClrMapping/>
  </p:clrMapOvr>
  <p:transition spd="med">
    <p:randomBar dir="vert"/>
    <p:sndAc>
      <p:stSnd>
        <p:snd r:embed="rId2" name="chimes.wav" builtIn="1"/>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TotalTime>
  <Words>223</Words>
  <PresentationFormat>Ekran Gösterisi (4:3)</PresentationFormat>
  <Paragraphs>91</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Cumba</vt:lpstr>
      <vt:lpstr>Slayt 1</vt:lpstr>
      <vt:lpstr>Slayt 2</vt:lpstr>
      <vt:lpstr>Slayt 3</vt:lpstr>
      <vt:lpstr>Slayt 4</vt:lpstr>
      <vt:lpstr>Slayt 5</vt:lpstr>
      <vt:lpstr>Slayt 6</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userr</dc:creator>
  <cp:lastModifiedBy>userr</cp:lastModifiedBy>
  <cp:revision>3</cp:revision>
  <dcterms:created xsi:type="dcterms:W3CDTF">2016-04-29T00:14:49Z</dcterms:created>
  <dcterms:modified xsi:type="dcterms:W3CDTF">2016-04-29T00:31:45Z</dcterms:modified>
</cp:coreProperties>
</file>