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8"/>
  </p:handoutMasterIdLst>
  <p:sldIdLst>
    <p:sldId id="273" r:id="rId2"/>
    <p:sldId id="257" r:id="rId3"/>
    <p:sldId id="258" r:id="rId4"/>
    <p:sldId id="271" r:id="rId5"/>
    <p:sldId id="261" r:id="rId6"/>
    <p:sldId id="259" r:id="rId7"/>
    <p:sldId id="262" r:id="rId8"/>
    <p:sldId id="260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49D18-5BB6-47C5-AA51-F55D4BECA00D}" type="datetimeFigureOut">
              <a:rPr lang="tr-TR" smtClean="0"/>
              <a:t>25.4.2016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969CF-B0D9-4750-AD4F-9DDED6692E0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ut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25.4.2016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cut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14414" y="1214422"/>
            <a:ext cx="7772400" cy="5246958"/>
          </a:xfrm>
        </p:spPr>
        <p:txBody>
          <a:bodyPr/>
          <a:lstStyle/>
          <a:p>
            <a:r>
              <a:rPr lang="tr-TR" sz="5000" b="1" u="sng" dirty="0" smtClean="0">
                <a:solidFill>
                  <a:schemeClr val="accent5"/>
                </a:solidFill>
              </a:rPr>
              <a:t/>
            </a:r>
            <a:br>
              <a:rPr lang="tr-TR" sz="5000" b="1" u="sng" dirty="0" smtClean="0">
                <a:solidFill>
                  <a:schemeClr val="accent5"/>
                </a:solidFill>
              </a:rPr>
            </a:br>
            <a:r>
              <a:rPr lang="tr-TR" sz="5000" b="1" u="sng" dirty="0" smtClean="0">
                <a:solidFill>
                  <a:schemeClr val="accent5"/>
                </a:solidFill>
              </a:rPr>
              <a:t>CUHRİYET </a:t>
            </a:r>
            <a:r>
              <a:rPr lang="tr-TR" sz="5000" b="1" u="sng" dirty="0" smtClean="0">
                <a:solidFill>
                  <a:schemeClr val="accent5"/>
                </a:solidFill>
              </a:rPr>
              <a:t>DÖNEMİ TÜRK </a:t>
            </a:r>
            <a:r>
              <a:rPr lang="tr-TR" sz="5000" b="1" u="sng" dirty="0" smtClean="0">
                <a:solidFill>
                  <a:schemeClr val="accent5"/>
                </a:solidFill>
              </a:rPr>
              <a:t>        EDEBİYATI </a:t>
            </a:r>
            <a:r>
              <a:rPr lang="tr-TR" sz="5000" b="1" u="sng" dirty="0" smtClean="0">
                <a:solidFill>
                  <a:schemeClr val="accent5"/>
                </a:solidFill>
              </a:rPr>
              <a:t>(1923- ….)</a:t>
            </a:r>
            <a:endParaRPr lang="tr-TR" sz="50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chemeClr val="accent5"/>
                </a:solidFill>
              </a:rPr>
              <a:t>    </a:t>
            </a:r>
            <a:r>
              <a:rPr lang="tr-TR" b="1" dirty="0" smtClean="0">
                <a:solidFill>
                  <a:schemeClr val="accent5"/>
                </a:solidFill>
              </a:rPr>
              <a:t>  </a:t>
            </a:r>
            <a:r>
              <a:rPr lang="tr-TR" b="1" dirty="0" smtClean="0">
                <a:solidFill>
                  <a:schemeClr val="accent5"/>
                </a:solidFill>
              </a:rPr>
              <a:t>   2-1940 </a:t>
            </a:r>
            <a:r>
              <a:rPr lang="tr-TR" b="1" dirty="0" smtClean="0">
                <a:solidFill>
                  <a:schemeClr val="accent5"/>
                </a:solidFill>
              </a:rPr>
              <a:t>sonrası Türk </a:t>
            </a:r>
            <a:r>
              <a:rPr lang="tr-TR" b="1" dirty="0" smtClean="0">
                <a:solidFill>
                  <a:schemeClr val="accent5"/>
                </a:solidFill>
              </a:rPr>
              <a:t>Edebiyatı</a:t>
            </a:r>
          </a:p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dirty="0" smtClean="0"/>
              <a:t>    </a:t>
            </a:r>
            <a:r>
              <a:rPr lang="tr-TR" dirty="0" smtClean="0"/>
              <a:t>  Bu dönemde İkinci Dünya Savaşı edebiyatı derinden </a:t>
            </a:r>
            <a:r>
              <a:rPr lang="tr-TR" dirty="0" smtClean="0"/>
              <a:t>etkilemiştir</a:t>
            </a:r>
          </a:p>
          <a:p>
            <a:pPr>
              <a:buNone/>
            </a:pPr>
            <a:r>
              <a:rPr lang="tr-TR" b="1" dirty="0" smtClean="0"/>
              <a:t> </a:t>
            </a:r>
          </a:p>
          <a:p>
            <a:pPr>
              <a:buNone/>
            </a:pPr>
            <a:r>
              <a:rPr lang="tr-TR" b="1" dirty="0" smtClean="0"/>
              <a:t>   </a:t>
            </a:r>
            <a:r>
              <a:rPr lang="tr-TR" dirty="0" smtClean="0"/>
              <a:t>  1940’dan sonra sanatçılar dilde ve şiirde birçok değişiklikler </a:t>
            </a:r>
            <a:r>
              <a:rPr lang="tr-TR" dirty="0" smtClean="0"/>
              <a:t>yapmıştır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 </a:t>
            </a:r>
            <a:r>
              <a:rPr lang="tr-TR" b="1" dirty="0" smtClean="0"/>
              <a:t>   </a:t>
            </a:r>
            <a:r>
              <a:rPr lang="tr-TR" dirty="0" smtClean="0"/>
              <a:t> Romanlarda ve hikâyelerde daha çok köy yaşamında kente göç, işçi ve işveren sorunları, gecekondu yaşamı, kuşak çatışmaları gibi konular işlenmiştir</a:t>
            </a:r>
          </a:p>
          <a:p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1000100" y="1571612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1071538" y="307181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1142976" y="4429132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 </a:t>
            </a:r>
            <a:r>
              <a:rPr lang="tr-TR" dirty="0" smtClean="0"/>
              <a:t>  </a:t>
            </a:r>
            <a:r>
              <a:rPr lang="tr-TR" dirty="0" smtClean="0"/>
              <a:t>  Tercüme </a:t>
            </a:r>
            <a:r>
              <a:rPr lang="tr-TR" dirty="0" smtClean="0"/>
              <a:t>büroları sayesinde birçok eser Türkçeye </a:t>
            </a:r>
            <a:r>
              <a:rPr lang="tr-TR" dirty="0" smtClean="0"/>
              <a:t>çevrilmiştir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 </a:t>
            </a:r>
            <a:r>
              <a:rPr lang="tr-TR" dirty="0" smtClean="0"/>
              <a:t>  </a:t>
            </a:r>
            <a:r>
              <a:rPr lang="tr-TR" dirty="0" smtClean="0"/>
              <a:t>  Sosyal </a:t>
            </a:r>
            <a:r>
              <a:rPr lang="tr-TR" dirty="0" smtClean="0"/>
              <a:t>ve kültürel alandaki değişimler eserleri de </a:t>
            </a:r>
            <a:r>
              <a:rPr lang="tr-TR" dirty="0" smtClean="0"/>
              <a:t>etkilemiştir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 </a:t>
            </a:r>
            <a:r>
              <a:rPr lang="tr-TR" dirty="0" smtClean="0"/>
              <a:t>  </a:t>
            </a:r>
            <a:r>
              <a:rPr lang="tr-TR" dirty="0" smtClean="0"/>
              <a:t>   Bu </a:t>
            </a:r>
            <a:r>
              <a:rPr lang="tr-TR" dirty="0" smtClean="0"/>
              <a:t>dönemde farkı görüşlere sahip birçok topluluk </a:t>
            </a:r>
            <a:r>
              <a:rPr lang="tr-TR" dirty="0" smtClean="0"/>
              <a:t>kurulmuştur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   </a:t>
            </a:r>
            <a:r>
              <a:rPr lang="tr-TR" dirty="0" smtClean="0"/>
              <a:t>  Garipçiler(1. Yeniciler), 2. </a:t>
            </a:r>
            <a:r>
              <a:rPr lang="tr-TR" dirty="0" smtClean="0"/>
              <a:t>Yeniciler</a:t>
            </a:r>
            <a:r>
              <a:rPr lang="tr-TR" dirty="0" smtClean="0"/>
              <a:t>, Toplumcu </a:t>
            </a:r>
            <a:r>
              <a:rPr lang="tr-TR" dirty="0" err="1" smtClean="0"/>
              <a:t>herçekiciler</a:t>
            </a:r>
            <a:r>
              <a:rPr lang="tr-TR" dirty="0" smtClean="0"/>
              <a:t>, İkinci yeni daha sonra toplumcu şiir, 1980 sonrası şiir gibi topluluklar kurulmuştur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1071538" y="57148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1071538" y="1857364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1071538" y="3000372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5-Nokta Yıldız"/>
          <p:cNvSpPr/>
          <p:nvPr/>
        </p:nvSpPr>
        <p:spPr>
          <a:xfrm>
            <a:off x="1071538" y="4286256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714356"/>
            <a:ext cx="7772400" cy="56412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    </a:t>
            </a:r>
            <a:r>
              <a:rPr lang="tr-TR" sz="3500" b="1" dirty="0" smtClean="0">
                <a:solidFill>
                  <a:schemeClr val="accent5"/>
                </a:solidFill>
              </a:rPr>
              <a:t>A-1923-1940 </a:t>
            </a:r>
            <a:r>
              <a:rPr lang="tr-TR" sz="3500" b="1" dirty="0" smtClean="0">
                <a:solidFill>
                  <a:schemeClr val="accent5"/>
                </a:solidFill>
              </a:rPr>
              <a:t>arası Türk Edebiyatı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1-Memleket Edebiyatı(Milli Edebiyat zevk ve anlayışını sürdüren edebiyat)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2-Beş Hececiler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3-Saf (öz) şiir </a:t>
            </a:r>
            <a:r>
              <a:rPr lang="tr-TR" b="1" dirty="0" smtClean="0"/>
              <a:t>anlayışı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     4-Yedi </a:t>
            </a:r>
            <a:r>
              <a:rPr lang="tr-TR" b="1" dirty="0" smtClean="0"/>
              <a:t>meşaleciler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214290"/>
            <a:ext cx="7772400" cy="614127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7500" b="1" dirty="0" smtClean="0"/>
          </a:p>
          <a:p>
            <a:pPr>
              <a:buNone/>
            </a:pPr>
            <a:endParaRPr lang="tr-TR" sz="120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1071538" y="1071546"/>
            <a:ext cx="7429552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000" b="1" dirty="0" smtClean="0">
                <a:solidFill>
                  <a:schemeClr val="accent5"/>
                </a:solidFill>
              </a:rPr>
              <a:t>       </a:t>
            </a:r>
            <a:r>
              <a:rPr lang="tr-TR" sz="3500" b="1" dirty="0" smtClean="0">
                <a:solidFill>
                  <a:schemeClr val="accent5"/>
                </a:solidFill>
              </a:rPr>
              <a:t>B-1940 </a:t>
            </a:r>
            <a:r>
              <a:rPr lang="tr-TR" sz="3500" b="1" dirty="0" smtClean="0">
                <a:solidFill>
                  <a:schemeClr val="accent5"/>
                </a:solidFill>
              </a:rPr>
              <a:t>sonrası Türk </a:t>
            </a:r>
            <a:r>
              <a:rPr lang="tr-TR" sz="3500" b="1" dirty="0" smtClean="0">
                <a:solidFill>
                  <a:schemeClr val="accent5"/>
                </a:solidFill>
              </a:rPr>
              <a:t>Edebiyatı</a:t>
            </a:r>
          </a:p>
          <a:p>
            <a:endParaRPr lang="tr-TR" sz="3000" b="1" dirty="0" smtClean="0"/>
          </a:p>
          <a:p>
            <a:endParaRPr lang="tr-TR" sz="3000" b="1" dirty="0" smtClean="0"/>
          </a:p>
          <a:p>
            <a:r>
              <a:rPr lang="tr-TR" sz="3000" b="1" dirty="0" smtClean="0"/>
              <a:t>1-Garipçiler </a:t>
            </a:r>
            <a:r>
              <a:rPr lang="tr-TR" sz="3000" b="1" dirty="0" smtClean="0"/>
              <a:t>(1. Yeniciler</a:t>
            </a:r>
            <a:r>
              <a:rPr lang="tr-TR" sz="3000" b="1" dirty="0" smtClean="0"/>
              <a:t>)</a:t>
            </a:r>
          </a:p>
          <a:p>
            <a:endParaRPr lang="tr-TR" sz="3000" dirty="0" smtClean="0"/>
          </a:p>
          <a:p>
            <a:r>
              <a:rPr lang="tr-TR" sz="3000" b="1" dirty="0" smtClean="0"/>
              <a:t>2-Garip dışında yeniliği sürdüren şiir(Maviciler-Hisarcılar</a:t>
            </a:r>
            <a:r>
              <a:rPr lang="tr-TR" sz="3000" b="1" dirty="0" smtClean="0"/>
              <a:t>)</a:t>
            </a:r>
          </a:p>
          <a:p>
            <a:endParaRPr lang="tr-TR" sz="3000" dirty="0" smtClean="0"/>
          </a:p>
          <a:p>
            <a:r>
              <a:rPr lang="tr-TR" sz="3000" b="1" dirty="0" smtClean="0"/>
              <a:t>3-Serbest nazım ve toplumsal </a:t>
            </a:r>
            <a:r>
              <a:rPr lang="tr-TR" sz="3000" b="1" dirty="0" smtClean="0"/>
              <a:t>şiir</a:t>
            </a:r>
          </a:p>
          <a:p>
            <a:endParaRPr lang="tr-TR" sz="3000" dirty="0" smtClean="0"/>
          </a:p>
          <a:p>
            <a:r>
              <a:rPr lang="tr-TR" sz="3000" b="1" dirty="0" smtClean="0"/>
              <a:t>4-2. Yeniciler</a:t>
            </a:r>
            <a:endParaRPr lang="tr-TR" sz="3000" dirty="0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214290"/>
            <a:ext cx="7772400" cy="614127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7500" b="1" dirty="0" smtClean="0"/>
          </a:p>
          <a:p>
            <a:pPr>
              <a:buNone/>
            </a:pPr>
            <a:endParaRPr lang="tr-TR" sz="12000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1071538" y="1071546"/>
            <a:ext cx="7429552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000" b="1" dirty="0" smtClean="0">
                <a:solidFill>
                  <a:schemeClr val="accent5"/>
                </a:solidFill>
              </a:rPr>
              <a:t>       </a:t>
            </a:r>
            <a:r>
              <a:rPr lang="tr-TR" sz="3500" b="1" dirty="0" smtClean="0">
                <a:solidFill>
                  <a:schemeClr val="accent5"/>
                </a:solidFill>
              </a:rPr>
              <a:t>B-1940 </a:t>
            </a:r>
            <a:r>
              <a:rPr lang="tr-TR" sz="3500" b="1" dirty="0" smtClean="0">
                <a:solidFill>
                  <a:schemeClr val="accent5"/>
                </a:solidFill>
              </a:rPr>
              <a:t>sonrası Türk </a:t>
            </a:r>
            <a:r>
              <a:rPr lang="tr-TR" sz="3500" b="1" dirty="0" smtClean="0">
                <a:solidFill>
                  <a:schemeClr val="accent5"/>
                </a:solidFill>
              </a:rPr>
              <a:t>Edebiyatı</a:t>
            </a:r>
          </a:p>
          <a:p>
            <a:endParaRPr lang="tr-TR" sz="3000" b="1" dirty="0" smtClean="0"/>
          </a:p>
          <a:p>
            <a:endParaRPr lang="tr-TR" sz="3000" b="1" dirty="0" smtClean="0"/>
          </a:p>
          <a:p>
            <a:r>
              <a:rPr lang="tr-TR" sz="3000" b="1" dirty="0" smtClean="0"/>
              <a:t>1-Garipçiler </a:t>
            </a:r>
            <a:r>
              <a:rPr lang="tr-TR" sz="3000" b="1" dirty="0" smtClean="0"/>
              <a:t>(1. Yeniciler</a:t>
            </a:r>
            <a:r>
              <a:rPr lang="tr-TR" sz="3000" b="1" dirty="0" smtClean="0"/>
              <a:t>)</a:t>
            </a:r>
          </a:p>
          <a:p>
            <a:endParaRPr lang="tr-TR" sz="3000" dirty="0" smtClean="0"/>
          </a:p>
          <a:p>
            <a:r>
              <a:rPr lang="tr-TR" sz="3000" b="1" dirty="0" smtClean="0"/>
              <a:t>2-Garip dışında yeniliği sürdüren şiir(Maviciler-Hisarcılar</a:t>
            </a:r>
            <a:r>
              <a:rPr lang="tr-TR" sz="3000" b="1" dirty="0" smtClean="0"/>
              <a:t>)</a:t>
            </a:r>
          </a:p>
          <a:p>
            <a:endParaRPr lang="tr-TR" sz="3000" dirty="0" smtClean="0"/>
          </a:p>
          <a:p>
            <a:r>
              <a:rPr lang="tr-TR" sz="3000" b="1" dirty="0" smtClean="0"/>
              <a:t>3-Serbest nazım ve toplumsal </a:t>
            </a:r>
            <a:r>
              <a:rPr lang="tr-TR" sz="3000" b="1" dirty="0" smtClean="0"/>
              <a:t>şiir</a:t>
            </a:r>
          </a:p>
          <a:p>
            <a:endParaRPr lang="tr-TR" sz="3000" dirty="0" smtClean="0"/>
          </a:p>
          <a:p>
            <a:r>
              <a:rPr lang="tr-TR" sz="3000" b="1" dirty="0" smtClean="0"/>
              <a:t>4-2. Yeniciler</a:t>
            </a:r>
            <a:endParaRPr lang="tr-TR" sz="3000" dirty="0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5355452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5-İkinci yeni sonrası toplumsal </a:t>
            </a:r>
            <a:r>
              <a:rPr lang="tr-TR" b="1" dirty="0" smtClean="0"/>
              <a:t>şiir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6-1980 sonrası </a:t>
            </a:r>
            <a:r>
              <a:rPr lang="tr-TR" b="1" dirty="0" smtClean="0"/>
              <a:t>şiir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7-Cumhuriyet dönemi halk </a:t>
            </a:r>
            <a:r>
              <a:rPr lang="tr-TR" b="1" dirty="0" smtClean="0"/>
              <a:t>şiir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8-Cumhuriyet döneminde roman ve </a:t>
            </a:r>
            <a:r>
              <a:rPr lang="tr-TR" b="1" dirty="0" smtClean="0"/>
              <a:t>hikaye</a:t>
            </a:r>
            <a:endParaRPr lang="tr-TR" dirty="0" smtClean="0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928670"/>
            <a:ext cx="7772400" cy="54268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a)      Milli edebiyat zevk ve anlayışı sürdüren </a:t>
            </a:r>
            <a:r>
              <a:rPr lang="tr-TR" b="1" dirty="0" smtClean="0"/>
              <a:t>eserler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b)      Toplumcu gerçekçi </a:t>
            </a:r>
            <a:r>
              <a:rPr lang="tr-TR" b="1" dirty="0" smtClean="0"/>
              <a:t>eserler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c)      Bireyin iç dünyasını esas alan </a:t>
            </a:r>
            <a:r>
              <a:rPr lang="tr-TR" b="1" dirty="0" smtClean="0"/>
              <a:t>eserler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d)     </a:t>
            </a:r>
            <a:r>
              <a:rPr lang="tr-TR" b="1" dirty="0" err="1" smtClean="0"/>
              <a:t>Modernizimi</a:t>
            </a:r>
            <a:r>
              <a:rPr lang="tr-TR" b="1" dirty="0" smtClean="0"/>
              <a:t> esas alan </a:t>
            </a:r>
            <a:r>
              <a:rPr lang="tr-TR" b="1" dirty="0" smtClean="0"/>
              <a:t>eserler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e)      </a:t>
            </a:r>
            <a:r>
              <a:rPr lang="tr-TR" b="1" dirty="0" err="1" smtClean="0"/>
              <a:t>Postmodernizimi</a:t>
            </a:r>
            <a:r>
              <a:rPr lang="tr-TR" b="1" dirty="0" smtClean="0"/>
              <a:t> esas alan eserler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15338" y="3357562"/>
            <a:ext cx="371420" cy="357190"/>
          </a:xfrm>
        </p:spPr>
        <p:txBody>
          <a:bodyPr>
            <a:normAutofit fontScale="90000"/>
          </a:bodyPr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85786" y="92867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tr-TR" sz="4000" b="1" dirty="0" smtClean="0">
                <a:solidFill>
                  <a:schemeClr val="bg2"/>
                </a:solidFill>
              </a:rPr>
              <a:t>     iki </a:t>
            </a:r>
            <a:r>
              <a:rPr lang="tr-TR" sz="4000" b="1" dirty="0" smtClean="0">
                <a:solidFill>
                  <a:schemeClr val="bg2"/>
                </a:solidFill>
              </a:rPr>
              <a:t>Başlıkta </a:t>
            </a:r>
            <a:r>
              <a:rPr lang="tr-TR" sz="4000" b="1" dirty="0" smtClean="0">
                <a:solidFill>
                  <a:schemeClr val="bg2"/>
                </a:solidFill>
              </a:rPr>
              <a:t>İncelenir</a:t>
            </a:r>
          </a:p>
          <a:p>
            <a:pPr>
              <a:buNone/>
            </a:pPr>
            <a:endParaRPr lang="tr-TR" sz="4000" dirty="0" smtClean="0"/>
          </a:p>
          <a:p>
            <a:pPr>
              <a:buNone/>
            </a:pPr>
            <a:r>
              <a:rPr lang="tr-TR" sz="4000" dirty="0" smtClean="0"/>
              <a:t>1-1923-1940 Yıllar arası Türk </a:t>
            </a:r>
            <a:r>
              <a:rPr lang="tr-TR" sz="4000" dirty="0" smtClean="0"/>
              <a:t>Edebiyatı</a:t>
            </a:r>
          </a:p>
          <a:p>
            <a:pPr>
              <a:buNone/>
            </a:pPr>
            <a:endParaRPr lang="tr-TR" sz="4000" dirty="0" smtClean="0"/>
          </a:p>
          <a:p>
            <a:pPr>
              <a:buNone/>
            </a:pPr>
            <a:r>
              <a:rPr lang="tr-TR" sz="4000" dirty="0" smtClean="0"/>
              <a:t>2-1940 ve sonrası Türk Edebiyatı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571472" y="2571744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642910" y="4572008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15338" y="857232"/>
            <a:ext cx="471462" cy="560406"/>
          </a:xfrm>
        </p:spPr>
        <p:txBody>
          <a:bodyPr>
            <a:normAutofit fontScale="90000"/>
          </a:bodyPr>
          <a:lstStyle/>
          <a:p>
            <a:endParaRPr lang="tr-TR" sz="4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428604"/>
            <a:ext cx="8372476" cy="621510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r-TR" sz="6400" b="1" dirty="0" smtClean="0">
                <a:solidFill>
                  <a:schemeClr val="accent5">
                    <a:lumMod val="75000"/>
                  </a:schemeClr>
                </a:solidFill>
              </a:rPr>
              <a:t>    1-1923-1940 </a:t>
            </a:r>
            <a:r>
              <a:rPr lang="tr-TR" sz="6400" b="1" dirty="0" smtClean="0">
                <a:solidFill>
                  <a:schemeClr val="accent5">
                    <a:lumMod val="75000"/>
                  </a:schemeClr>
                </a:solidFill>
              </a:rPr>
              <a:t>Yıllar arası Türk </a:t>
            </a:r>
            <a:r>
              <a:rPr lang="tr-TR" sz="6400" b="1" dirty="0" smtClean="0">
                <a:solidFill>
                  <a:schemeClr val="accent5">
                    <a:lumMod val="75000"/>
                  </a:schemeClr>
                </a:solidFill>
              </a:rPr>
              <a:t>Edebiyatı </a:t>
            </a:r>
          </a:p>
          <a:p>
            <a:endParaRPr lang="tr-TR" dirty="0" smtClean="0"/>
          </a:p>
          <a:p>
            <a:pPr>
              <a:buNone/>
            </a:pPr>
            <a:r>
              <a:rPr lang="tr-TR" sz="5900" dirty="0" smtClean="0"/>
              <a:t>  </a:t>
            </a:r>
            <a:r>
              <a:rPr lang="tr-TR" sz="5900" dirty="0" smtClean="0"/>
              <a:t>    Cumhuriyetin </a:t>
            </a:r>
            <a:r>
              <a:rPr lang="tr-TR" sz="5900" dirty="0" smtClean="0"/>
              <a:t>ilanıyla </a:t>
            </a:r>
            <a:r>
              <a:rPr lang="tr-TR" sz="5900" dirty="0" smtClean="0"/>
              <a:t>başlar</a:t>
            </a:r>
          </a:p>
          <a:p>
            <a:endParaRPr lang="tr-TR" sz="5900" dirty="0" smtClean="0"/>
          </a:p>
          <a:p>
            <a:pPr>
              <a:buNone/>
            </a:pPr>
            <a:r>
              <a:rPr lang="tr-TR" sz="5900" dirty="0" smtClean="0"/>
              <a:t> </a:t>
            </a:r>
            <a:r>
              <a:rPr lang="tr-TR" sz="5900" dirty="0" smtClean="0"/>
              <a:t>     Kurtuluş </a:t>
            </a:r>
            <a:r>
              <a:rPr lang="tr-TR" sz="5900" dirty="0" smtClean="0"/>
              <a:t>Savaşı kazanılmış </a:t>
            </a:r>
            <a:r>
              <a:rPr lang="tr-TR" sz="5900" dirty="0" err="1" smtClean="0"/>
              <a:t>dolasıyla</a:t>
            </a:r>
            <a:r>
              <a:rPr lang="tr-TR" sz="5900" dirty="0" smtClean="0"/>
              <a:t> bu dönem edebiyatında her kurumdaki köklü değişiklikleri edebiyatta da </a:t>
            </a:r>
            <a:r>
              <a:rPr lang="tr-TR" sz="5900" dirty="0" smtClean="0"/>
              <a:t>görmekteyiz</a:t>
            </a:r>
          </a:p>
          <a:p>
            <a:endParaRPr lang="tr-TR" sz="5900" dirty="0" smtClean="0"/>
          </a:p>
          <a:p>
            <a:pPr>
              <a:buNone/>
            </a:pPr>
            <a:r>
              <a:rPr lang="tr-TR" sz="5900" dirty="0" smtClean="0"/>
              <a:t>   </a:t>
            </a:r>
            <a:r>
              <a:rPr lang="tr-TR" sz="5900" dirty="0" smtClean="0"/>
              <a:t>   Bu </a:t>
            </a:r>
            <a:r>
              <a:rPr lang="tr-TR" sz="5900" dirty="0" smtClean="0"/>
              <a:t>dönem edebiyatında daha çok ulusalcı, milliyetçi, halkçı, uygarlıkçı bir edebiyat </a:t>
            </a:r>
            <a:r>
              <a:rPr lang="tr-TR" sz="5900" dirty="0" smtClean="0"/>
              <a:t>vardır</a:t>
            </a:r>
          </a:p>
          <a:p>
            <a:pPr>
              <a:buNone/>
            </a:pPr>
            <a:endParaRPr lang="tr-TR" sz="5900" dirty="0" smtClean="0"/>
          </a:p>
          <a:p>
            <a:pPr>
              <a:buNone/>
            </a:pPr>
            <a:r>
              <a:rPr lang="tr-TR" sz="5900" b="1" dirty="0" smtClean="0"/>
              <a:t> </a:t>
            </a:r>
            <a:r>
              <a:rPr lang="tr-TR" sz="5900" b="1" dirty="0" smtClean="0"/>
              <a:t>     </a:t>
            </a:r>
            <a:r>
              <a:rPr lang="tr-TR" sz="5900" dirty="0" smtClean="0"/>
              <a:t> </a:t>
            </a:r>
            <a:r>
              <a:rPr lang="tr-TR" sz="5900" dirty="0" smtClean="0"/>
              <a:t>Milli edebiyatta Anadolu’ya yönelme </a:t>
            </a:r>
            <a:r>
              <a:rPr lang="tr-TR" sz="5900" dirty="0" smtClean="0"/>
              <a:t>bu dönemde </a:t>
            </a:r>
            <a:r>
              <a:rPr lang="tr-TR" sz="5900" dirty="0" smtClean="0"/>
              <a:t>de devam etmiştir </a:t>
            </a:r>
          </a:p>
          <a:p>
            <a:endParaRPr lang="tr-TR" sz="27100" dirty="0"/>
          </a:p>
        </p:txBody>
      </p:sp>
      <p:sp>
        <p:nvSpPr>
          <p:cNvPr id="4" name="3 5-Nokta Yıldız"/>
          <p:cNvSpPr/>
          <p:nvPr/>
        </p:nvSpPr>
        <p:spPr>
          <a:xfrm>
            <a:off x="642910" y="2143116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642910" y="378619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714348" y="5143512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5-Nokta Yıldız"/>
          <p:cNvSpPr/>
          <p:nvPr/>
        </p:nvSpPr>
        <p:spPr>
          <a:xfrm>
            <a:off x="714348" y="1357298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indir.jpe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85918" y="1714489"/>
            <a:ext cx="5929354" cy="4214842"/>
          </a:xfrm>
        </p:spPr>
      </p:pic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53554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200" dirty="0" smtClean="0"/>
              <a:t> </a:t>
            </a:r>
            <a:r>
              <a:rPr lang="tr-TR" sz="3200" dirty="0" smtClean="0"/>
              <a:t>   </a:t>
            </a:r>
            <a:r>
              <a:rPr lang="tr-TR" sz="3200" dirty="0" smtClean="0"/>
              <a:t>Eserlerdeki dil sade ve açık bir dildir. Yazı dili ile halkın konuşma dili birbirine </a:t>
            </a:r>
            <a:r>
              <a:rPr lang="tr-TR" sz="3200" dirty="0" smtClean="0"/>
              <a:t>yakındır</a:t>
            </a:r>
          </a:p>
          <a:p>
            <a:endParaRPr lang="tr-TR" sz="3200" dirty="0" smtClean="0"/>
          </a:p>
          <a:p>
            <a:pPr>
              <a:buNone/>
            </a:pPr>
            <a:r>
              <a:rPr lang="tr-TR" sz="3200" b="1" dirty="0" smtClean="0"/>
              <a:t> </a:t>
            </a:r>
            <a:r>
              <a:rPr lang="tr-TR" sz="3200" b="1" dirty="0" smtClean="0"/>
              <a:t> </a:t>
            </a:r>
            <a:r>
              <a:rPr lang="tr-TR" sz="3200" dirty="0" smtClean="0"/>
              <a:t> </a:t>
            </a:r>
            <a:r>
              <a:rPr lang="tr-TR" sz="3200" dirty="0" smtClean="0"/>
              <a:t>Atatürk inkılapları, Kurtuluş Savaşı bu dönem eserlerinin temelini </a:t>
            </a:r>
            <a:r>
              <a:rPr lang="tr-TR" sz="3200" dirty="0" smtClean="0"/>
              <a:t>oluşturmaktadır</a:t>
            </a:r>
          </a:p>
          <a:p>
            <a:endParaRPr lang="tr-TR" sz="3200" dirty="0" smtClean="0"/>
          </a:p>
          <a:p>
            <a:pPr>
              <a:buNone/>
            </a:pPr>
            <a:r>
              <a:rPr lang="tr-TR" sz="3200" b="1" dirty="0" smtClean="0"/>
              <a:t> </a:t>
            </a:r>
            <a:r>
              <a:rPr lang="tr-TR" sz="3200" b="1" dirty="0" smtClean="0"/>
              <a:t>  </a:t>
            </a:r>
            <a:r>
              <a:rPr lang="tr-TR" sz="3200" dirty="0" smtClean="0"/>
              <a:t>Bu </a:t>
            </a:r>
            <a:r>
              <a:rPr lang="tr-TR" sz="3200" dirty="0" smtClean="0"/>
              <a:t>dönem eserlerinde Kurtuluş Savaşı, yeni devlet kurma mutluluğu, Anadolu insanının eserlerde etkileri açıkça görülmekte Halk şiirinden bu dönemde de yararlanılmış, şiirde hece ölçüsü kullanılmıştır</a:t>
            </a:r>
          </a:p>
          <a:p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857224" y="2571744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1071538" y="1071546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928662" y="3929066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285728"/>
            <a:ext cx="8143932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   </a:t>
            </a:r>
            <a:r>
              <a:rPr lang="tr-TR" sz="2400" dirty="0" smtClean="0"/>
              <a:t>Roman </a:t>
            </a:r>
            <a:r>
              <a:rPr lang="tr-TR" sz="2400" dirty="0" smtClean="0"/>
              <a:t>ve hikâyelerde milli konulara ve toplumsal konulara değinilmiştir, daha sonraları yeni konulara da </a:t>
            </a:r>
            <a:r>
              <a:rPr lang="tr-TR" sz="2400" dirty="0" smtClean="0"/>
              <a:t>değinilmiştir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b="1" dirty="0" smtClean="0"/>
              <a:t>   </a:t>
            </a:r>
            <a:r>
              <a:rPr lang="tr-TR" sz="2400" dirty="0" smtClean="0"/>
              <a:t> Edebiyatın bütün türlerinden başarılı eserler </a:t>
            </a:r>
            <a:r>
              <a:rPr lang="tr-TR" sz="2400" dirty="0" smtClean="0"/>
              <a:t>verilmiştir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b="1" dirty="0" smtClean="0"/>
              <a:t>  </a:t>
            </a:r>
            <a:r>
              <a:rPr lang="tr-TR" sz="2400" dirty="0" smtClean="0"/>
              <a:t>  Edebiyat yüksem zümre edebiyatı olmaktan çıkmış, Anadolu’da da yetenekli sanatçılar ortaya </a:t>
            </a:r>
            <a:r>
              <a:rPr lang="tr-TR" sz="2400" dirty="0" smtClean="0"/>
              <a:t>çıkmıştır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b="1" dirty="0" smtClean="0"/>
              <a:t>   </a:t>
            </a:r>
            <a:r>
              <a:rPr lang="tr-TR" sz="2400" dirty="0" smtClean="0"/>
              <a:t>  Tabiat, sevgi, Anadolu halkı, yoksulluk, erdemlilik, gurbet, Atatürk, Kurtuluş Savaşı gibi konular </a:t>
            </a:r>
            <a:r>
              <a:rPr lang="tr-TR" sz="2400" dirty="0" smtClean="0"/>
              <a:t>işlenmiştir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b="1" dirty="0" smtClean="0"/>
              <a:t>     </a:t>
            </a:r>
            <a:r>
              <a:rPr lang="tr-TR" sz="2400" dirty="0" smtClean="0"/>
              <a:t>Bu </a:t>
            </a:r>
            <a:r>
              <a:rPr lang="tr-TR" sz="2400" dirty="0" smtClean="0"/>
              <a:t>dönemde memleket edebiyatı Beş Hececiler ve Yedi Meşaleciler gibi topluluklar ortaya çıkmıştır</a:t>
            </a:r>
          </a:p>
          <a:p>
            <a:endParaRPr lang="tr-TR" dirty="0" smtClean="0"/>
          </a:p>
        </p:txBody>
      </p:sp>
      <p:sp>
        <p:nvSpPr>
          <p:cNvPr id="4" name="3 5-Nokta Yıldız"/>
          <p:cNvSpPr/>
          <p:nvPr/>
        </p:nvSpPr>
        <p:spPr>
          <a:xfrm>
            <a:off x="642910" y="1714488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642910" y="428604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714348" y="2643182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5-Nokta Yıldız"/>
          <p:cNvSpPr/>
          <p:nvPr/>
        </p:nvSpPr>
        <p:spPr>
          <a:xfrm>
            <a:off x="785786" y="4000504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5-Nokta Yıldız"/>
          <p:cNvSpPr/>
          <p:nvPr/>
        </p:nvSpPr>
        <p:spPr>
          <a:xfrm>
            <a:off x="785786" y="521495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57224" y="1214422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  </a:t>
            </a:r>
            <a:r>
              <a:rPr lang="tr-TR" dirty="0" smtClean="0"/>
              <a:t>  Tabiat, sevgi, Anadolu halkı, yoksulluk, erdemlilik, gurbet, Atatürk, Kurtuluş Savaşı gibi konular </a:t>
            </a:r>
            <a:r>
              <a:rPr lang="tr-TR" dirty="0" smtClean="0"/>
              <a:t>işlenmiştir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     </a:t>
            </a:r>
            <a:r>
              <a:rPr lang="tr-TR" dirty="0" smtClean="0"/>
              <a:t>Bu </a:t>
            </a:r>
            <a:r>
              <a:rPr lang="tr-TR" dirty="0" smtClean="0"/>
              <a:t>dönemde memleket edebiyatı Beş Hececiler ve Yedi Meşaleciler gibi topluluklar ortaya çıkmıştır</a:t>
            </a:r>
          </a:p>
          <a:p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928662" y="3357562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857224" y="1357298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878" y="285728"/>
            <a:ext cx="8501122" cy="6572272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r>
              <a:rPr lang="tr-TR" b="1" dirty="0" smtClean="0"/>
              <a:t>    </a:t>
            </a:r>
            <a:r>
              <a:rPr lang="tr-TR" sz="14400" b="1" dirty="0" smtClean="0">
                <a:solidFill>
                  <a:schemeClr val="accent5">
                    <a:lumMod val="75000"/>
                  </a:schemeClr>
                </a:solidFill>
              </a:rPr>
              <a:t>   </a:t>
            </a:r>
            <a:r>
              <a:rPr lang="tr-TR" sz="14400" b="1" dirty="0" smtClean="0">
                <a:solidFill>
                  <a:schemeClr val="accent5">
                    <a:lumMod val="75000"/>
                  </a:schemeClr>
                </a:solidFill>
              </a:rPr>
              <a:t>2.1940  SONRASI TÜRK EDEBİYATI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tr-TR" sz="12000" b="1" dirty="0" smtClean="0"/>
              <a:t> </a:t>
            </a:r>
            <a:r>
              <a:rPr lang="tr-TR" sz="12000" dirty="0" smtClean="0"/>
              <a:t> </a:t>
            </a:r>
            <a:r>
              <a:rPr lang="tr-TR" sz="12000" dirty="0" smtClean="0"/>
              <a:t>  </a:t>
            </a:r>
            <a:r>
              <a:rPr lang="tr-TR" sz="12000" dirty="0" smtClean="0"/>
              <a:t> Bu dönemde İkinci Dünya Savaşı edebiyatı derinden </a:t>
            </a:r>
            <a:r>
              <a:rPr lang="tr-TR" sz="12000" dirty="0" smtClean="0"/>
              <a:t>etkilemiştir</a:t>
            </a:r>
          </a:p>
          <a:p>
            <a:endParaRPr lang="tr-TR" sz="12000" dirty="0" smtClean="0"/>
          </a:p>
          <a:p>
            <a:pPr>
              <a:buNone/>
            </a:pPr>
            <a:r>
              <a:rPr lang="tr-TR" sz="12000" b="1" dirty="0" smtClean="0"/>
              <a:t> </a:t>
            </a:r>
            <a:r>
              <a:rPr lang="tr-TR" sz="12000" dirty="0" smtClean="0"/>
              <a:t> </a:t>
            </a:r>
            <a:r>
              <a:rPr lang="tr-TR" sz="12000" dirty="0" smtClean="0"/>
              <a:t>  </a:t>
            </a:r>
            <a:r>
              <a:rPr lang="tr-TR" sz="12000" dirty="0" smtClean="0"/>
              <a:t> 1940’dan sonra sanatçılar dilde ve şiirde birçok değişiklikler </a:t>
            </a:r>
            <a:r>
              <a:rPr lang="tr-TR" sz="12000" dirty="0" smtClean="0"/>
              <a:t>yapmıştır</a:t>
            </a:r>
          </a:p>
          <a:p>
            <a:endParaRPr lang="tr-TR" sz="12000" dirty="0" smtClean="0"/>
          </a:p>
          <a:p>
            <a:pPr>
              <a:buNone/>
            </a:pPr>
            <a:r>
              <a:rPr lang="tr-TR" sz="12000" b="1" dirty="0" smtClean="0"/>
              <a:t>  </a:t>
            </a:r>
            <a:r>
              <a:rPr lang="tr-TR" sz="12000" dirty="0" smtClean="0"/>
              <a:t> </a:t>
            </a:r>
            <a:r>
              <a:rPr lang="tr-TR" sz="12000" dirty="0" smtClean="0"/>
              <a:t>  Romanlarda </a:t>
            </a:r>
            <a:r>
              <a:rPr lang="tr-TR" sz="12000" dirty="0" smtClean="0"/>
              <a:t>ve hikâyelerde daha çok köy yaşamında kente göç, işçi ve işveren sorunları, gecekondu yaşamı, kuşak çatışmaları gibi konular </a:t>
            </a:r>
            <a:r>
              <a:rPr lang="tr-TR" sz="12000" dirty="0" smtClean="0"/>
              <a:t>işlenmiştir</a:t>
            </a:r>
          </a:p>
          <a:p>
            <a:endParaRPr lang="tr-TR" sz="12000" dirty="0" smtClean="0"/>
          </a:p>
          <a:p>
            <a:pPr>
              <a:buNone/>
            </a:pPr>
            <a:r>
              <a:rPr lang="tr-TR" sz="12000" b="1" dirty="0" smtClean="0"/>
              <a:t>   </a:t>
            </a:r>
            <a:r>
              <a:rPr lang="tr-TR" sz="12000" dirty="0" smtClean="0"/>
              <a:t>  Tercüme büroları sayesinde birçok eser Türkçeye </a:t>
            </a:r>
            <a:r>
              <a:rPr lang="tr-TR" sz="12000" dirty="0" smtClean="0"/>
              <a:t>çevrilmişti</a:t>
            </a:r>
          </a:p>
          <a:p>
            <a:pPr>
              <a:buNone/>
            </a:pPr>
            <a:endParaRPr lang="tr-TR" sz="10000" dirty="0"/>
          </a:p>
        </p:txBody>
      </p:sp>
      <p:sp>
        <p:nvSpPr>
          <p:cNvPr id="4" name="3 5-Nokta Yıldız"/>
          <p:cNvSpPr/>
          <p:nvPr/>
        </p:nvSpPr>
        <p:spPr>
          <a:xfrm>
            <a:off x="857224" y="5715016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857224" y="3643314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857224" y="1142984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5-Nokta Yıldız"/>
          <p:cNvSpPr/>
          <p:nvPr/>
        </p:nvSpPr>
        <p:spPr>
          <a:xfrm>
            <a:off x="857224" y="235743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57224" y="714356"/>
            <a:ext cx="7772400" cy="55697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 </a:t>
            </a:r>
            <a:r>
              <a:rPr lang="tr-TR" dirty="0" smtClean="0"/>
              <a:t>   Sosyal </a:t>
            </a:r>
            <a:r>
              <a:rPr lang="tr-TR" dirty="0" smtClean="0"/>
              <a:t>ve kültürel alandaki değişimler eserleri de </a:t>
            </a:r>
            <a:r>
              <a:rPr lang="tr-TR" dirty="0" smtClean="0"/>
              <a:t>etkilemiştir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 </a:t>
            </a:r>
            <a:r>
              <a:rPr lang="tr-TR" dirty="0" smtClean="0"/>
              <a:t> </a:t>
            </a:r>
            <a:r>
              <a:rPr lang="tr-TR" dirty="0" smtClean="0"/>
              <a:t> </a:t>
            </a:r>
            <a:r>
              <a:rPr lang="tr-TR" dirty="0" smtClean="0"/>
              <a:t> Bu dönemde farkı görüşlere sahip birçok topluluk </a:t>
            </a:r>
            <a:r>
              <a:rPr lang="tr-TR" dirty="0" smtClean="0"/>
              <a:t>kurulmuştur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  </a:t>
            </a:r>
            <a:r>
              <a:rPr lang="tr-TR" dirty="0" smtClean="0"/>
              <a:t>  Garipçiler(1. Yeniciler), 2. Yeniciler, Toplumcu </a:t>
            </a:r>
            <a:r>
              <a:rPr lang="tr-TR" dirty="0" err="1" smtClean="0"/>
              <a:t>herçekiciler</a:t>
            </a:r>
            <a:r>
              <a:rPr lang="tr-TR" dirty="0" smtClean="0"/>
              <a:t>, İkinci yeni daha sonra toplumcu şiir, 1980 sonrası şiir gibi topluluklar kurulmuştur</a:t>
            </a:r>
          </a:p>
          <a:p>
            <a:pPr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1000100" y="3857628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1000100" y="2285992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1000100" y="857232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cut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4488</TotalTime>
  <Words>115</Words>
  <PresentationFormat>Ekran Gösterisi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Metro</vt:lpstr>
      <vt:lpstr> CUHRİYET DÖNEMİ TÜRK         EDEBİYATI (1923- ….)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userr</dc:creator>
  <cp:lastModifiedBy>userr</cp:lastModifiedBy>
  <cp:revision>27</cp:revision>
  <dcterms:created xsi:type="dcterms:W3CDTF">2016-04-25T15:46:53Z</dcterms:created>
  <dcterms:modified xsi:type="dcterms:W3CDTF">2016-04-28T18:45:23Z</dcterms:modified>
</cp:coreProperties>
</file>