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0" r:id="rId6"/>
    <p:sldId id="270" r:id="rId7"/>
    <p:sldId id="261" r:id="rId8"/>
    <p:sldId id="262" r:id="rId9"/>
    <p:sldId id="271" r:id="rId10"/>
    <p:sldId id="263" r:id="rId11"/>
    <p:sldId id="272" r:id="rId12"/>
    <p:sldId id="266" r:id="rId13"/>
    <p:sldId id="267" r:id="rId14"/>
    <p:sldId id="273" r:id="rId15"/>
    <p:sldId id="269" r:id="rId1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7" d="100"/>
          <a:sy n="67" d="100"/>
        </p:scale>
        <p:origin x="-102" y="-1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Alt Başlık"/>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17" name="16 Altbilgi Yer Tutucusu"/>
          <p:cNvSpPr>
            <a:spLocks noGrp="1"/>
          </p:cNvSpPr>
          <p:nvPr>
            <p:ph type="ftr" sz="quarter" idx="11"/>
          </p:nvPr>
        </p:nvSpPr>
        <p:spPr/>
        <p:txBody>
          <a:bodyPr/>
          <a:lstStyle/>
          <a:p>
            <a:endParaRPr lang="tr-TR"/>
          </a:p>
        </p:txBody>
      </p:sp>
      <p:sp>
        <p:nvSpPr>
          <p:cNvPr id="7" name="6 Düz Bağlayıcı"/>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411EA8-972B-44BF-83EC-3AED73375F73}" type="slidenum">
              <a:rPr lang="tr-TR" smtClean="0"/>
              <a:t>‹#›</a:t>
            </a:fld>
            <a:endParaRPr lang="tr-TR"/>
          </a:p>
        </p:txBody>
      </p:sp>
      <p:sp>
        <p:nvSpPr>
          <p:cNvPr id="8" name="7 Başlık"/>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2411EA8-972B-44BF-83EC-3AED73375F73}"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2"/>
      </p:bgRef>
    </p:bg>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12 Düz Bağlayıcı"/>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13 Oval"/>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6915912" y="3009901"/>
            <a:ext cx="457200" cy="441325"/>
          </a:xfrm>
        </p:spPr>
        <p:txBody>
          <a:bodyPr/>
          <a:lstStyle/>
          <a:p>
            <a:fld id="{82411EA8-972B-44BF-83EC-3AED73375F73}" type="slidenum">
              <a:rPr lang="tr-TR" smtClean="0"/>
              <a:t>‹#›</a:t>
            </a:fld>
            <a:endParaRPr lang="tr-TR"/>
          </a:p>
        </p:txBody>
      </p:sp>
      <p:sp>
        <p:nvSpPr>
          <p:cNvPr id="3" name="2 Dikey Metin Yer Tutucusu"/>
          <p:cNvSpPr>
            <a:spLocks noGrp="1"/>
          </p:cNvSpPr>
          <p:nvPr>
            <p:ph type="body" orient="vert" idx="1"/>
          </p:nvPr>
        </p:nvSpPr>
        <p:spPr>
          <a:xfrm>
            <a:off x="304800" y="304800"/>
            <a:ext cx="6553200" cy="5821366"/>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5" name="4 Altbilgi Yer Tutucusu"/>
          <p:cNvSpPr>
            <a:spLocks noGrp="1"/>
          </p:cNvSpPr>
          <p:nvPr>
            <p:ph type="ftr" sz="quarter" idx="11"/>
          </p:nvPr>
        </p:nvSpPr>
        <p:spPr/>
        <p:txBody>
          <a:bodyPr/>
          <a:lstStyle/>
          <a:p>
            <a:endParaRPr lang="tr-TR"/>
          </a:p>
        </p:txBody>
      </p:sp>
      <p:sp>
        <p:nvSpPr>
          <p:cNvPr id="2" name="1 Dikey Başlık"/>
          <p:cNvSpPr>
            <a:spLocks noGrp="1"/>
          </p:cNvSpPr>
          <p:nvPr>
            <p:ph type="title" orient="vert"/>
          </p:nvPr>
        </p:nvSpPr>
        <p:spPr>
          <a:xfrm>
            <a:off x="7391400" y="304801"/>
            <a:ext cx="1447800" cy="5851525"/>
          </a:xfrm>
        </p:spPr>
        <p:txBody>
          <a:bodyPr vert="eaVert"/>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solidFill>
                  <a:schemeClr val="accent3">
                    <a:shade val="75000"/>
                  </a:schemeClr>
                </a:solidFill>
              </a:defRPr>
            </a:lvl1p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a:xfrm>
            <a:off x="4361688" y="1026372"/>
            <a:ext cx="457200" cy="441325"/>
          </a:xfrm>
        </p:spPr>
        <p:txBody>
          <a:bodyPr/>
          <a:lstStyle/>
          <a:p>
            <a:fld id="{82411EA8-972B-44BF-83EC-3AED73375F73}" type="slidenum">
              <a:rPr lang="tr-TR" smtClean="0"/>
              <a:t>‹#›</a:t>
            </a:fld>
            <a:endParaRPr lang="tr-TR"/>
          </a:p>
        </p:txBody>
      </p:sp>
      <p:sp>
        <p:nvSpPr>
          <p:cNvPr id="8" name="7 İçerik Yer Tutucusu"/>
          <p:cNvSpPr>
            <a:spLocks noGrp="1"/>
          </p:cNvSpPr>
          <p:nvPr>
            <p:ph sz="quarter" idx="1"/>
          </p:nvPr>
        </p:nvSpPr>
        <p:spPr>
          <a:xfrm>
            <a:off x="301752" y="1527048"/>
            <a:ext cx="850392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11 Dikdörtgen"/>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13" name="12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4 Altbilgi Yer Tutucusu"/>
          <p:cNvSpPr>
            <a:spLocks noGrp="1"/>
          </p:cNvSpPr>
          <p:nvPr>
            <p:ph type="ftr" sz="quarter" idx="11"/>
          </p:nvPr>
        </p:nvSpPr>
        <p:spPr/>
        <p:txBody>
          <a:bodyPr/>
          <a:lstStyle/>
          <a:p>
            <a:endParaRPr lang="tr-TR"/>
          </a:p>
        </p:txBody>
      </p:sp>
      <p:sp>
        <p:nvSpPr>
          <p:cNvPr id="4" name="3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8" name="7 Düz Bağlayıcı"/>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Oval"/>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Slayt Numarası Yer Tutucusu"/>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2411EA8-972B-44BF-83EC-3AED73375F73}" type="slidenum">
              <a:rPr lang="tr-TR" smtClean="0"/>
              <a:t>‹#›</a:t>
            </a:fld>
            <a:endParaRPr lang="tr-TR"/>
          </a:p>
        </p:txBody>
      </p:sp>
      <p:sp>
        <p:nvSpPr>
          <p:cNvPr id="2" name="1 Başlık"/>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01752" y="228600"/>
            <a:ext cx="8534400" cy="758952"/>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a:xfrm>
            <a:off x="5791200" y="6409944"/>
            <a:ext cx="3044952" cy="365760"/>
          </a:xfrm>
        </p:spPr>
        <p:txBody>
          <a:bodyPr/>
          <a:lstStyle/>
          <a:p>
            <a:fld id="{E175866D-6280-4022-B8A1-4DDAF7C0CF88}" type="datetimeFigureOut">
              <a:rPr lang="tr-TR" smtClean="0"/>
              <a:t>12.12.2015</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2411EA8-972B-44BF-83EC-3AED73375F73}" type="slidenum">
              <a:rPr lang="tr-TR" smtClean="0"/>
              <a:t>‹#›</a:t>
            </a:fld>
            <a:endParaRPr lang="tr-TR"/>
          </a:p>
        </p:txBody>
      </p:sp>
      <p:sp>
        <p:nvSpPr>
          <p:cNvPr id="8" name="7 Düz Bağlayıcı"/>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9 İçerik Yer Tutucusu"/>
          <p:cNvSpPr>
            <a:spLocks noGrp="1"/>
          </p:cNvSpPr>
          <p:nvPr>
            <p:ph sz="half" idx="1"/>
          </p:nvPr>
        </p:nvSpPr>
        <p:spPr>
          <a:xfrm>
            <a:off x="301752"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İçerik Yer Tutucusu"/>
          <p:cNvSpPr>
            <a:spLocks noGrp="1"/>
          </p:cNvSpPr>
          <p:nvPr>
            <p:ph sz="half" idx="2"/>
          </p:nvPr>
        </p:nvSpPr>
        <p:spPr>
          <a:xfrm>
            <a:off x="4800600" y="1371600"/>
            <a:ext cx="4038600" cy="4681728"/>
          </a:xfrm>
        </p:spPr>
        <p:txBody>
          <a:bodyPr/>
          <a:lstStyle>
            <a:lvl1pPr>
              <a:defRPr sz="2500"/>
            </a:lvl1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1">
        <a:schemeClr val="bg2"/>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Dikdörtgen"/>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20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21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10 Dikdörtgen"/>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ikdörtgen"/>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2 Metin Yer Tutucusu"/>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8" name="7 Altbilgi Yer Tutucusu"/>
          <p:cNvSpPr>
            <a:spLocks noGrp="1"/>
          </p:cNvSpPr>
          <p:nvPr>
            <p:ph type="ftr" sz="quarter" idx="11"/>
          </p:nvPr>
        </p:nvSpPr>
        <p:spPr>
          <a:xfrm>
            <a:off x="304800" y="6409944"/>
            <a:ext cx="3581400" cy="365760"/>
          </a:xfrm>
        </p:spPr>
        <p:txBody>
          <a:bodyPr/>
          <a:lstStyle/>
          <a:p>
            <a:endParaRPr lang="tr-TR"/>
          </a:p>
        </p:txBody>
      </p:sp>
      <p:sp>
        <p:nvSpPr>
          <p:cNvPr id="15" name="14 Düz Bağlayıcı"/>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23 İçerik Yer Tutucusu"/>
          <p:cNvSpPr>
            <a:spLocks noGrp="1"/>
          </p:cNvSpPr>
          <p:nvPr>
            <p:ph sz="quarter" idx="2"/>
          </p:nvPr>
        </p:nvSpPr>
        <p:spPr>
          <a:xfrm>
            <a:off x="301752" y="2471383"/>
            <a:ext cx="4041648" cy="3818404"/>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İçerik Yer Tutucusu"/>
          <p:cNvSpPr>
            <a:spLocks noGrp="1"/>
          </p:cNvSpPr>
          <p:nvPr>
            <p:ph sz="quarter" idx="4"/>
          </p:nvPr>
        </p:nvSpPr>
        <p:spPr>
          <a:xfrm>
            <a:off x="4800600" y="2471383"/>
            <a:ext cx="4038600" cy="382219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5" name="24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Slayt Numarası Yer Tutucusu"/>
          <p:cNvSpPr>
            <a:spLocks noGrp="1"/>
          </p:cNvSpPr>
          <p:nvPr>
            <p:ph type="sldNum" sz="quarter" idx="12"/>
          </p:nvPr>
        </p:nvSpPr>
        <p:spPr>
          <a:xfrm>
            <a:off x="4343400" y="1042416"/>
            <a:ext cx="457200" cy="441325"/>
          </a:xfrm>
        </p:spPr>
        <p:txBody>
          <a:bodyPr/>
          <a:lstStyle>
            <a:lvl1pPr algn="ctr">
              <a:defRPr/>
            </a:lvl1pPr>
          </a:lstStyle>
          <a:p>
            <a:fld id="{82411EA8-972B-44BF-83EC-3AED73375F73}" type="slidenum">
              <a:rPr lang="tr-TR" smtClean="0"/>
              <a:t>‹#›</a:t>
            </a:fld>
            <a:endParaRPr lang="tr-TR"/>
          </a:p>
        </p:txBody>
      </p:sp>
      <p:sp>
        <p:nvSpPr>
          <p:cNvPr id="23" name="22 Başlık"/>
          <p:cNvSpPr>
            <a:spLocks noGrp="1"/>
          </p:cNvSpPr>
          <p:nvPr>
            <p:ph type="title"/>
          </p:nvPr>
        </p:nvSpPr>
        <p:spPr/>
        <p:txBody>
          <a:bodyPr rtlCol="0" anchor="b" anchorCtr="0"/>
          <a:lstStyle/>
          <a:p>
            <a:r>
              <a:rPr kumimoji="0" lang="tr-TR" smtClean="0"/>
              <a:t>Asıl başlık stili için tıklatın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a:xfrm>
            <a:off x="4343400" y="1036020"/>
            <a:ext cx="457200" cy="441325"/>
          </a:xfrm>
        </p:spPr>
        <p:txBody>
          <a:bodyPr/>
          <a:lstStyle/>
          <a:p>
            <a:fld id="{82411EA8-972B-44BF-83EC-3AED73375F73}"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7" name="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9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Dikdörtgen"/>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5 Dikdörtgen"/>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1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4267200" y="6324600"/>
            <a:ext cx="609600" cy="441324"/>
          </a:xfrm>
        </p:spPr>
        <p:txBody>
          <a:bodyPr/>
          <a:lstStyle>
            <a:lvl1pPr>
              <a:defRPr>
                <a:solidFill>
                  <a:srgbClr val="FFFFFF"/>
                </a:solidFill>
              </a:defRPr>
            </a:lvl1pPr>
          </a:lstStyle>
          <a:p>
            <a:fld id="{82411EA8-972B-44BF-83EC-3AED73375F73}"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9" name="18 Dikdörtgen"/>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14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12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ikdörtgen"/>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8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19 İçerik Yer Tutucusu"/>
          <p:cNvSpPr>
            <a:spLocks noGrp="1"/>
          </p:cNvSpPr>
          <p:nvPr>
            <p:ph sz="quarter" idx="1"/>
          </p:nvPr>
        </p:nvSpPr>
        <p:spPr>
          <a:xfrm>
            <a:off x="3124200" y="685800"/>
            <a:ext cx="5638800" cy="5410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2411EA8-972B-44BF-83EC-3AED73375F73}" type="slidenum">
              <a:rPr lang="tr-TR" smtClean="0"/>
              <a:t>‹#›</a:t>
            </a:fld>
            <a:endParaRPr lang="tr-TR"/>
          </a:p>
        </p:txBody>
      </p:sp>
      <p:sp>
        <p:nvSpPr>
          <p:cNvPr id="21" name="20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p:txBody>
          <a:bodyPr/>
          <a:lstStyle/>
          <a:p>
            <a:fld id="{E175866D-6280-4022-B8A1-4DDAF7C0CF88}" type="datetimeFigureOut">
              <a:rPr lang="tr-TR" smtClean="0"/>
              <a:t>12.12.2015</a:t>
            </a:fld>
            <a:endParaRPr lang="tr-TR"/>
          </a:p>
        </p:txBody>
      </p:sp>
      <p:sp>
        <p:nvSpPr>
          <p:cNvPr id="6" name="5 Altbilgi Yer Tutucusu"/>
          <p:cNvSpPr>
            <a:spLocks noGrp="1"/>
          </p:cNvSpPr>
          <p:nvPr>
            <p:ph type="ftr" sz="quarter" idx="11"/>
          </p:nvPr>
        </p:nvSpPr>
        <p:spPr>
          <a:xfrm>
            <a:off x="301752" y="6410848"/>
            <a:ext cx="3383280" cy="365760"/>
          </a:xfrm>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1" name="20 Düz Bağlayıcı"/>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16 Dikdörtgen"/>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19 Dikdörtgen"/>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7 Dikdörtgen"/>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11 Oval"/>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Oval"/>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Slayt Numarası Yer Tutucusu"/>
          <p:cNvSpPr>
            <a:spLocks noGrp="1"/>
          </p:cNvSpPr>
          <p:nvPr>
            <p:ph type="sldNum" sz="quarter" idx="12"/>
          </p:nvPr>
        </p:nvSpPr>
        <p:spPr>
          <a:xfrm>
            <a:off x="1371600" y="312738"/>
            <a:ext cx="457200" cy="441325"/>
          </a:xfrm>
        </p:spPr>
        <p:txBody>
          <a:bodyPr/>
          <a:lstStyle/>
          <a:p>
            <a:fld id="{82411EA8-972B-44BF-83EC-3AED73375F73}" type="slidenum">
              <a:rPr lang="tr-TR" smtClean="0"/>
              <a:t>‹#›</a:t>
            </a:fld>
            <a:endParaRPr lang="tr-TR"/>
          </a:p>
        </p:txBody>
      </p:sp>
      <p:sp>
        <p:nvSpPr>
          <p:cNvPr id="2" name="1 Başlık"/>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3000375" y="609600"/>
            <a:ext cx="5867400" cy="4267200"/>
          </a:xfrm>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22" name="21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4 Veri Yer Tutucusu"/>
          <p:cNvSpPr>
            <a:spLocks noGrp="1"/>
          </p:cNvSpPr>
          <p:nvPr>
            <p:ph type="dt" sz="half" idx="10"/>
          </p:nvPr>
        </p:nvSpPr>
        <p:spPr>
          <a:xfrm>
            <a:off x="5788152" y="6404984"/>
            <a:ext cx="3044952" cy="365760"/>
          </a:xfrm>
        </p:spPr>
        <p:txBody>
          <a:bodyPr/>
          <a:lstStyle/>
          <a:p>
            <a:fld id="{E175866D-6280-4022-B8A1-4DDAF7C0CF88}" type="datetimeFigureOut">
              <a:rPr lang="tr-TR" smtClean="0"/>
              <a:t>12.12.2015</a:t>
            </a:fld>
            <a:endParaRPr lang="tr-TR"/>
          </a:p>
        </p:txBody>
      </p:sp>
      <p:sp>
        <p:nvSpPr>
          <p:cNvPr id="6" name="5 Altbilgi Yer Tutucusu"/>
          <p:cNvSpPr>
            <a:spLocks noGrp="1"/>
          </p:cNvSpPr>
          <p:nvPr>
            <p:ph type="ftr" sz="quarter" idx="11"/>
          </p:nvPr>
        </p:nvSpPr>
        <p:spPr>
          <a:xfrm>
            <a:off x="301752" y="6410848"/>
            <a:ext cx="3584448" cy="365760"/>
          </a:xfrm>
        </p:spPr>
        <p:txBody>
          <a:bodyPr/>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Dikdörtgen"/>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15 Dikdörtgen"/>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17 Dikdörtgen"/>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18 Dikdörtgen"/>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8 Dikdörtgen"/>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13 Veri Yer Tutucusu"/>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E175866D-6280-4022-B8A1-4DDAF7C0CF88}" type="datetimeFigureOut">
              <a:rPr lang="tr-TR" smtClean="0"/>
              <a:t>12.12.2015</a:t>
            </a:fld>
            <a:endParaRPr lang="tr-TR"/>
          </a:p>
        </p:txBody>
      </p:sp>
      <p:sp>
        <p:nvSpPr>
          <p:cNvPr id="3" name="2 Altbilgi Yer Tutucusu"/>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tr-TR"/>
          </a:p>
        </p:txBody>
      </p:sp>
      <p:sp>
        <p:nvSpPr>
          <p:cNvPr id="8" name="7 Dikdörtgen"/>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9 Düz Bağlayıcı"/>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11 Oval"/>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14 Oval"/>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2411EA8-972B-44BF-83EC-3AED73375F73}" type="slidenum">
              <a:rPr lang="tr-TR" smtClean="0"/>
              <a:t>‹#›</a:t>
            </a:fld>
            <a:endParaRPr lang="tr-TR"/>
          </a:p>
        </p:txBody>
      </p:sp>
      <p:sp>
        <p:nvSpPr>
          <p:cNvPr id="22" name="21 Başlık Yer Tutucusu"/>
          <p:cNvSpPr>
            <a:spLocks noGrp="1"/>
          </p:cNvSpPr>
          <p:nvPr>
            <p:ph type="title"/>
          </p:nvPr>
        </p:nvSpPr>
        <p:spPr>
          <a:xfrm>
            <a:off x="301752" y="228600"/>
            <a:ext cx="8534400" cy="758952"/>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edebiyatsayfasi.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1428728" y="2643182"/>
            <a:ext cx="7406640" cy="1936126"/>
          </a:xfrm>
        </p:spPr>
        <p:txBody>
          <a:bodyPr>
            <a:normAutofit/>
          </a:bodyPr>
          <a:lstStyle/>
          <a:p>
            <a:r>
              <a:rPr lang="tr-TR" sz="4000" b="1" dirty="0" smtClean="0">
                <a:solidFill>
                  <a:schemeClr val="tx1"/>
                </a:solidFill>
              </a:rPr>
              <a:t>TÜRK EDEBİYATI PERFORMANS ÖDEVİ</a:t>
            </a:r>
            <a:endParaRPr lang="tr-TR" sz="4000" b="1" dirty="0">
              <a:solidFill>
                <a:schemeClr val="tx1"/>
              </a:solidFill>
            </a:endParaRPr>
          </a:p>
        </p:txBody>
      </p:sp>
      <p:sp>
        <p:nvSpPr>
          <p:cNvPr id="2" name="1 Başlık"/>
          <p:cNvSpPr>
            <a:spLocks noGrp="1"/>
          </p:cNvSpPr>
          <p:nvPr>
            <p:ph type="ctrTitle"/>
          </p:nvPr>
        </p:nvSpPr>
        <p:spPr>
          <a:xfrm>
            <a:off x="1428728" y="857232"/>
            <a:ext cx="7406640" cy="1472184"/>
          </a:xfrm>
        </p:spPr>
        <p:txBody>
          <a:bodyPr>
            <a:normAutofit/>
          </a:bodyPr>
          <a:lstStyle/>
          <a:p>
            <a:r>
              <a:rPr lang="tr-TR" sz="4400" b="1" dirty="0" smtClean="0">
                <a:solidFill>
                  <a:schemeClr val="tx1"/>
                </a:solidFill>
              </a:rPr>
              <a:t>İslami Dönemde İlk Dil ve Edebiyat Ürünleri</a:t>
            </a:r>
            <a:endParaRPr lang="tr-TR" sz="44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smtClean="0">
                <a:solidFill>
                  <a:srgbClr val="FF0000"/>
                </a:solidFill>
              </a:rPr>
              <a:t>ATABETÜL-HAKÂYIK</a:t>
            </a:r>
            <a:endParaRPr lang="tr-TR" dirty="0">
              <a:solidFill>
                <a:srgbClr val="FF0000"/>
              </a:solidFill>
            </a:endParaRPr>
          </a:p>
        </p:txBody>
      </p:sp>
      <p:sp>
        <p:nvSpPr>
          <p:cNvPr id="3" name="2 İçerik Yer Tutucusu"/>
          <p:cNvSpPr>
            <a:spLocks noGrp="1"/>
          </p:cNvSpPr>
          <p:nvPr>
            <p:ph sz="quarter" idx="1"/>
          </p:nvPr>
        </p:nvSpPr>
        <p:spPr>
          <a:xfrm>
            <a:off x="285720" y="1500174"/>
            <a:ext cx="8503920" cy="4572000"/>
          </a:xfrm>
        </p:spPr>
        <p:txBody>
          <a:bodyPr>
            <a:normAutofit fontScale="92500" lnSpcReduction="10000"/>
          </a:bodyPr>
          <a:lstStyle/>
          <a:p>
            <a:pPr>
              <a:buNone/>
            </a:pPr>
            <a:r>
              <a:rPr lang="tr-TR" dirty="0" smtClean="0"/>
              <a:t/>
            </a:r>
            <a:br>
              <a:rPr lang="tr-TR" dirty="0" smtClean="0"/>
            </a:br>
            <a:r>
              <a:rPr lang="tr-TR" dirty="0" smtClean="0">
                <a:solidFill>
                  <a:srgbClr val="FF0000"/>
                </a:solidFill>
              </a:rPr>
              <a:t>1.</a:t>
            </a:r>
            <a:r>
              <a:rPr lang="tr-TR" dirty="0" smtClean="0"/>
              <a:t> 12. </a:t>
            </a:r>
            <a:r>
              <a:rPr lang="tr-TR" dirty="0" err="1" smtClean="0"/>
              <a:t>yy.’ın</a:t>
            </a:r>
            <a:r>
              <a:rPr lang="tr-TR" dirty="0" smtClean="0"/>
              <a:t> ilk yarısında Edip Ahmet </a:t>
            </a:r>
            <a:r>
              <a:rPr lang="tr-TR" dirty="0" err="1" smtClean="0"/>
              <a:t>Yükneki</a:t>
            </a:r>
            <a:r>
              <a:rPr lang="tr-TR" dirty="0" smtClean="0"/>
              <a:t> tarafından yazılmıştır.</a:t>
            </a:r>
            <a:br>
              <a:rPr lang="tr-TR" dirty="0" smtClean="0"/>
            </a:br>
            <a:r>
              <a:rPr lang="tr-TR" dirty="0" smtClean="0">
                <a:solidFill>
                  <a:srgbClr val="FF0000"/>
                </a:solidFill>
              </a:rPr>
              <a:t>2.</a:t>
            </a:r>
            <a:r>
              <a:rPr lang="tr-TR" dirty="0" smtClean="0"/>
              <a:t> Didaktik bir eserdir. Günümüzdeki Türkçe karşılığı “gerçeklerin </a:t>
            </a:r>
            <a:r>
              <a:rPr lang="tr-TR" dirty="0" err="1" smtClean="0"/>
              <a:t>eşiği”dir</a:t>
            </a:r>
            <a:r>
              <a:rPr lang="tr-TR" dirty="0" smtClean="0"/>
              <a:t>.</a:t>
            </a:r>
            <a:br>
              <a:rPr lang="tr-TR" dirty="0" smtClean="0"/>
            </a:br>
            <a:r>
              <a:rPr lang="tr-TR" dirty="0" smtClean="0">
                <a:solidFill>
                  <a:srgbClr val="FF0000"/>
                </a:solidFill>
              </a:rPr>
              <a:t>3.</a:t>
            </a:r>
            <a:r>
              <a:rPr lang="tr-TR" dirty="0" smtClean="0"/>
              <a:t> Eser </a:t>
            </a:r>
            <a:r>
              <a:rPr lang="tr-TR" dirty="0" err="1" smtClean="0"/>
              <a:t>Hakaniye</a:t>
            </a:r>
            <a:r>
              <a:rPr lang="tr-TR" dirty="0" smtClean="0"/>
              <a:t> Lehçesiyle ve Uygur harfleriyle yazılmıştır.</a:t>
            </a:r>
            <a:br>
              <a:rPr lang="tr-TR" dirty="0" smtClean="0"/>
            </a:br>
            <a:r>
              <a:rPr lang="tr-TR" dirty="0" smtClean="0">
                <a:solidFill>
                  <a:srgbClr val="FF0000"/>
                </a:solidFill>
              </a:rPr>
              <a:t>4. </a:t>
            </a:r>
            <a:r>
              <a:rPr lang="tr-TR" dirty="0" smtClean="0"/>
              <a:t>Arapça ve Farsçanın etkisi yoktur.</a:t>
            </a:r>
            <a:br>
              <a:rPr lang="tr-TR" dirty="0" smtClean="0"/>
            </a:br>
            <a:r>
              <a:rPr lang="tr-TR" dirty="0" smtClean="0">
                <a:solidFill>
                  <a:srgbClr val="FF0000"/>
                </a:solidFill>
              </a:rPr>
              <a:t>5. </a:t>
            </a:r>
            <a:r>
              <a:rPr lang="tr-TR" dirty="0" smtClean="0"/>
              <a:t>Eserin konusu din ve ahlak kurallarıdır. Cömertliğin iyi bir şey olduğunu ileri sürmekte ve Türk karakterini bu yönden öğretmektedir. Ayrıca ilmin her şeyden üstün olduğu gerçeğini savunmaktadır.</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183305b.jpg"/>
          <p:cNvPicPr>
            <a:picLocks noGrp="1" noChangeAspect="1"/>
          </p:cNvPicPr>
          <p:nvPr>
            <p:ph sz="quarter" idx="1"/>
          </p:nvPr>
        </p:nvPicPr>
        <p:blipFill>
          <a:blip r:embed="rId2"/>
          <a:stretch>
            <a:fillRect/>
          </a:stretch>
        </p:blipFill>
        <p:spPr>
          <a:xfrm>
            <a:off x="0" y="0"/>
            <a:ext cx="4500562" cy="6858000"/>
          </a:xfrm>
        </p:spPr>
      </p:pic>
      <p:pic>
        <p:nvPicPr>
          <p:cNvPr id="5" name="4 Resim" descr="cxfccquhqudfiuefo.jpg"/>
          <p:cNvPicPr>
            <a:picLocks noChangeAspect="1"/>
          </p:cNvPicPr>
          <p:nvPr/>
        </p:nvPicPr>
        <p:blipFill>
          <a:blip r:embed="rId3"/>
          <a:stretch>
            <a:fillRect/>
          </a:stretch>
        </p:blipFill>
        <p:spPr>
          <a:xfrm>
            <a:off x="4286249" y="0"/>
            <a:ext cx="4857752"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DİVÂN-I HİKMET</a:t>
            </a:r>
            <a:endParaRPr lang="tr-TR" dirty="0">
              <a:solidFill>
                <a:srgbClr val="FF0000"/>
              </a:solidFill>
            </a:endParaRPr>
          </a:p>
        </p:txBody>
      </p:sp>
      <p:sp>
        <p:nvSpPr>
          <p:cNvPr id="3" name="2 İçerik Yer Tutucusu"/>
          <p:cNvSpPr>
            <a:spLocks noGrp="1"/>
          </p:cNvSpPr>
          <p:nvPr>
            <p:ph sz="quarter" idx="1"/>
          </p:nvPr>
        </p:nvSpPr>
        <p:spPr/>
        <p:txBody>
          <a:bodyPr>
            <a:normAutofit/>
          </a:bodyPr>
          <a:lstStyle/>
          <a:p>
            <a:r>
              <a:rPr lang="tr-TR" sz="2000" dirty="0" smtClean="0">
                <a:solidFill>
                  <a:srgbClr val="FF0000"/>
                </a:solidFill>
              </a:rPr>
              <a:t>1. </a:t>
            </a:r>
            <a:r>
              <a:rPr lang="tr-TR" sz="2000" dirty="0" smtClean="0"/>
              <a:t>Hoca Ahmet </a:t>
            </a:r>
            <a:r>
              <a:rPr lang="tr-TR" sz="2000" dirty="0" err="1" smtClean="0"/>
              <a:t>Yesevî’nin</a:t>
            </a:r>
            <a:r>
              <a:rPr lang="tr-TR" sz="2000" dirty="0" smtClean="0"/>
              <a:t> hikmet adını verdiği şiirlerini topladığı eserdir. Ahmet </a:t>
            </a:r>
            <a:r>
              <a:rPr lang="tr-TR" sz="2000" dirty="0" err="1" smtClean="0"/>
              <a:t>Yesevî’nin</a:t>
            </a:r>
            <a:r>
              <a:rPr lang="tr-TR" sz="2000" dirty="0" smtClean="0"/>
              <a:t> hikmetleri İslâmiyet Etkisinde Gelişen Türk Edebiyatı nazım biçimlerinden olan “ilahî”nin ilk örnekleri olarak kabul edilir. Buradan hareketle Ahmet </a:t>
            </a:r>
            <a:r>
              <a:rPr lang="tr-TR" sz="2000" dirty="0" err="1" smtClean="0"/>
              <a:t>Yesevî’nin</a:t>
            </a:r>
            <a:r>
              <a:rPr lang="tr-TR" sz="2000" dirty="0" smtClean="0"/>
              <a:t> de “Dinî-Tasavvufî Türk Halk Şiiri”nin kurucusu olduğu söylenebilir.</a:t>
            </a:r>
            <a:br>
              <a:rPr lang="tr-TR" sz="2000" dirty="0" smtClean="0"/>
            </a:br>
            <a:r>
              <a:rPr lang="tr-TR" sz="2000" dirty="0" smtClean="0">
                <a:solidFill>
                  <a:srgbClr val="FF0000"/>
                </a:solidFill>
              </a:rPr>
              <a:t>2. </a:t>
            </a:r>
            <a:r>
              <a:rPr lang="tr-TR" sz="2000" dirty="0" smtClean="0"/>
              <a:t>Tasavvuf edebiyatının kurucusu Ahmet </a:t>
            </a:r>
            <a:r>
              <a:rPr lang="tr-TR" sz="2000" dirty="0" err="1" smtClean="0"/>
              <a:t>Yesevi</a:t>
            </a:r>
            <a:r>
              <a:rPr lang="tr-TR" sz="2000" dirty="0" smtClean="0"/>
              <a:t> tarafından yazılmıştır.</a:t>
            </a:r>
            <a:br>
              <a:rPr lang="tr-TR" sz="2000" dirty="0" smtClean="0"/>
            </a:br>
            <a:r>
              <a:rPr lang="tr-TR" sz="2000" dirty="0" smtClean="0">
                <a:solidFill>
                  <a:srgbClr val="FF0000"/>
                </a:solidFill>
              </a:rPr>
              <a:t>3. </a:t>
            </a:r>
            <a:r>
              <a:rPr lang="tr-TR" sz="2000" dirty="0" smtClean="0"/>
              <a:t>Didaktik bir eserdir</a:t>
            </a:r>
            <a:r>
              <a:rPr lang="tr-TR" sz="2000" dirty="0" smtClean="0"/>
              <a:t>.</a:t>
            </a:r>
          </a:p>
          <a:p>
            <a:pPr>
              <a:buNone/>
            </a:pPr>
            <a:r>
              <a:rPr lang="tr-TR" sz="2000" dirty="0" smtClean="0"/>
              <a:t>    </a:t>
            </a:r>
            <a:r>
              <a:rPr lang="tr-TR" sz="2000" dirty="0" smtClean="0">
                <a:solidFill>
                  <a:srgbClr val="FF0000"/>
                </a:solidFill>
              </a:rPr>
              <a:t>4.</a:t>
            </a:r>
            <a:r>
              <a:rPr lang="tr-TR" sz="2000" dirty="0" smtClean="0"/>
              <a:t>Tasavvuf </a:t>
            </a:r>
            <a:r>
              <a:rPr lang="tr-TR" sz="2000" dirty="0" smtClean="0"/>
              <a:t>alanında yazılan ilk eserdir.</a:t>
            </a:r>
            <a:br>
              <a:rPr lang="tr-TR" sz="2000" dirty="0" smtClean="0"/>
            </a:br>
            <a:r>
              <a:rPr lang="tr-TR" sz="2000" dirty="0" smtClean="0">
                <a:solidFill>
                  <a:srgbClr val="FF0000"/>
                </a:solidFill>
              </a:rPr>
              <a:t>5.</a:t>
            </a:r>
            <a:r>
              <a:rPr lang="tr-TR" sz="2000" dirty="0" err="1" smtClean="0"/>
              <a:t>Hakaniye</a:t>
            </a:r>
            <a:r>
              <a:rPr lang="tr-TR" sz="2000" dirty="0" smtClean="0"/>
              <a:t> </a:t>
            </a:r>
            <a:r>
              <a:rPr lang="tr-TR" sz="2000" dirty="0" smtClean="0"/>
              <a:t>Lehçesiyle (</a:t>
            </a:r>
            <a:r>
              <a:rPr lang="tr-TR" sz="2000" dirty="0" err="1" smtClean="0"/>
              <a:t>Karahanlı</a:t>
            </a:r>
            <a:r>
              <a:rPr lang="tr-TR" sz="2000" dirty="0" smtClean="0"/>
              <a:t> Türkçesiyle) yazılmıştır.</a:t>
            </a:r>
            <a:endParaRPr lang="tr-TR"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01752" y="1527048"/>
            <a:ext cx="8503920" cy="4545158"/>
          </a:xfrm>
        </p:spPr>
        <p:txBody>
          <a:bodyPr>
            <a:normAutofit/>
          </a:bodyPr>
          <a:lstStyle/>
          <a:p>
            <a:r>
              <a:rPr lang="tr-TR" sz="2000" dirty="0" smtClean="0">
                <a:solidFill>
                  <a:srgbClr val="FF0000"/>
                </a:solidFill>
              </a:rPr>
              <a:t>6.</a:t>
            </a:r>
            <a:r>
              <a:rPr lang="tr-TR" sz="2000" dirty="0" smtClean="0"/>
              <a:t>Şiirler </a:t>
            </a:r>
            <a:r>
              <a:rPr lang="tr-TR" sz="2000" dirty="0" smtClean="0"/>
              <a:t>dörtlüklere ve hece ölçüsüyle (4+2=7’li ve 4+4+4=12’li kalıbı ile oluşturulmuştur) yazılmıştır. Yarım kafiye kullanılmıştır. Birçok kere de rediften faydalanılmıştır. Dörtlükler koşma biçimindedir. Aruz ölçüsüyle yazılanlar da vardır. Bu kısımlar daha çok gazel tarzındadır.</a:t>
            </a:r>
            <a:br>
              <a:rPr lang="tr-TR" sz="2000" dirty="0" smtClean="0"/>
            </a:br>
            <a:r>
              <a:rPr lang="tr-TR" sz="2000" dirty="0" smtClean="0"/>
              <a:t>(</a:t>
            </a:r>
            <a:r>
              <a:rPr lang="tr-TR" sz="2000" dirty="0" err="1" smtClean="0"/>
              <a:t>Fâ</a:t>
            </a:r>
            <a:r>
              <a:rPr lang="tr-TR" sz="2000" dirty="0" smtClean="0"/>
              <a:t> i lâ tün / </a:t>
            </a:r>
            <a:r>
              <a:rPr lang="tr-TR" sz="2000" dirty="0" err="1" smtClean="0"/>
              <a:t>Fâ</a:t>
            </a:r>
            <a:r>
              <a:rPr lang="tr-TR" sz="2000" dirty="0" smtClean="0"/>
              <a:t> i lâ tün / </a:t>
            </a:r>
            <a:r>
              <a:rPr lang="tr-TR" sz="2000" dirty="0" err="1" smtClean="0"/>
              <a:t>Fâ</a:t>
            </a:r>
            <a:r>
              <a:rPr lang="tr-TR" sz="2000" dirty="0" smtClean="0"/>
              <a:t> i lâ tün / </a:t>
            </a:r>
            <a:r>
              <a:rPr lang="tr-TR" sz="2000" dirty="0" err="1" smtClean="0"/>
              <a:t>Fâ</a:t>
            </a:r>
            <a:r>
              <a:rPr lang="tr-TR" sz="2000" dirty="0" smtClean="0"/>
              <a:t> i lâ tün)</a:t>
            </a:r>
            <a:br>
              <a:rPr lang="tr-TR" sz="2000" dirty="0" smtClean="0"/>
            </a:br>
            <a:r>
              <a:rPr lang="tr-TR" sz="2000" dirty="0" smtClean="0"/>
              <a:t>(</a:t>
            </a:r>
            <a:r>
              <a:rPr lang="tr-TR" sz="2000" dirty="0" err="1" smtClean="0"/>
              <a:t>Me</a:t>
            </a:r>
            <a:r>
              <a:rPr lang="tr-TR" sz="2000" dirty="0" smtClean="0"/>
              <a:t> </a:t>
            </a:r>
            <a:r>
              <a:rPr lang="tr-TR" sz="2000" dirty="0" err="1" smtClean="0"/>
              <a:t>fâ</a:t>
            </a:r>
            <a:r>
              <a:rPr lang="tr-TR" sz="2000" dirty="0" smtClean="0"/>
              <a:t> î </a:t>
            </a:r>
            <a:r>
              <a:rPr lang="tr-TR" sz="2000" dirty="0" err="1" smtClean="0"/>
              <a:t>lün</a:t>
            </a:r>
            <a:r>
              <a:rPr lang="tr-TR" sz="2000" dirty="0" smtClean="0"/>
              <a:t> / </a:t>
            </a:r>
            <a:r>
              <a:rPr lang="tr-TR" sz="2000" dirty="0" err="1" smtClean="0"/>
              <a:t>Me</a:t>
            </a:r>
            <a:r>
              <a:rPr lang="tr-TR" sz="2000" dirty="0" smtClean="0"/>
              <a:t> </a:t>
            </a:r>
            <a:r>
              <a:rPr lang="tr-TR" sz="2000" dirty="0" err="1" smtClean="0"/>
              <a:t>fâ</a:t>
            </a:r>
            <a:r>
              <a:rPr lang="tr-TR" sz="2000" dirty="0" smtClean="0"/>
              <a:t> î </a:t>
            </a:r>
            <a:r>
              <a:rPr lang="tr-TR" sz="2000" dirty="0" err="1" smtClean="0"/>
              <a:t>lün</a:t>
            </a:r>
            <a:r>
              <a:rPr lang="tr-TR" sz="2000" dirty="0" smtClean="0"/>
              <a:t> /</a:t>
            </a:r>
            <a:r>
              <a:rPr lang="tr-TR" sz="2000" dirty="0" err="1" smtClean="0"/>
              <a:t>Fe</a:t>
            </a:r>
            <a:r>
              <a:rPr lang="tr-TR" sz="2000" dirty="0" smtClean="0"/>
              <a:t> </a:t>
            </a:r>
            <a:r>
              <a:rPr lang="tr-TR" sz="2000" dirty="0" err="1" smtClean="0"/>
              <a:t>ûlün</a:t>
            </a:r>
            <a:r>
              <a:rPr lang="tr-TR" sz="2000" dirty="0" smtClean="0"/>
              <a:t>)</a:t>
            </a:r>
            <a:br>
              <a:rPr lang="tr-TR" sz="2000" dirty="0" smtClean="0"/>
            </a:br>
            <a:r>
              <a:rPr lang="tr-TR" sz="2000" dirty="0" smtClean="0"/>
              <a:t>(4 </a:t>
            </a:r>
            <a:r>
              <a:rPr lang="tr-TR" sz="2000" dirty="0" err="1" smtClean="0"/>
              <a:t>Me</a:t>
            </a:r>
            <a:r>
              <a:rPr lang="tr-TR" sz="2000" dirty="0" smtClean="0"/>
              <a:t> </a:t>
            </a:r>
            <a:r>
              <a:rPr lang="tr-TR" sz="2000" dirty="0" err="1" smtClean="0"/>
              <a:t>fâ</a:t>
            </a:r>
            <a:r>
              <a:rPr lang="tr-TR" sz="2000" dirty="0" smtClean="0"/>
              <a:t> î </a:t>
            </a:r>
            <a:r>
              <a:rPr lang="tr-TR" sz="2000" dirty="0" err="1" smtClean="0"/>
              <a:t>lün</a:t>
            </a:r>
            <a:r>
              <a:rPr lang="tr-TR" sz="2000" dirty="0" smtClean="0"/>
              <a:t> – </a:t>
            </a:r>
            <a:r>
              <a:rPr lang="tr-TR" sz="2000" dirty="0" err="1" smtClean="0"/>
              <a:t>Mef</a:t>
            </a:r>
            <a:r>
              <a:rPr lang="tr-TR" sz="2000" dirty="0" smtClean="0"/>
              <a:t> û </a:t>
            </a:r>
            <a:r>
              <a:rPr lang="tr-TR" sz="2000" dirty="0" err="1" smtClean="0"/>
              <a:t>lü</a:t>
            </a:r>
            <a:r>
              <a:rPr lang="tr-TR" sz="2000" dirty="0" smtClean="0"/>
              <a:t> / </a:t>
            </a:r>
            <a:r>
              <a:rPr lang="tr-TR" sz="2000" dirty="0" err="1" smtClean="0"/>
              <a:t>Me</a:t>
            </a:r>
            <a:r>
              <a:rPr lang="tr-TR" sz="2000" dirty="0" smtClean="0"/>
              <a:t> </a:t>
            </a:r>
            <a:r>
              <a:rPr lang="tr-TR" sz="2000" dirty="0" err="1" smtClean="0"/>
              <a:t>fâ</a:t>
            </a:r>
            <a:r>
              <a:rPr lang="tr-TR" sz="2000" dirty="0" smtClean="0"/>
              <a:t> î </a:t>
            </a:r>
            <a:r>
              <a:rPr lang="tr-TR" sz="2000" dirty="0" err="1" smtClean="0"/>
              <a:t>lü</a:t>
            </a:r>
            <a:r>
              <a:rPr lang="tr-TR" sz="2000" dirty="0" smtClean="0"/>
              <a:t> / </a:t>
            </a:r>
            <a:r>
              <a:rPr lang="tr-TR" sz="2000" dirty="0" err="1" smtClean="0"/>
              <a:t>Me</a:t>
            </a:r>
            <a:r>
              <a:rPr lang="tr-TR" sz="2000" dirty="0" smtClean="0"/>
              <a:t> </a:t>
            </a:r>
            <a:r>
              <a:rPr lang="tr-TR" sz="2000" dirty="0" err="1" smtClean="0"/>
              <a:t>fâ</a:t>
            </a:r>
            <a:r>
              <a:rPr lang="tr-TR" sz="2000" dirty="0" smtClean="0"/>
              <a:t> î </a:t>
            </a:r>
            <a:r>
              <a:rPr lang="tr-TR" sz="2000" dirty="0" err="1" smtClean="0"/>
              <a:t>lü</a:t>
            </a:r>
            <a:r>
              <a:rPr lang="tr-TR" sz="2000" dirty="0" smtClean="0"/>
              <a:t> / </a:t>
            </a:r>
            <a:r>
              <a:rPr lang="tr-TR" sz="2000" dirty="0" err="1" smtClean="0"/>
              <a:t>Fe</a:t>
            </a:r>
            <a:r>
              <a:rPr lang="tr-TR" sz="2000" dirty="0" smtClean="0"/>
              <a:t> û </a:t>
            </a:r>
            <a:r>
              <a:rPr lang="tr-TR" sz="2000" dirty="0" err="1" smtClean="0"/>
              <a:t>lün</a:t>
            </a:r>
            <a:r>
              <a:rPr lang="tr-TR" sz="2000" dirty="0" smtClean="0"/>
              <a:t>)</a:t>
            </a:r>
          </a:p>
          <a:p>
            <a:pPr>
              <a:buNone/>
            </a:pPr>
            <a:r>
              <a:rPr lang="tr-TR" sz="2000" dirty="0" smtClean="0">
                <a:solidFill>
                  <a:srgbClr val="FF0000"/>
                </a:solidFill>
              </a:rPr>
              <a:t>     7.</a:t>
            </a:r>
            <a:r>
              <a:rPr lang="tr-TR" sz="2000" dirty="0" smtClean="0"/>
              <a:t>Ahmet </a:t>
            </a:r>
            <a:r>
              <a:rPr lang="tr-TR" sz="2000" dirty="0" err="1" smtClean="0"/>
              <a:t>Yesevi</a:t>
            </a:r>
            <a:r>
              <a:rPr lang="tr-TR" sz="2000" dirty="0" smtClean="0"/>
              <a:t> insanlara yol göstermeyi amaçladığı için Hz. Muhammed’e şiirler, sofilere ait menkıbeler, Allah aşkı, dünyanın geçiciliği, dünyadaki maddi şeylerin gereksizliği ile ilgili konular hakkında yazılmıştır.</a:t>
            </a:r>
            <a:endParaRPr lang="tr-TR"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secere_yesevi1-full.jpg"/>
          <p:cNvPicPr>
            <a:picLocks noGrp="1" noChangeAspect="1"/>
          </p:cNvPicPr>
          <p:nvPr>
            <p:ph sz="quarter" idx="1"/>
          </p:nvPr>
        </p:nvPicPr>
        <p:blipFill>
          <a:blip r:embed="rId2"/>
          <a:stretch>
            <a:fillRect/>
          </a:stretch>
        </p:blipFill>
        <p:spPr>
          <a:xfrm>
            <a:off x="4929190" y="0"/>
            <a:ext cx="4214810" cy="6858000"/>
          </a:xfrm>
        </p:spPr>
      </p:pic>
      <p:pic>
        <p:nvPicPr>
          <p:cNvPr id="5" name="4 Resim" descr="ahmet-yesevi-divan-i-hikmet.jpg"/>
          <p:cNvPicPr>
            <a:picLocks noChangeAspect="1"/>
          </p:cNvPicPr>
          <p:nvPr/>
        </p:nvPicPr>
        <p:blipFill>
          <a:blip r:embed="rId3"/>
          <a:stretch>
            <a:fillRect/>
          </a:stretch>
        </p:blipFill>
        <p:spPr>
          <a:xfrm>
            <a:off x="0" y="0"/>
            <a:ext cx="492919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Autofit/>
          </a:bodyPr>
          <a:lstStyle/>
          <a:p>
            <a:r>
              <a:rPr lang="tr-TR" sz="4400" dirty="0" smtClean="0">
                <a:solidFill>
                  <a:srgbClr val="FF0000"/>
                </a:solidFill>
              </a:rPr>
              <a:t>KAYNAKÇA</a:t>
            </a:r>
            <a:endParaRPr lang="tr-TR" sz="4400" dirty="0">
              <a:solidFill>
                <a:srgbClr val="FF0000"/>
              </a:solidFill>
            </a:endParaRPr>
          </a:p>
        </p:txBody>
      </p:sp>
      <p:sp>
        <p:nvSpPr>
          <p:cNvPr id="3" name="2 İçerik Yer Tutucusu"/>
          <p:cNvSpPr>
            <a:spLocks noGrp="1"/>
          </p:cNvSpPr>
          <p:nvPr>
            <p:ph sz="quarter" idx="1"/>
          </p:nvPr>
        </p:nvSpPr>
        <p:spPr/>
        <p:txBody>
          <a:bodyPr/>
          <a:lstStyle/>
          <a:p>
            <a:pPr>
              <a:buNone/>
            </a:pPr>
            <a:r>
              <a:rPr lang="tr-TR" dirty="0" smtClean="0"/>
              <a:t> .www.</a:t>
            </a:r>
            <a:r>
              <a:rPr lang="tr-TR" dirty="0" err="1" smtClean="0"/>
              <a:t>edebiyatfatihi</a:t>
            </a:r>
            <a:r>
              <a:rPr lang="tr-TR" dirty="0" smtClean="0"/>
              <a:t>.com</a:t>
            </a:r>
          </a:p>
          <a:p>
            <a:pPr>
              <a:buNone/>
            </a:pPr>
            <a:r>
              <a:rPr lang="tr-TR" dirty="0" smtClean="0"/>
              <a:t> </a:t>
            </a:r>
            <a:r>
              <a:rPr lang="tr-TR" dirty="0" smtClean="0">
                <a:solidFill>
                  <a:schemeClr val="tx1">
                    <a:lumMod val="95000"/>
                    <a:lumOff val="5000"/>
                  </a:schemeClr>
                </a:solidFill>
              </a:rPr>
              <a:t>.</a:t>
            </a:r>
            <a:r>
              <a:rPr lang="tr-TR" dirty="0" smtClean="0">
                <a:solidFill>
                  <a:schemeClr val="tx1">
                    <a:lumMod val="95000"/>
                    <a:lumOff val="5000"/>
                  </a:schemeClr>
                </a:solidFill>
                <a:hlinkClick r:id="rId2"/>
              </a:rPr>
              <a:t>www.</a:t>
            </a:r>
            <a:r>
              <a:rPr lang="tr-TR" dirty="0" err="1" smtClean="0">
                <a:solidFill>
                  <a:schemeClr val="tx1">
                    <a:lumMod val="95000"/>
                    <a:lumOff val="5000"/>
                  </a:schemeClr>
                </a:solidFill>
                <a:hlinkClick r:id="rId2"/>
              </a:rPr>
              <a:t>edebiyatsayfasi</a:t>
            </a:r>
            <a:r>
              <a:rPr lang="tr-TR" dirty="0" smtClean="0">
                <a:solidFill>
                  <a:schemeClr val="tx1">
                    <a:lumMod val="95000"/>
                    <a:lumOff val="5000"/>
                  </a:schemeClr>
                </a:solidFill>
                <a:hlinkClick r:id="rId2"/>
              </a:rPr>
              <a:t>.com</a:t>
            </a:r>
            <a:endParaRPr lang="tr-TR" dirty="0" smtClean="0">
              <a:solidFill>
                <a:schemeClr val="tx1">
                  <a:lumMod val="95000"/>
                  <a:lumOff val="5000"/>
                </a:schemeClr>
              </a:solidFill>
            </a:endParaRPr>
          </a:p>
          <a:p>
            <a:pPr>
              <a:buNone/>
            </a:pPr>
            <a:r>
              <a:rPr lang="tr-TR" dirty="0" smtClean="0"/>
              <a:t>.www.</a:t>
            </a:r>
            <a:r>
              <a:rPr lang="tr-TR" dirty="0" err="1" smtClean="0"/>
              <a:t>tanerhoca</a:t>
            </a:r>
            <a:r>
              <a:rPr lang="tr-TR" dirty="0" smtClean="0"/>
              <a:t>.com</a:t>
            </a:r>
          </a:p>
          <a:p>
            <a:pPr>
              <a:buNone/>
            </a:pPr>
            <a:endParaRPr lang="tr-T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1285852" y="500042"/>
            <a:ext cx="7498080" cy="1143000"/>
          </a:xfrm>
        </p:spPr>
        <p:txBody>
          <a:bodyPr>
            <a:normAutofit fontScale="90000"/>
          </a:bodyPr>
          <a:lstStyle/>
          <a:p>
            <a:r>
              <a:rPr lang="tr-TR" b="1" dirty="0" smtClean="0">
                <a:solidFill>
                  <a:srgbClr val="FF0000"/>
                </a:solidFill>
              </a:rPr>
              <a:t>İslami Dönemde İlk Dil ve Edebiyat Ürünleri (XI. – XII. yy)</a:t>
            </a:r>
            <a:br>
              <a:rPr lang="tr-TR" b="1" dirty="0" smtClean="0">
                <a:solidFill>
                  <a:srgbClr val="FF0000"/>
                </a:solidFill>
              </a:rPr>
            </a:br>
            <a:endParaRPr lang="tr-TR" dirty="0">
              <a:solidFill>
                <a:srgbClr val="FF0000"/>
              </a:solidFill>
            </a:endParaRPr>
          </a:p>
        </p:txBody>
      </p:sp>
      <p:sp>
        <p:nvSpPr>
          <p:cNvPr id="3" name="2 İçerik Yer Tutucusu"/>
          <p:cNvSpPr>
            <a:spLocks noGrp="1"/>
          </p:cNvSpPr>
          <p:nvPr>
            <p:ph sz="quarter" idx="1"/>
          </p:nvPr>
        </p:nvSpPr>
        <p:spPr>
          <a:xfrm>
            <a:off x="1357290" y="1785926"/>
            <a:ext cx="7498080" cy="4800600"/>
          </a:xfrm>
        </p:spPr>
        <p:txBody>
          <a:bodyPr>
            <a:normAutofit/>
          </a:bodyPr>
          <a:lstStyle/>
          <a:p>
            <a:r>
              <a:rPr lang="tr-TR" dirty="0" smtClean="0"/>
              <a:t>Türkler onuncu yüzyıldan itibaren gruplar halinde İslamiyet’i kabul etmeye başlamışlardır. İslam kültürünün etkisiyle yavaş yavaş yeni bir edebiyat ortaya çıkmıştır. Kendine özgü nitelikleri ve kurallarıyla “Divan Edebiyatı” adını verdiğimiz dönemin oluşumu 13. yüzyıla kadar gelir. Daha sonra bu edebiyat anlayışı 19. yüzyıla kadar etkin bir şekilde varlığını sürdürür</a:t>
            </a:r>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tr-TR" b="1" dirty="0" smtClean="0">
                <a:solidFill>
                  <a:srgbClr val="FF0000"/>
                </a:solidFill>
              </a:rPr>
              <a:t>ESERLERİN GENEL ÖZELLİKLER</a:t>
            </a:r>
            <a:endParaRPr lang="tr-TR" dirty="0">
              <a:solidFill>
                <a:srgbClr val="FF0000"/>
              </a:solidFill>
            </a:endParaRPr>
          </a:p>
        </p:txBody>
      </p:sp>
      <p:sp>
        <p:nvSpPr>
          <p:cNvPr id="3" name="2 İçerik Yer Tutucusu"/>
          <p:cNvSpPr>
            <a:spLocks noGrp="1"/>
          </p:cNvSpPr>
          <p:nvPr>
            <p:ph sz="quarter" idx="1"/>
          </p:nvPr>
        </p:nvSpPr>
        <p:spPr/>
        <p:txBody>
          <a:bodyPr>
            <a:normAutofit lnSpcReduction="10000"/>
          </a:bodyPr>
          <a:lstStyle/>
          <a:p>
            <a:r>
              <a:rPr lang="tr-TR" dirty="0" smtClean="0"/>
              <a:t/>
            </a:r>
            <a:br>
              <a:rPr lang="tr-TR" dirty="0" smtClean="0"/>
            </a:br>
            <a:r>
              <a:rPr lang="tr-TR" dirty="0" smtClean="0">
                <a:solidFill>
                  <a:srgbClr val="FF0000"/>
                </a:solidFill>
              </a:rPr>
              <a:t>1</a:t>
            </a:r>
            <a:r>
              <a:rPr lang="tr-TR" dirty="0" smtClean="0"/>
              <a:t>. İslamiyet öncesi kültür ve İslami kültür iç içedir.</a:t>
            </a:r>
            <a:br>
              <a:rPr lang="tr-TR" dirty="0" smtClean="0"/>
            </a:br>
            <a:r>
              <a:rPr lang="tr-TR" dirty="0" smtClean="0">
                <a:solidFill>
                  <a:srgbClr val="FF0000"/>
                </a:solidFill>
              </a:rPr>
              <a:t>2</a:t>
            </a:r>
            <a:r>
              <a:rPr lang="tr-TR" dirty="0" smtClean="0"/>
              <a:t>. Eserlerde toplum hayatını şekillendirme ve yönlendirme amacı güdülmüştür.</a:t>
            </a:r>
            <a:br>
              <a:rPr lang="tr-TR" dirty="0" smtClean="0"/>
            </a:br>
            <a:r>
              <a:rPr lang="tr-TR" dirty="0" smtClean="0">
                <a:solidFill>
                  <a:srgbClr val="FF0000"/>
                </a:solidFill>
              </a:rPr>
              <a:t>3</a:t>
            </a:r>
            <a:r>
              <a:rPr lang="tr-TR" dirty="0" smtClean="0"/>
              <a:t>. Eserlerde dini öğretme amacı esas alınmıştır.</a:t>
            </a:r>
            <a:br>
              <a:rPr lang="tr-TR" dirty="0" smtClean="0"/>
            </a:br>
            <a:r>
              <a:rPr lang="tr-TR" dirty="0" smtClean="0">
                <a:solidFill>
                  <a:srgbClr val="FF0000"/>
                </a:solidFill>
              </a:rPr>
              <a:t>4</a:t>
            </a:r>
            <a:r>
              <a:rPr lang="tr-TR" dirty="0" smtClean="0"/>
              <a:t>. Hece ölçüsüyle beraber aruz ölçüsü de kullanılmaya başlanmıştır.</a:t>
            </a:r>
            <a:br>
              <a:rPr lang="tr-TR" dirty="0" smtClean="0"/>
            </a:br>
            <a:r>
              <a:rPr lang="tr-TR" dirty="0" smtClean="0">
                <a:solidFill>
                  <a:srgbClr val="FF0000"/>
                </a:solidFill>
              </a:rPr>
              <a:t>5</a:t>
            </a:r>
            <a:r>
              <a:rPr lang="tr-TR" dirty="0" smtClean="0"/>
              <a:t>. Dile Arapça ve Farsçadan sözcükler girmiştir.</a:t>
            </a:r>
            <a:br>
              <a:rPr lang="tr-TR" dirty="0" smtClean="0"/>
            </a:br>
            <a:r>
              <a:rPr lang="tr-TR" dirty="0" smtClean="0">
                <a:solidFill>
                  <a:srgbClr val="FF0000"/>
                </a:solidFill>
              </a:rPr>
              <a:t>6</a:t>
            </a:r>
            <a:r>
              <a:rPr lang="tr-TR" dirty="0" smtClean="0"/>
              <a:t>. Nazım birimi dörtlük ve beyittir.</a:t>
            </a:r>
            <a:br>
              <a:rPr lang="tr-TR" dirty="0" smtClean="0"/>
            </a:br>
            <a:r>
              <a:rPr lang="tr-TR" dirty="0" smtClean="0">
                <a:solidFill>
                  <a:srgbClr val="FF0000"/>
                </a:solidFill>
              </a:rPr>
              <a:t>7</a:t>
            </a:r>
            <a:r>
              <a:rPr lang="tr-TR" dirty="0" smtClean="0"/>
              <a:t>. Arap ve Fars edebiyatında kullanılan nazım şekilleri ile eserler verilmeye </a:t>
            </a:r>
            <a:r>
              <a:rPr lang="tr-TR" dirty="0" smtClean="0"/>
              <a:t>başlanmıştır</a:t>
            </a:r>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57158" y="357166"/>
            <a:ext cx="8534400" cy="758952"/>
          </a:xfrm>
        </p:spPr>
        <p:txBody>
          <a:bodyPr>
            <a:normAutofit fontScale="90000"/>
          </a:bodyPr>
          <a:lstStyle/>
          <a:p>
            <a:r>
              <a:rPr lang="tr-TR" b="1" dirty="0" smtClean="0">
                <a:solidFill>
                  <a:srgbClr val="FF0000"/>
                </a:solidFill>
              </a:rPr>
              <a:t>KUTADGU BİLİG (Saadet Veren Bilgi, Mutluluk Bilgisi)</a:t>
            </a:r>
            <a:endParaRPr lang="tr-TR" dirty="0">
              <a:solidFill>
                <a:srgbClr val="FF0000"/>
              </a:solidFill>
            </a:endParaRPr>
          </a:p>
        </p:txBody>
      </p:sp>
      <p:sp>
        <p:nvSpPr>
          <p:cNvPr id="3" name="2 İçerik Yer Tutucusu"/>
          <p:cNvSpPr>
            <a:spLocks noGrp="1"/>
          </p:cNvSpPr>
          <p:nvPr>
            <p:ph sz="quarter" idx="1"/>
          </p:nvPr>
        </p:nvSpPr>
        <p:spPr/>
        <p:txBody>
          <a:bodyPr>
            <a:noAutofit/>
          </a:bodyPr>
          <a:lstStyle/>
          <a:p>
            <a:pPr>
              <a:buNone/>
            </a:pPr>
            <a:r>
              <a:rPr lang="tr-TR" sz="2000" dirty="0" smtClean="0"/>
              <a:t> </a:t>
            </a:r>
            <a:r>
              <a:rPr lang="tr-TR" sz="2000" dirty="0" smtClean="0"/>
              <a:t>  </a:t>
            </a:r>
          </a:p>
          <a:p>
            <a:pPr>
              <a:buNone/>
            </a:pPr>
            <a:r>
              <a:rPr lang="tr-TR" sz="2000" dirty="0" smtClean="0">
                <a:solidFill>
                  <a:srgbClr val="FF0000"/>
                </a:solidFill>
              </a:rPr>
              <a:t> </a:t>
            </a:r>
            <a:r>
              <a:rPr lang="tr-TR" sz="2000" dirty="0" smtClean="0">
                <a:solidFill>
                  <a:srgbClr val="FF0000"/>
                </a:solidFill>
              </a:rPr>
              <a:t>   </a:t>
            </a:r>
            <a:r>
              <a:rPr lang="tr-TR" sz="2200" dirty="0" smtClean="0">
                <a:solidFill>
                  <a:srgbClr val="FF0000"/>
                </a:solidFill>
              </a:rPr>
              <a:t>1</a:t>
            </a:r>
            <a:r>
              <a:rPr lang="tr-TR" sz="2200" dirty="0" smtClean="0"/>
              <a:t>.1069–1070 </a:t>
            </a:r>
            <a:r>
              <a:rPr lang="tr-TR" sz="2200" dirty="0" smtClean="0"/>
              <a:t>yılları arasında </a:t>
            </a:r>
            <a:r>
              <a:rPr lang="tr-TR" sz="2200" dirty="0" err="1" smtClean="0"/>
              <a:t>Karahanlılar</a:t>
            </a:r>
            <a:r>
              <a:rPr lang="tr-TR" sz="2200" dirty="0" smtClean="0"/>
              <a:t> döneminde Yusuf Has </a:t>
            </a:r>
            <a:r>
              <a:rPr lang="tr-TR" sz="2200" dirty="0" err="1" smtClean="0"/>
              <a:t>Hacip</a:t>
            </a:r>
            <a:r>
              <a:rPr lang="tr-TR" sz="2200" dirty="0" smtClean="0"/>
              <a:t> tarafından </a:t>
            </a:r>
            <a:r>
              <a:rPr lang="tr-TR" sz="2200" dirty="0" err="1" smtClean="0"/>
              <a:t>Tabgaç</a:t>
            </a:r>
            <a:r>
              <a:rPr lang="tr-TR" sz="2200" dirty="0" smtClean="0"/>
              <a:t> Buğra Han’a (</a:t>
            </a:r>
            <a:r>
              <a:rPr lang="tr-TR" sz="2200" dirty="0" err="1" smtClean="0"/>
              <a:t>Satuk</a:t>
            </a:r>
            <a:r>
              <a:rPr lang="tr-TR" sz="2200" dirty="0" smtClean="0"/>
              <a:t> Buğra Han)sunulmuştur. İslami dönemin ilk eseridir</a:t>
            </a:r>
            <a:br>
              <a:rPr lang="tr-TR" sz="2200" dirty="0" smtClean="0"/>
            </a:br>
            <a:r>
              <a:rPr lang="tr-TR" sz="2200" dirty="0" smtClean="0">
                <a:solidFill>
                  <a:srgbClr val="FF0000"/>
                </a:solidFill>
              </a:rPr>
              <a:t>2. </a:t>
            </a:r>
            <a:r>
              <a:rPr lang="tr-TR" sz="2200" dirty="0" smtClean="0"/>
              <a:t>Manzum bir eserdir. Nazım birimi beyittir 6645 beyitten oluşmuştur.</a:t>
            </a:r>
            <a:br>
              <a:rPr lang="tr-TR" sz="2200" dirty="0" smtClean="0"/>
            </a:br>
            <a:r>
              <a:rPr lang="tr-TR" sz="2200" dirty="0" smtClean="0">
                <a:solidFill>
                  <a:srgbClr val="FF0000"/>
                </a:solidFill>
              </a:rPr>
              <a:t>3</a:t>
            </a:r>
            <a:r>
              <a:rPr lang="tr-TR" sz="2200" dirty="0" smtClean="0"/>
              <a:t>. Mesnevi türünde ve aruz ölçüsüyle yazılmış ilk eserdir. Ayrıca 173 tane mani şeklinde dörtlük vardır.</a:t>
            </a:r>
            <a:br>
              <a:rPr lang="tr-TR" sz="2200" dirty="0" smtClean="0"/>
            </a:br>
            <a:r>
              <a:rPr lang="tr-TR" sz="2200" dirty="0" smtClean="0">
                <a:solidFill>
                  <a:srgbClr val="FF0000"/>
                </a:solidFill>
              </a:rPr>
              <a:t>4</a:t>
            </a:r>
            <a:r>
              <a:rPr lang="tr-TR" sz="2200" dirty="0" smtClean="0"/>
              <a:t>. Arap harfleriyle yazılmıştır.</a:t>
            </a:r>
            <a:br>
              <a:rPr lang="tr-TR" sz="2200" dirty="0" smtClean="0"/>
            </a:br>
            <a:r>
              <a:rPr lang="tr-TR" sz="2200" dirty="0" smtClean="0">
                <a:solidFill>
                  <a:srgbClr val="FF0000"/>
                </a:solidFill>
              </a:rPr>
              <a:t>5</a:t>
            </a:r>
            <a:r>
              <a:rPr lang="tr-TR" sz="2200" dirty="0" smtClean="0"/>
              <a:t>. </a:t>
            </a:r>
            <a:r>
              <a:rPr lang="tr-TR" sz="2200" dirty="0" err="1" smtClean="0"/>
              <a:t>Karahanlı</a:t>
            </a:r>
            <a:r>
              <a:rPr lang="tr-TR" sz="2200" dirty="0" smtClean="0"/>
              <a:t> Türkçesiyle (</a:t>
            </a:r>
            <a:r>
              <a:rPr lang="tr-TR" sz="2200" dirty="0" err="1" smtClean="0"/>
              <a:t>Hakaniye</a:t>
            </a:r>
            <a:r>
              <a:rPr lang="tr-TR" sz="2200" dirty="0" smtClean="0"/>
              <a:t>-Doğu Lehçesi) yazılmıştır.</a:t>
            </a:r>
            <a:br>
              <a:rPr lang="tr-TR" sz="2200" dirty="0" smtClean="0"/>
            </a:br>
            <a:r>
              <a:rPr lang="tr-TR" sz="2200" dirty="0" smtClean="0">
                <a:solidFill>
                  <a:srgbClr val="FF0000"/>
                </a:solidFill>
              </a:rPr>
              <a:t>6</a:t>
            </a:r>
            <a:r>
              <a:rPr lang="tr-TR" sz="2200" dirty="0" smtClean="0"/>
              <a:t>. İslamiyet’in etkisiyle Arapça ve Farsça sözcükler etkin bir şekilde kullanılmıştır</a:t>
            </a:r>
            <a:r>
              <a:rPr lang="tr-TR" sz="2200" dirty="0" smtClean="0"/>
              <a:t>.</a:t>
            </a:r>
            <a:r>
              <a:rPr lang="tr-TR" sz="2000" dirty="0" smtClean="0"/>
              <a:t/>
            </a:r>
            <a:br>
              <a:rPr lang="tr-TR" sz="2000" dirty="0" smtClean="0"/>
            </a:br>
            <a:r>
              <a:rPr lang="tr-TR" sz="2000" dirty="0" smtClean="0"/>
              <a:t/>
            </a:r>
            <a:br>
              <a:rPr lang="tr-TR" sz="2000" dirty="0" smtClean="0"/>
            </a:br>
            <a:endParaRPr lang="tr-TR" sz="2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sz="quarter" idx="1"/>
          </p:nvPr>
        </p:nvSpPr>
        <p:spPr>
          <a:xfrm>
            <a:off x="642910" y="1500174"/>
            <a:ext cx="7497762" cy="4800600"/>
          </a:xfrm>
        </p:spPr>
        <p:txBody>
          <a:bodyPr>
            <a:normAutofit/>
          </a:bodyPr>
          <a:lstStyle/>
          <a:p>
            <a:r>
              <a:rPr lang="tr-TR" sz="2000" dirty="0" smtClean="0">
                <a:solidFill>
                  <a:srgbClr val="FF0000"/>
                </a:solidFill>
              </a:rPr>
              <a:t>7</a:t>
            </a:r>
            <a:r>
              <a:rPr lang="tr-TR" sz="2000" dirty="0" smtClean="0"/>
              <a:t>. Eser didaktik ve alegorik tarzdadır. Hükümdar </a:t>
            </a:r>
            <a:r>
              <a:rPr lang="tr-TR" sz="2000" dirty="0" err="1" smtClean="0"/>
              <a:t>Kün</a:t>
            </a:r>
            <a:r>
              <a:rPr lang="tr-TR" sz="2000" dirty="0" smtClean="0"/>
              <a:t> </a:t>
            </a:r>
            <a:r>
              <a:rPr lang="tr-TR" sz="2000" dirty="0" err="1" smtClean="0"/>
              <a:t>Toğdu</a:t>
            </a:r>
            <a:r>
              <a:rPr lang="tr-TR" sz="2000" dirty="0" smtClean="0"/>
              <a:t> adaleti, Ay </a:t>
            </a:r>
            <a:r>
              <a:rPr lang="tr-TR" sz="2000" dirty="0" err="1" smtClean="0"/>
              <a:t>Toldı</a:t>
            </a:r>
            <a:r>
              <a:rPr lang="tr-TR" sz="2000" dirty="0" smtClean="0"/>
              <a:t> saadeti, </a:t>
            </a:r>
            <a:r>
              <a:rPr lang="tr-TR" sz="2000" dirty="0" err="1" smtClean="0"/>
              <a:t>Öğdülmiş</a:t>
            </a:r>
            <a:r>
              <a:rPr lang="tr-TR" sz="2000" dirty="0" smtClean="0"/>
              <a:t> zekâyı, </a:t>
            </a:r>
            <a:r>
              <a:rPr lang="tr-TR" sz="2000" dirty="0" err="1" smtClean="0"/>
              <a:t>Odgurmış</a:t>
            </a:r>
            <a:r>
              <a:rPr lang="tr-TR" sz="2000" dirty="0" smtClean="0"/>
              <a:t> akıbeti, hayatın sonunu temsil eder.</a:t>
            </a:r>
            <a:endParaRPr lang="tr-TR" sz="2000" dirty="0" smtClean="0">
              <a:solidFill>
                <a:srgbClr val="FF0000"/>
              </a:solidFill>
            </a:endParaRPr>
          </a:p>
          <a:p>
            <a:pPr>
              <a:buNone/>
            </a:pPr>
            <a:r>
              <a:rPr lang="tr-TR" sz="2000" dirty="0" smtClean="0">
                <a:solidFill>
                  <a:srgbClr val="FF0000"/>
                </a:solidFill>
              </a:rPr>
              <a:t>    8</a:t>
            </a:r>
            <a:r>
              <a:rPr lang="tr-TR" sz="2000" dirty="0" smtClean="0"/>
              <a:t>. Din, devlet, ahlak, siyaset, toplum konularını işleyen düşüncelere yer verilmiştir.</a:t>
            </a:r>
            <a:br>
              <a:rPr lang="tr-TR" sz="2000" dirty="0" smtClean="0"/>
            </a:br>
            <a:r>
              <a:rPr lang="tr-TR" sz="2000" dirty="0" smtClean="0">
                <a:solidFill>
                  <a:srgbClr val="FF0000"/>
                </a:solidFill>
              </a:rPr>
              <a:t>9</a:t>
            </a:r>
            <a:r>
              <a:rPr lang="tr-TR" sz="2000" dirty="0" smtClean="0"/>
              <a:t>. Toplum yaşantısındaki bozuklukların düzeltilmesi, insanların mutlu edilmesi için devlet yöneticilerine öğütler verir.</a:t>
            </a:r>
            <a:br>
              <a:rPr lang="tr-TR" sz="2000" dirty="0" smtClean="0"/>
            </a:br>
            <a:r>
              <a:rPr lang="tr-TR" sz="2000" dirty="0" smtClean="0">
                <a:solidFill>
                  <a:srgbClr val="FF0000"/>
                </a:solidFill>
              </a:rPr>
              <a:t>10</a:t>
            </a:r>
            <a:r>
              <a:rPr lang="tr-TR" sz="2000" dirty="0" smtClean="0"/>
              <a:t>. Eserde Türk halkı arasında yaygın olarak kullanılan edebi söyleyişlere, deyimlere bolca yer verilmiştir. Şiirde ahenk ölçü, kafiye, redif gibi öğelerle sağlanmıştır. Birçok mısrada iç kafiye kullanıldığı görülür.</a:t>
            </a:r>
            <a:br>
              <a:rPr lang="tr-TR" sz="2000" dirty="0" smtClean="0"/>
            </a:br>
            <a:r>
              <a:rPr lang="tr-TR" sz="2000" dirty="0" smtClean="0">
                <a:solidFill>
                  <a:srgbClr val="FF0000"/>
                </a:solidFill>
              </a:rPr>
              <a:t>11</a:t>
            </a:r>
            <a:r>
              <a:rPr lang="tr-TR" sz="2000" dirty="0" smtClean="0"/>
              <a:t>. Siyasetnamenin ilk örneğidir</a:t>
            </a:r>
            <a:endParaRPr lang="tr-TR" sz="2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K.B..jpg"/>
          <p:cNvPicPr>
            <a:picLocks noGrp="1" noChangeAspect="1"/>
          </p:cNvPicPr>
          <p:nvPr>
            <p:ph sz="quarter" idx="1"/>
          </p:nvPr>
        </p:nvPicPr>
        <p:blipFill>
          <a:blip r:embed="rId2"/>
          <a:stretch>
            <a:fillRect/>
          </a:stretch>
        </p:blipFill>
        <p:spPr>
          <a:xfrm>
            <a:off x="5715008" y="0"/>
            <a:ext cx="3428992" cy="6858000"/>
          </a:xfrm>
        </p:spPr>
      </p:pic>
      <p:pic>
        <p:nvPicPr>
          <p:cNvPr id="5" name="4 Resim" descr="yusuf-has.jpg"/>
          <p:cNvPicPr>
            <a:picLocks noChangeAspect="1"/>
          </p:cNvPicPr>
          <p:nvPr/>
        </p:nvPicPr>
        <p:blipFill>
          <a:blip r:embed="rId3"/>
          <a:stretch>
            <a:fillRect/>
          </a:stretch>
        </p:blipFill>
        <p:spPr>
          <a:xfrm>
            <a:off x="0" y="0"/>
            <a:ext cx="5929322"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b="1" dirty="0" smtClean="0">
                <a:solidFill>
                  <a:srgbClr val="FF0000"/>
                </a:solidFill>
              </a:rPr>
              <a:t>DİVÂNÜ LÛGATİ’T-TÜRK</a:t>
            </a:r>
            <a:endParaRPr lang="tr-TR" dirty="0">
              <a:solidFill>
                <a:srgbClr val="FF0000"/>
              </a:solidFill>
            </a:endParaRPr>
          </a:p>
        </p:txBody>
      </p:sp>
      <p:sp>
        <p:nvSpPr>
          <p:cNvPr id="3" name="2 İçerik Yer Tutucusu"/>
          <p:cNvSpPr>
            <a:spLocks noGrp="1"/>
          </p:cNvSpPr>
          <p:nvPr>
            <p:ph sz="quarter" idx="1"/>
          </p:nvPr>
        </p:nvSpPr>
        <p:spPr/>
        <p:txBody>
          <a:bodyPr>
            <a:normAutofit fontScale="85000" lnSpcReduction="20000"/>
          </a:bodyPr>
          <a:lstStyle/>
          <a:p>
            <a:r>
              <a:rPr lang="tr-TR" b="1" dirty="0" smtClean="0"/>
              <a:t>DİVÂNÜ LÛGATİ’T-TÜRK</a:t>
            </a:r>
            <a:r>
              <a:rPr lang="tr-TR" dirty="0" smtClean="0"/>
              <a:t/>
            </a:r>
            <a:br>
              <a:rPr lang="tr-TR" dirty="0" smtClean="0"/>
            </a:br>
            <a:r>
              <a:rPr lang="tr-TR" dirty="0" smtClean="0">
                <a:solidFill>
                  <a:srgbClr val="FF0000"/>
                </a:solidFill>
              </a:rPr>
              <a:t>1. </a:t>
            </a:r>
            <a:r>
              <a:rPr lang="tr-TR" dirty="0" err="1" smtClean="0"/>
              <a:t>Kaşgarlı</a:t>
            </a:r>
            <a:r>
              <a:rPr lang="tr-TR" dirty="0" smtClean="0"/>
              <a:t> Mahmut tarafından 1072’de yazılmaya başlanmış 1074’ta tamamlanmıştır.</a:t>
            </a:r>
            <a:br>
              <a:rPr lang="tr-TR" dirty="0" smtClean="0"/>
            </a:br>
            <a:r>
              <a:rPr lang="tr-TR" dirty="0" smtClean="0">
                <a:solidFill>
                  <a:srgbClr val="FF0000"/>
                </a:solidFill>
              </a:rPr>
              <a:t>2. </a:t>
            </a:r>
            <a:r>
              <a:rPr lang="tr-TR" dirty="0" smtClean="0"/>
              <a:t>Türkçeyi, Türk dilinin ve kültürünün zenginliğini Araplara öğretmek için yazılmıştır.</a:t>
            </a:r>
            <a:br>
              <a:rPr lang="tr-TR" dirty="0" smtClean="0"/>
            </a:br>
            <a:r>
              <a:rPr lang="tr-TR" dirty="0" smtClean="0">
                <a:solidFill>
                  <a:srgbClr val="FF0000"/>
                </a:solidFill>
              </a:rPr>
              <a:t>3. </a:t>
            </a:r>
            <a:r>
              <a:rPr lang="tr-TR" dirty="0" smtClean="0"/>
              <a:t>Arapça olarak yazılan eserde 7500’den fazla sözcüğe yer verilmiştir. Eserde Türkçe sözcüklere Arapça karşılıklar verilmiş; bu sözcüklerin anlamlarını da açıklamak için sözcüklerin geçtiği destan sagu, sav ve çeşitli dizeler örnek olarak verilmiştir. (Alper </a:t>
            </a:r>
            <a:r>
              <a:rPr lang="tr-TR" dirty="0" err="1" smtClean="0"/>
              <a:t>Tunga</a:t>
            </a:r>
            <a:r>
              <a:rPr lang="tr-TR" dirty="0" smtClean="0"/>
              <a:t> Sagusu, Oğuz Kağan Destanı vb.)</a:t>
            </a:r>
            <a:br>
              <a:rPr lang="tr-TR" dirty="0" smtClean="0"/>
            </a:br>
            <a:r>
              <a:rPr lang="tr-TR" dirty="0" smtClean="0">
                <a:solidFill>
                  <a:srgbClr val="FF0000"/>
                </a:solidFill>
              </a:rPr>
              <a:t>4. </a:t>
            </a:r>
            <a:r>
              <a:rPr lang="tr-TR" dirty="0" smtClean="0"/>
              <a:t>Edebiyatımızdaki ilk sözlük ve dilbilgisi kitabı olma özelliğine sahiptir.</a:t>
            </a:r>
            <a:br>
              <a:rPr lang="tr-TR" dirty="0" smtClean="0"/>
            </a:br>
            <a:r>
              <a:rPr lang="tr-TR" dirty="0" smtClean="0">
                <a:solidFill>
                  <a:srgbClr val="FF0000"/>
                </a:solidFill>
              </a:rPr>
              <a:t>5. </a:t>
            </a:r>
            <a:r>
              <a:rPr lang="tr-TR" dirty="0" smtClean="0"/>
              <a:t>Türk dilinin grameri ile ilgili bilgiler içerir.</a:t>
            </a:r>
            <a:br>
              <a:rPr lang="tr-TR" dirty="0" smtClean="0"/>
            </a:br>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dirty="0"/>
          </a:p>
        </p:txBody>
      </p:sp>
      <p:sp>
        <p:nvSpPr>
          <p:cNvPr id="3" name="2 İçerik Yer Tutucusu"/>
          <p:cNvSpPr>
            <a:spLocks noGrp="1"/>
          </p:cNvSpPr>
          <p:nvPr>
            <p:ph sz="quarter" idx="1"/>
          </p:nvPr>
        </p:nvSpPr>
        <p:spPr/>
        <p:txBody>
          <a:bodyPr>
            <a:noAutofit/>
          </a:bodyPr>
          <a:lstStyle/>
          <a:p>
            <a:r>
              <a:rPr lang="tr-TR" sz="2200" dirty="0" smtClean="0">
                <a:solidFill>
                  <a:srgbClr val="FF0000"/>
                </a:solidFill>
              </a:rPr>
              <a:t>6. </a:t>
            </a:r>
            <a:r>
              <a:rPr lang="tr-TR" sz="2200" dirty="0" smtClean="0"/>
              <a:t>Sözlük niteliği dışında edebiyat, folklor ve coğrafya bilgilerini içerir. Eserde Türk boyları tanıtılmıştır. Halkın inanışı, kültürü, gelenek görenekleri, dili ile ilgili bilgiler verir. </a:t>
            </a:r>
            <a:r>
              <a:rPr lang="tr-TR" sz="2200" dirty="0" err="1" smtClean="0"/>
              <a:t>Kaşgarlı</a:t>
            </a:r>
            <a:r>
              <a:rPr lang="tr-TR" sz="2200" dirty="0" smtClean="0"/>
              <a:t> Mahmut bu bilgileri elde etmek için Türk boylarını gezmiştir. Türk boylarının isimlerinin nereden aldıklarına, Türk yer adlarına, Türk illerinin ve boylarının kullandığı ağızlara da değinilmiştir.</a:t>
            </a:r>
            <a:br>
              <a:rPr lang="tr-TR" sz="2200" dirty="0" smtClean="0"/>
            </a:br>
            <a:r>
              <a:rPr lang="tr-TR" sz="2200" dirty="0" smtClean="0">
                <a:solidFill>
                  <a:srgbClr val="FF0000"/>
                </a:solidFill>
              </a:rPr>
              <a:t>7. </a:t>
            </a:r>
            <a:r>
              <a:rPr lang="tr-TR" sz="2200" dirty="0" smtClean="0"/>
              <a:t>Arap harfleriyle yazılan bu eser düz yazı özelliği gösterir. Tanıtılan sözcüler ayrıntılarıyla tanıtılmıştır. Sözcükler dizilirken Arapçanın kuralları göz önünde bulundurulmuştur.8</a:t>
            </a:r>
            <a:br>
              <a:rPr lang="tr-TR" sz="2200" dirty="0" smtClean="0"/>
            </a:br>
            <a:r>
              <a:rPr lang="tr-TR" sz="2200" dirty="0" smtClean="0">
                <a:solidFill>
                  <a:srgbClr val="FF0000"/>
                </a:solidFill>
              </a:rPr>
              <a:t>8. </a:t>
            </a:r>
            <a:r>
              <a:rPr lang="tr-TR" sz="2200" dirty="0" smtClean="0"/>
              <a:t>Doğu Lehçesi ile yazılmıştır.</a:t>
            </a:r>
            <a:br>
              <a:rPr lang="tr-TR" sz="2200" dirty="0" smtClean="0"/>
            </a:br>
            <a:r>
              <a:rPr lang="tr-TR" sz="2200" dirty="0" smtClean="0">
                <a:solidFill>
                  <a:srgbClr val="FF0000"/>
                </a:solidFill>
              </a:rPr>
              <a:t>9.</a:t>
            </a:r>
            <a:r>
              <a:rPr lang="tr-TR" sz="2200" dirty="0" smtClean="0"/>
              <a:t> Eser sekiz bölümden oluşmuştur. Eserin sonunda yayınlanan harita Türk dünyası ile ilgili yayınlanan ilk haritadır.</a:t>
            </a:r>
            <a:br>
              <a:rPr lang="tr-TR" sz="2200" dirty="0" smtClean="0"/>
            </a:br>
            <a:r>
              <a:rPr lang="tr-TR" sz="2200" dirty="0" smtClean="0">
                <a:solidFill>
                  <a:srgbClr val="FF0000"/>
                </a:solidFill>
              </a:rPr>
              <a:t>10.</a:t>
            </a:r>
            <a:r>
              <a:rPr lang="tr-TR" sz="2200" dirty="0" smtClean="0"/>
              <a:t> Eserin tek yazma nüshası, İstanbul Millet Kütüphanesi’ndedir</a:t>
            </a:r>
            <a:endParaRPr lang="tr-TR" sz="22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çerik Yer Tutucusu" descr="Divanü-Lugatit-Türk.jpg"/>
          <p:cNvPicPr>
            <a:picLocks noGrp="1" noChangeAspect="1"/>
          </p:cNvPicPr>
          <p:nvPr>
            <p:ph sz="quarter" idx="1"/>
          </p:nvPr>
        </p:nvPicPr>
        <p:blipFill>
          <a:blip r:embed="rId2"/>
          <a:stretch>
            <a:fillRect/>
          </a:stretch>
        </p:blipFill>
        <p:spPr>
          <a:xfrm>
            <a:off x="0" y="0"/>
            <a:ext cx="2964581" cy="6858000"/>
          </a:xfrm>
        </p:spPr>
      </p:pic>
      <p:pic>
        <p:nvPicPr>
          <p:cNvPr id="5" name="4 Resim" descr="Kashgari_map.jpg"/>
          <p:cNvPicPr>
            <a:picLocks noChangeAspect="1"/>
          </p:cNvPicPr>
          <p:nvPr/>
        </p:nvPicPr>
        <p:blipFill>
          <a:blip r:embed="rId3"/>
          <a:stretch>
            <a:fillRect/>
          </a:stretch>
        </p:blipFill>
        <p:spPr>
          <a:xfrm>
            <a:off x="2928926" y="0"/>
            <a:ext cx="6215074" cy="68580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Kent">
  <a:themeElements>
    <a:clrScheme name="Kent">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Kent">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Kent">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51</TotalTime>
  <Words>328</Words>
  <Application>Microsoft Office PowerPoint</Application>
  <PresentationFormat>Ekran Gösterisi (4:3)</PresentationFormat>
  <Paragraphs>25</Paragraphs>
  <Slides>15</Slides>
  <Notes>0</Notes>
  <HiddenSlides>0</HiddenSlides>
  <MMClips>0</MMClips>
  <ScaleCrop>false</ScaleCrop>
  <HeadingPairs>
    <vt:vector size="4" baseType="variant">
      <vt:variant>
        <vt:lpstr>Tema</vt:lpstr>
      </vt:variant>
      <vt:variant>
        <vt:i4>1</vt:i4>
      </vt:variant>
      <vt:variant>
        <vt:lpstr>Slayt Başlıkları</vt:lpstr>
      </vt:variant>
      <vt:variant>
        <vt:i4>15</vt:i4>
      </vt:variant>
    </vt:vector>
  </HeadingPairs>
  <TitlesOfParts>
    <vt:vector size="16" baseType="lpstr">
      <vt:lpstr>Kent</vt:lpstr>
      <vt:lpstr>İslami Dönemde İlk Dil ve Edebiyat Ürünleri</vt:lpstr>
      <vt:lpstr>İslami Dönemde İlk Dil ve Edebiyat Ürünleri (XI. – XII. yy) </vt:lpstr>
      <vt:lpstr>ESERLERİN GENEL ÖZELLİKLER</vt:lpstr>
      <vt:lpstr>KUTADGU BİLİG (Saadet Veren Bilgi, Mutluluk Bilgisi)</vt:lpstr>
      <vt:lpstr>Slayt 5</vt:lpstr>
      <vt:lpstr>Slayt 6</vt:lpstr>
      <vt:lpstr>DİVÂNÜ LÛGATİ’T-TÜRK</vt:lpstr>
      <vt:lpstr>Slayt 8</vt:lpstr>
      <vt:lpstr>Slayt 9</vt:lpstr>
      <vt:lpstr>ATABETÜL-HAKÂYIK</vt:lpstr>
      <vt:lpstr>Slayt 11</vt:lpstr>
      <vt:lpstr>DİVÂN-I HİKMET</vt:lpstr>
      <vt:lpstr>Slayt 13</vt:lpstr>
      <vt:lpstr>Slayt 14</vt:lpstr>
      <vt:lpstr>KAYNAKÇA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İslami Dönemde İlk Dil ve Edebiyat Ürünleri</dc:title>
  <dc:creator>pc</dc:creator>
  <cp:lastModifiedBy>pc</cp:lastModifiedBy>
  <cp:revision>6</cp:revision>
  <dcterms:created xsi:type="dcterms:W3CDTF">2015-12-12T14:43:00Z</dcterms:created>
  <dcterms:modified xsi:type="dcterms:W3CDTF">2015-12-12T15:34:15Z</dcterms:modified>
</cp:coreProperties>
</file>