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59" r:id="rId5"/>
    <p:sldId id="269" r:id="rId6"/>
    <p:sldId id="260" r:id="rId7"/>
    <p:sldId id="261" r:id="rId8"/>
    <p:sldId id="262" r:id="rId9"/>
    <p:sldId id="268" r:id="rId10"/>
    <p:sldId id="263" r:id="rId11"/>
    <p:sldId id="264" r:id="rId12"/>
    <p:sldId id="265" r:id="rId13"/>
    <p:sldId id="267" r:id="rId14"/>
    <p:sldId id="266"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23720DD-5B6D-40BF-8493-A6B52D484E6B}" type="datetimeFigureOut">
              <a:rPr lang="tr-TR" smtClean="0"/>
              <a:t>15.12.2015</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15.12.2015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t>15.12.2015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15.12.2015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15.12.2015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15.12.2015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15.12.2015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15.12.2015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t>15.12.2015</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edebiyatforum.com/lise-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183341" y="692696"/>
            <a:ext cx="6777318" cy="2427023"/>
          </a:xfrm>
        </p:spPr>
        <p:txBody>
          <a:bodyPr>
            <a:normAutofit/>
          </a:bodyPr>
          <a:lstStyle/>
          <a:p>
            <a:pPr algn="l"/>
            <a:r>
              <a:rPr lang="tr-TR" sz="3600" dirty="0" smtClean="0"/>
              <a:t>ÖĞRENCİ ;</a:t>
            </a:r>
            <a:br>
              <a:rPr lang="tr-TR" sz="3600" dirty="0" smtClean="0"/>
            </a:br>
            <a:r>
              <a:rPr lang="tr-TR" sz="3600" dirty="0" smtClean="0"/>
              <a:t>-BÜŞRA YILDIRIM </a:t>
            </a:r>
            <a:br>
              <a:rPr lang="tr-TR" sz="3600" dirty="0" smtClean="0"/>
            </a:br>
            <a:r>
              <a:rPr lang="tr-TR" sz="3600" dirty="0" smtClean="0"/>
              <a:t>-10/E    </a:t>
            </a:r>
            <a:br>
              <a:rPr lang="tr-TR" sz="3600" dirty="0" smtClean="0"/>
            </a:br>
            <a:r>
              <a:rPr lang="tr-TR" sz="3600" dirty="0" smtClean="0"/>
              <a:t>-425</a:t>
            </a:r>
            <a:endParaRPr lang="tr-TR" sz="3600" dirty="0"/>
          </a:p>
        </p:txBody>
      </p:sp>
      <p:sp>
        <p:nvSpPr>
          <p:cNvPr id="5" name="Metin kutusu 4"/>
          <p:cNvSpPr txBox="1"/>
          <p:nvPr/>
        </p:nvSpPr>
        <p:spPr>
          <a:xfrm>
            <a:off x="3707904" y="3645024"/>
            <a:ext cx="4499992" cy="2862322"/>
          </a:xfrm>
          <a:prstGeom prst="rect">
            <a:avLst/>
          </a:prstGeom>
          <a:noFill/>
        </p:spPr>
        <p:txBody>
          <a:bodyPr wrap="square" rtlCol="0">
            <a:spAutoFit/>
          </a:bodyPr>
          <a:lstStyle/>
          <a:p>
            <a:r>
              <a:rPr lang="tr-TR" sz="3600" dirty="0" smtClean="0"/>
              <a:t>ÖĞRETMEN;</a:t>
            </a:r>
          </a:p>
          <a:p>
            <a:r>
              <a:rPr lang="tr-TR" sz="3600" dirty="0" smtClean="0"/>
              <a:t>-ARSLAN KÖSE </a:t>
            </a:r>
          </a:p>
          <a:p>
            <a:r>
              <a:rPr lang="tr-TR" sz="3600" dirty="0" smtClean="0"/>
              <a:t>-DİL ANLATIMI VE EDEBİYAT ÖĞRETMENİ</a:t>
            </a:r>
            <a:endParaRPr lang="tr-TR" sz="3600" dirty="0"/>
          </a:p>
        </p:txBody>
      </p:sp>
    </p:spTree>
    <p:extLst>
      <p:ext uri="{BB962C8B-B14F-4D97-AF65-F5344CB8AC3E}">
        <p14:creationId xmlns:p14="http://schemas.microsoft.com/office/powerpoint/2010/main" val="3502119146"/>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0000" lnSpcReduction="20000"/>
          </a:bodyPr>
          <a:lstStyle/>
          <a:p>
            <a:pPr marL="0" indent="0">
              <a:buNone/>
            </a:pPr>
            <a:r>
              <a:rPr lang="tr-TR" dirty="0" smtClean="0"/>
              <a:t>1 - Edebî </a:t>
            </a:r>
            <a:r>
              <a:rPr lang="tr-TR" dirty="0"/>
              <a:t>metinler yazarlar tarafından oluşturulur (Anonim olanlar hariç). Bu eserler, bire bir yazarların yaşantılarını, duygularını yansıtmasalar da onlardan izler taşır. Yani, edebî metinlerde yazarın psikolojisinden izler vardır; derinlemesine ve bilimsel yapılan bir incelemeyle, eserler bizi yazarların ruh dünyasına götürebilir.</a:t>
            </a:r>
          </a:p>
          <a:p>
            <a:pPr marL="0" indent="0">
              <a:buNone/>
            </a:pPr>
            <a:r>
              <a:rPr lang="tr-TR" dirty="0" smtClean="0"/>
              <a:t>2 - Edebî </a:t>
            </a:r>
            <a:r>
              <a:rPr lang="tr-TR" dirty="0"/>
              <a:t>eserler, insanı her yönüyle aydınlatır. İnsanın ruh dünyasına ağırlık veren psikolojik eserler (romanlar, duygu ağırlıklı şiirler...) insanların ruh çözümlemelerini yapar; bu çözümlemeler, çevremizdeki insanları daha iyi anlamamızda, "Bin bir çeşit insanın, bin bir çeşit hâli vardır." diyerek olayları, durumları yorumlamamızda bize yardımcı olabilir. Mehmet </a:t>
            </a:r>
            <a:r>
              <a:rPr lang="tr-TR" dirty="0" smtClean="0"/>
              <a:t>Rauf'un</a:t>
            </a:r>
            <a:r>
              <a:rPr lang="tr-TR" dirty="0"/>
              <a:t> </a:t>
            </a:r>
            <a:r>
              <a:rPr lang="tr-TR" b="1" dirty="0"/>
              <a:t>"Eylül"</a:t>
            </a:r>
            <a:r>
              <a:rPr lang="tr-TR" dirty="0"/>
              <a:t>, Peyami Safa'nın</a:t>
            </a:r>
            <a:r>
              <a:rPr lang="tr-TR" b="1" dirty="0"/>
              <a:t> "Dokuzuncu Hariciye Koğuşu"</a:t>
            </a:r>
            <a:r>
              <a:rPr lang="tr-TR" dirty="0"/>
              <a:t> adlı romanları buna güzel birer örnektir.</a:t>
            </a:r>
          </a:p>
          <a:p>
            <a:pPr marL="0" indent="0">
              <a:buNone/>
            </a:pPr>
            <a:r>
              <a:rPr lang="tr-TR" dirty="0" smtClean="0"/>
              <a:t>3 - Bu </a:t>
            </a:r>
            <a:r>
              <a:rPr lang="tr-TR" dirty="0"/>
              <a:t>tür eserler, psikoloji bilimi için de önemli malzemelerdir. Ancak, edebî eserlerin, gerçeğin değiştirilip dönüştürülmesiyle oluşturulduğu unutulmamalıdır. Bire bir gerçeği yansıtmasa da anlatılan olayların ve kişilerin benzerlerini günlük hayatımızda görmemiz mümkündür.</a:t>
            </a:r>
            <a:br>
              <a:rPr lang="tr-TR" dirty="0"/>
            </a:br>
            <a:endParaRPr lang="tr-TR" dirty="0"/>
          </a:p>
          <a:p>
            <a:endParaRPr lang="tr-TR" dirty="0"/>
          </a:p>
        </p:txBody>
      </p:sp>
      <p:sp>
        <p:nvSpPr>
          <p:cNvPr id="2" name="Başlık 1"/>
          <p:cNvSpPr>
            <a:spLocks noGrp="1"/>
          </p:cNvSpPr>
          <p:nvPr>
            <p:ph type="title"/>
          </p:nvPr>
        </p:nvSpPr>
        <p:spPr/>
        <p:txBody>
          <a:bodyPr>
            <a:normAutofit fontScale="90000"/>
          </a:bodyPr>
          <a:lstStyle/>
          <a:p>
            <a:r>
              <a:rPr lang="tr-TR" b="1" dirty="0"/>
              <a:t> Edebiyat ile Psikoloji Arasındaki İlişki</a:t>
            </a:r>
            <a:endParaRPr lang="tr-TR" dirty="0"/>
          </a:p>
        </p:txBody>
      </p:sp>
    </p:spTree>
    <p:extLst>
      <p:ext uri="{BB962C8B-B14F-4D97-AF65-F5344CB8AC3E}">
        <p14:creationId xmlns:p14="http://schemas.microsoft.com/office/powerpoint/2010/main" val="655586605"/>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0" indent="0">
              <a:buNone/>
            </a:pPr>
            <a:r>
              <a:rPr lang="tr-TR" dirty="0"/>
              <a:t/>
            </a:r>
            <a:br>
              <a:rPr lang="tr-TR" dirty="0"/>
            </a:br>
            <a:r>
              <a:rPr lang="tr-TR" dirty="0" smtClean="0"/>
              <a:t>1 - Madde </a:t>
            </a:r>
            <a:r>
              <a:rPr lang="tr-TR" dirty="0"/>
              <a:t>ve yaşamayı çeşitli yönleriyle inceleyen bir düşünce sistemi olan felsefe, zaman zaman araç olarak edebî metinleri kullanmıştır.</a:t>
            </a:r>
          </a:p>
          <a:p>
            <a:pPr marL="0" indent="0">
              <a:buNone/>
            </a:pPr>
            <a:r>
              <a:rPr lang="tr-TR" dirty="0" smtClean="0"/>
              <a:t>2 - Bazı </a:t>
            </a:r>
            <a:r>
              <a:rPr lang="tr-TR" dirty="0"/>
              <a:t>edebî metinlerin arka planında bazı düşünceler yatar. Toplumları etkileyen bu düşünceler, felsefî metin yalınlığıyla değil, değiştirilip dönüştürülerek anlatılır. Sayfalarca süren bir edebî metnin arkasında bir cümlelik, bir iki kelimelik bir düşünce olabilir. Edebî metin, bu yönüyle felsefî metinlerden ayrılır. Örneğin </a:t>
            </a:r>
            <a:r>
              <a:rPr lang="tr-TR" dirty="0" smtClean="0"/>
              <a:t>Albert </a:t>
            </a:r>
            <a:r>
              <a:rPr lang="tr-TR" dirty="0"/>
              <a:t>C</a:t>
            </a:r>
            <a:r>
              <a:rPr lang="tr-TR" dirty="0" smtClean="0"/>
              <a:t>amus  romanlarında </a:t>
            </a:r>
            <a:r>
              <a:rPr lang="tr-TR" dirty="0"/>
              <a:t>(Bulantı, Düşüş vs.) egzistansiyalizm (varoluşçuluk) felsefesinin işlendiği görülebilir.</a:t>
            </a:r>
            <a:br>
              <a:rPr lang="tr-TR" dirty="0"/>
            </a:br>
            <a:endParaRPr lang="tr-TR" dirty="0"/>
          </a:p>
          <a:p>
            <a:endParaRPr lang="tr-TR" dirty="0"/>
          </a:p>
        </p:txBody>
      </p:sp>
      <p:sp>
        <p:nvSpPr>
          <p:cNvPr id="2" name="Başlık 1"/>
          <p:cNvSpPr>
            <a:spLocks noGrp="1"/>
          </p:cNvSpPr>
          <p:nvPr>
            <p:ph type="title"/>
          </p:nvPr>
        </p:nvSpPr>
        <p:spPr/>
        <p:txBody>
          <a:bodyPr>
            <a:normAutofit fontScale="90000"/>
          </a:bodyPr>
          <a:lstStyle/>
          <a:p>
            <a:r>
              <a:rPr lang="tr-TR" b="1" dirty="0" smtClean="0"/>
              <a:t/>
            </a:r>
            <a:br>
              <a:rPr lang="tr-TR" b="1" dirty="0" smtClean="0"/>
            </a:br>
            <a:r>
              <a:rPr lang="tr-TR" b="1" dirty="0"/>
              <a:t/>
            </a:r>
            <a:br>
              <a:rPr lang="tr-TR" b="1" dirty="0"/>
            </a:br>
            <a:r>
              <a:rPr lang="tr-TR" b="1" dirty="0" smtClean="0"/>
              <a:t> </a:t>
            </a:r>
            <a:r>
              <a:rPr lang="tr-TR" b="1" dirty="0"/>
              <a:t>Edebiyat ile Felsefe Arasındaki İlişki</a:t>
            </a:r>
            <a:r>
              <a:rPr lang="tr-TR" dirty="0"/>
              <a:t/>
            </a:r>
            <a:br>
              <a:rPr lang="tr-TR" dirty="0"/>
            </a:br>
            <a:r>
              <a:rPr lang="tr-TR" dirty="0"/>
              <a:t/>
            </a:r>
            <a:br>
              <a:rPr lang="tr-TR" dirty="0"/>
            </a:br>
            <a:endParaRPr lang="tr-TR" dirty="0"/>
          </a:p>
        </p:txBody>
      </p:sp>
    </p:spTree>
    <p:extLst>
      <p:ext uri="{BB962C8B-B14F-4D97-AF65-F5344CB8AC3E}">
        <p14:creationId xmlns:p14="http://schemas.microsoft.com/office/powerpoint/2010/main" val="253618591"/>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0" indent="0">
              <a:buNone/>
            </a:pPr>
            <a:r>
              <a:rPr lang="tr-TR" dirty="0" smtClean="0"/>
              <a:t>1 - Bilim </a:t>
            </a:r>
            <a:r>
              <a:rPr lang="tr-TR" dirty="0"/>
              <a:t>ve teknik insan hayatını etkileyen, değiştiren, insan hayatına yön veren yenilikleri, gelişmeleri içerir. Değişen insan yaşamı, değişiklikleriyle edebi eserlerde yer alır. Bir toplumun bilim-teknikteki seviyesini, yazılan edebî metinlere bakarak tahmin edebiliriz.</a:t>
            </a:r>
          </a:p>
          <a:p>
            <a:pPr marL="0" indent="0">
              <a:buNone/>
            </a:pPr>
            <a:r>
              <a:rPr lang="tr-TR" dirty="0" smtClean="0"/>
              <a:t>2 - Bilim </a:t>
            </a:r>
            <a:r>
              <a:rPr lang="tr-TR" dirty="0"/>
              <a:t>ve teknikteki gelişmeler, edebiyatın gelişmesini de etkilemiştir. Örneğin, matbaanın bulunması, herkesin edebî eserlere ulaşımını kolaylaştırmış, gazetenin çıkarılmasına zemin hazırlamış; bu da gazete çevresinde oluşan edebî metinlerin oluşumunu sağlamıştır. 20. yüzyılda "fütürizm" (gelecekçilik) akımına mensup sanatçılar edebiyatı tamamıyla teknolojik gelişmelerin bir anlatım aracı olarak görmüşlerdir.</a:t>
            </a:r>
          </a:p>
          <a:p>
            <a:endParaRPr lang="tr-TR" dirty="0"/>
          </a:p>
        </p:txBody>
      </p:sp>
      <p:sp>
        <p:nvSpPr>
          <p:cNvPr id="2" name="Başlık 1"/>
          <p:cNvSpPr>
            <a:spLocks noGrp="1"/>
          </p:cNvSpPr>
          <p:nvPr>
            <p:ph type="title"/>
          </p:nvPr>
        </p:nvSpPr>
        <p:spPr/>
        <p:txBody>
          <a:bodyPr>
            <a:normAutofit fontScale="90000"/>
          </a:bodyPr>
          <a:lstStyle/>
          <a:p>
            <a:r>
              <a:rPr lang="tr-TR" b="1" dirty="0"/>
              <a:t>Edebiyat ile Bilim -Teknik Arasındaki İlişki</a:t>
            </a:r>
            <a:endParaRPr lang="tr-TR" dirty="0"/>
          </a:p>
        </p:txBody>
      </p:sp>
    </p:spTree>
    <p:extLst>
      <p:ext uri="{BB962C8B-B14F-4D97-AF65-F5344CB8AC3E}">
        <p14:creationId xmlns:p14="http://schemas.microsoft.com/office/powerpoint/2010/main" val="338906597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dirty="0" smtClean="0"/>
          </a:p>
          <a:p>
            <a:pPr marL="0" indent="0">
              <a:buNone/>
            </a:pPr>
            <a:r>
              <a:rPr lang="tr-TR" dirty="0" smtClean="0"/>
              <a:t>-  </a:t>
            </a:r>
            <a:r>
              <a:rPr lang="tr-TR" dirty="0">
                <a:hlinkClick r:id="rId2"/>
              </a:rPr>
              <a:t>http://</a:t>
            </a:r>
            <a:r>
              <a:rPr lang="tr-TR" dirty="0" smtClean="0">
                <a:hlinkClick r:id="rId2"/>
              </a:rPr>
              <a:t>edebiyatforum.com/lise-1-</a:t>
            </a:r>
            <a:r>
              <a:rPr lang="tr-TR" dirty="0" smtClean="0"/>
              <a:t>   edebiyat-konu-</a:t>
            </a:r>
            <a:r>
              <a:rPr lang="tr-TR" dirty="0" err="1" smtClean="0"/>
              <a:t>anlatimi</a:t>
            </a:r>
            <a:r>
              <a:rPr lang="tr-TR" dirty="0" smtClean="0"/>
              <a:t>/edebiyatin-bilimlerle-iliskisi.html</a:t>
            </a:r>
            <a:endParaRPr lang="tr-TR" dirty="0"/>
          </a:p>
          <a:p>
            <a:pPr marL="0" indent="0">
              <a:buNone/>
            </a:pPr>
            <a:r>
              <a:rPr lang="tr-TR" dirty="0" smtClean="0"/>
              <a:t>-</a:t>
            </a:r>
            <a:endParaRPr lang="tr-TR" dirty="0"/>
          </a:p>
        </p:txBody>
      </p:sp>
      <p:sp>
        <p:nvSpPr>
          <p:cNvPr id="2" name="Başlık 1"/>
          <p:cNvSpPr>
            <a:spLocks noGrp="1"/>
          </p:cNvSpPr>
          <p:nvPr>
            <p:ph type="title"/>
          </p:nvPr>
        </p:nvSpPr>
        <p:spPr/>
        <p:txBody>
          <a:bodyPr/>
          <a:lstStyle/>
          <a:p>
            <a:r>
              <a:rPr lang="tr-TR" dirty="0" smtClean="0"/>
              <a:t>KAYNAKÇA</a:t>
            </a:r>
            <a:endParaRPr lang="tr-TR" dirty="0"/>
          </a:p>
        </p:txBody>
      </p:sp>
    </p:spTree>
    <p:extLst>
      <p:ext uri="{BB962C8B-B14F-4D97-AF65-F5344CB8AC3E}">
        <p14:creationId xmlns:p14="http://schemas.microsoft.com/office/powerpoint/2010/main" val="2894606751"/>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dirty="0" smtClean="0"/>
          </a:p>
          <a:p>
            <a:pPr marL="0" indent="0">
              <a:buNone/>
            </a:pPr>
            <a:endParaRPr lang="tr-TR" dirty="0"/>
          </a:p>
          <a:p>
            <a:pPr marL="0" indent="0">
              <a:buNone/>
            </a:pPr>
            <a:r>
              <a:rPr lang="tr-TR" dirty="0" smtClean="0"/>
              <a:t>SEVGİLİ ARKADAŞLARIM VE ÖĞRETMENLERİM HAZIRLAMIŞ OLDUĞUM SLAYTI İZLEDİĞİNİZ İÇİN TEŞEKKÜR EDERİM .</a:t>
            </a:r>
            <a:endParaRPr lang="tr-TR" dirty="0"/>
          </a:p>
        </p:txBody>
      </p:sp>
    </p:spTree>
    <p:extLst>
      <p:ext uri="{BB962C8B-B14F-4D97-AF65-F5344CB8AC3E}">
        <p14:creationId xmlns:p14="http://schemas.microsoft.com/office/powerpoint/2010/main" val="1198768670"/>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                </a:t>
            </a:r>
          </a:p>
          <a:p>
            <a:pPr marL="0" indent="0">
              <a:buNone/>
            </a:pPr>
            <a:endParaRPr lang="tr-TR" dirty="0"/>
          </a:p>
          <a:p>
            <a:pPr marL="0" indent="0">
              <a:buNone/>
            </a:pPr>
            <a:r>
              <a:rPr lang="tr-TR" dirty="0" smtClean="0"/>
              <a:t>                -KAPAK </a:t>
            </a:r>
          </a:p>
          <a:p>
            <a:pPr marL="0" indent="0">
              <a:buNone/>
            </a:pPr>
            <a:r>
              <a:rPr lang="tr-TR" dirty="0"/>
              <a:t> </a:t>
            </a:r>
            <a:r>
              <a:rPr lang="tr-TR" dirty="0" smtClean="0"/>
              <a:t>               -EDEBİYATIN BİLİMLERLE İLİŞKİSİ </a:t>
            </a:r>
          </a:p>
          <a:p>
            <a:pPr marL="0" indent="0">
              <a:buNone/>
            </a:pPr>
            <a:r>
              <a:rPr lang="tr-TR" dirty="0" smtClean="0"/>
              <a:t>                - RESİMLER </a:t>
            </a:r>
          </a:p>
          <a:p>
            <a:pPr marL="0" indent="0">
              <a:buNone/>
            </a:pPr>
            <a:r>
              <a:rPr lang="tr-TR" dirty="0"/>
              <a:t> </a:t>
            </a:r>
            <a:r>
              <a:rPr lang="tr-TR" dirty="0" smtClean="0"/>
              <a:t>               -KAYNAKÇA </a:t>
            </a:r>
            <a:endParaRPr lang="tr-TR" dirty="0"/>
          </a:p>
        </p:txBody>
      </p:sp>
      <p:sp>
        <p:nvSpPr>
          <p:cNvPr id="2" name="Başlık 1"/>
          <p:cNvSpPr>
            <a:spLocks noGrp="1"/>
          </p:cNvSpPr>
          <p:nvPr>
            <p:ph type="title"/>
          </p:nvPr>
        </p:nvSpPr>
        <p:spPr/>
        <p:txBody>
          <a:bodyPr/>
          <a:lstStyle/>
          <a:p>
            <a:r>
              <a:rPr lang="tr-TR" dirty="0" smtClean="0"/>
              <a:t>İÇİNDEKİLER</a:t>
            </a:r>
            <a:endParaRPr lang="tr-TR" dirty="0"/>
          </a:p>
        </p:txBody>
      </p:sp>
    </p:spTree>
    <p:extLst>
      <p:ext uri="{BB962C8B-B14F-4D97-AF65-F5344CB8AC3E}">
        <p14:creationId xmlns:p14="http://schemas.microsoft.com/office/powerpoint/2010/main" val="419918084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dirty="0"/>
              <a:t> </a:t>
            </a:r>
            <a:r>
              <a:rPr lang="tr-TR" dirty="0" smtClean="0"/>
              <a:t> </a:t>
            </a:r>
          </a:p>
          <a:p>
            <a:pPr marL="0" indent="0">
              <a:buNone/>
            </a:pPr>
            <a:endParaRPr lang="tr-TR" dirty="0"/>
          </a:p>
          <a:p>
            <a:pPr marL="0" indent="0">
              <a:buNone/>
            </a:pPr>
            <a:r>
              <a:rPr lang="tr-TR" dirty="0" smtClean="0"/>
              <a:t>        </a:t>
            </a:r>
            <a:r>
              <a:rPr lang="tr-TR" sz="2800" dirty="0" smtClean="0"/>
              <a:t>EDEBİYATIN DİĞER BİLİMLERLE İLİŞKİSİ  </a:t>
            </a:r>
            <a:endParaRPr lang="tr-TR" sz="2800" dirty="0"/>
          </a:p>
        </p:txBody>
      </p:sp>
    </p:spTree>
    <p:extLst>
      <p:ext uri="{BB962C8B-B14F-4D97-AF65-F5344CB8AC3E}">
        <p14:creationId xmlns:p14="http://schemas.microsoft.com/office/powerpoint/2010/main" val="109096904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700808"/>
            <a:ext cx="8229600" cy="4525963"/>
          </a:xfrm>
        </p:spPr>
        <p:txBody>
          <a:bodyPr/>
          <a:lstStyle/>
          <a:p>
            <a:pPr marL="0" indent="0">
              <a:buNone/>
            </a:pPr>
            <a:endParaRPr lang="tr-TR" dirty="0"/>
          </a:p>
          <a:p>
            <a:pPr marL="0" indent="0">
              <a:buNone/>
            </a:pPr>
            <a:r>
              <a:rPr lang="tr-TR" dirty="0" smtClean="0"/>
              <a:t>Edebiyat</a:t>
            </a:r>
            <a:r>
              <a:rPr lang="tr-TR" dirty="0"/>
              <a:t>, güzel sanatlardan biri olması yanında oluşturduğu sanatın kuralları ve ürünleriyle uğraşan bir bilim dalı olarak da değerlendirilebilir. Edebiyat, ürünlerini ortaya koyarken ve bu ürünleri incelerken çeşitli bilim dallarıyla ilişki kurar.</a:t>
            </a:r>
          </a:p>
          <a:p>
            <a:endParaRPr lang="tr-TR" dirty="0"/>
          </a:p>
        </p:txBody>
      </p:sp>
    </p:spTree>
    <p:extLst>
      <p:ext uri="{BB962C8B-B14F-4D97-AF65-F5344CB8AC3E}">
        <p14:creationId xmlns:p14="http://schemas.microsoft.com/office/powerpoint/2010/main" val="3572557520"/>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548680"/>
            <a:ext cx="8208912" cy="5832648"/>
          </a:xfrm>
          <a:prstGeom prst="rect">
            <a:avLst/>
          </a:prstGeom>
        </p:spPr>
      </p:pic>
    </p:spTree>
    <p:extLst>
      <p:ext uri="{BB962C8B-B14F-4D97-AF65-F5344CB8AC3E}">
        <p14:creationId xmlns:p14="http://schemas.microsoft.com/office/powerpoint/2010/main" val="1122531297"/>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0" indent="0">
              <a:buNone/>
            </a:pPr>
            <a:r>
              <a:rPr lang="tr-TR" b="1" dirty="0"/>
              <a:t>İç içe girmiş olan bu ilişkiyi üç yönde inceleyebiliriz:</a:t>
            </a:r>
            <a:endParaRPr lang="tr-TR" dirty="0"/>
          </a:p>
          <a:p>
            <a:pPr marL="0" indent="0">
              <a:buNone/>
            </a:pPr>
            <a:r>
              <a:rPr lang="tr-TR" dirty="0" smtClean="0"/>
              <a:t>1 - Her </a:t>
            </a:r>
            <a:r>
              <a:rPr lang="tr-TR" dirty="0"/>
              <a:t>edebî metnin, içinde oluştuğu tarihî bir dönem vardır ve edebî metinlerin hepsinde bu tarihî dönemlerin izlerini görmek mümkündür. Edebî metinlerin temasını tarihî dönemler etkiler, bu eserleri doğru yorumlayabilmek için o dönemin tarihî olaylarını iyi bilmek gerekir.</a:t>
            </a:r>
          </a:p>
          <a:p>
            <a:pPr marL="0" indent="0">
              <a:buNone/>
            </a:pPr>
            <a:r>
              <a:rPr lang="tr-TR" dirty="0" smtClean="0"/>
              <a:t>2 - Bazı </a:t>
            </a:r>
            <a:r>
              <a:rPr lang="tr-TR" dirty="0"/>
              <a:t>edebî metinler, oluştuğu dönemin izlerini taşırken, bazıları da konusunu tamamen tarihî gerçeklerden alabilir. Bu tür metinler, tarihe ışık tutabilir, tarih bilimine kaynaklık edebilir. </a:t>
            </a:r>
            <a:r>
              <a:rPr lang="tr-TR" dirty="0" smtClean="0"/>
              <a:t>Göktürk Kitabeleri  bu </a:t>
            </a:r>
            <a:r>
              <a:rPr lang="tr-TR" dirty="0"/>
              <a:t>duruma örnek </a:t>
            </a:r>
            <a:r>
              <a:rPr lang="tr-TR" dirty="0" smtClean="0"/>
              <a:t>olarak gösterilebilir .</a:t>
            </a:r>
          </a:p>
          <a:p>
            <a:pPr marL="0" indent="0">
              <a:buNone/>
            </a:pPr>
            <a:r>
              <a:rPr lang="tr-TR" dirty="0" smtClean="0"/>
              <a:t>3 - Edebî </a:t>
            </a:r>
            <a:r>
              <a:rPr lang="tr-TR" dirty="0"/>
              <a:t>eserler ve yazarları dönemleri ile birlikte inceleyen edebiyat tarihi, tarih biliminin metodundan yararlanır.</a:t>
            </a:r>
          </a:p>
          <a:p>
            <a:endParaRPr lang="tr-TR" dirty="0"/>
          </a:p>
        </p:txBody>
      </p:sp>
      <p:sp>
        <p:nvSpPr>
          <p:cNvPr id="2" name="Başlık 1"/>
          <p:cNvSpPr>
            <a:spLocks noGrp="1"/>
          </p:cNvSpPr>
          <p:nvPr>
            <p:ph type="title"/>
          </p:nvPr>
        </p:nvSpPr>
        <p:spPr/>
        <p:txBody>
          <a:bodyPr>
            <a:normAutofit fontScale="90000"/>
          </a:bodyPr>
          <a:lstStyle/>
          <a:p>
            <a:r>
              <a:rPr lang="tr-TR" b="1" dirty="0"/>
              <a:t>Edebiyat ile Tarih Arasındaki İlişki</a:t>
            </a:r>
            <a:endParaRPr lang="tr-TR" dirty="0"/>
          </a:p>
        </p:txBody>
      </p:sp>
    </p:spTree>
    <p:extLst>
      <p:ext uri="{BB962C8B-B14F-4D97-AF65-F5344CB8AC3E}">
        <p14:creationId xmlns:p14="http://schemas.microsoft.com/office/powerpoint/2010/main" val="127488500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pPr marL="0" indent="0">
              <a:buNone/>
            </a:pPr>
            <a:r>
              <a:rPr lang="tr-TR" dirty="0" smtClean="0"/>
              <a:t>1 -Her </a:t>
            </a:r>
            <a:r>
              <a:rPr lang="tr-TR" dirty="0"/>
              <a:t>edebî metnin - özellikle olay ve durum metinlerinin - önemli unsurlarından biri de yerdir. Olaylar, bir mekânda ortaya çıkar ve o mekânın izlerini taşır. Böylece, coğrafya edebiyat üzerinde etkili olur.</a:t>
            </a:r>
          </a:p>
          <a:p>
            <a:pPr marL="0" indent="0">
              <a:buNone/>
            </a:pPr>
            <a:r>
              <a:rPr lang="tr-TR" dirty="0" smtClean="0"/>
              <a:t>2 - Bazı </a:t>
            </a:r>
            <a:r>
              <a:rPr lang="tr-TR" dirty="0"/>
              <a:t>edebî metinlerin yazılış amacı, belli bir coğrafi bölgeyi tanıtmaktır. Gezi yazıları, egzotik romanlar bu türden eserlerdir; bunlar her iki bilim için de önemli kaynaklardır. Evliya Çelebi'nin Seyahatnamesi, hem edebiyat hem tarih hem de coğrafya bakımından önemli bir </a:t>
            </a:r>
            <a:r>
              <a:rPr lang="tr-TR" dirty="0" smtClean="0"/>
              <a:t>eserdir.</a:t>
            </a:r>
          </a:p>
          <a:p>
            <a:pPr marL="0" indent="0">
              <a:buNone/>
            </a:pPr>
            <a:r>
              <a:rPr lang="tr-TR" dirty="0" smtClean="0"/>
              <a:t>3 - Coğrafya </a:t>
            </a:r>
            <a:r>
              <a:rPr lang="tr-TR" dirty="0"/>
              <a:t>kitaplarında, coğrafî bilgiler veren dergilerde, ansiklopedilerde, edebiyatın anlatım biçimlerinden biri </a:t>
            </a:r>
            <a:r>
              <a:rPr lang="tr-TR" dirty="0" smtClean="0"/>
              <a:t>olan </a:t>
            </a:r>
            <a:r>
              <a:rPr lang="tr-TR" b="1" dirty="0" smtClean="0"/>
              <a:t>AÇIKLAYICI BETİMLEME</a:t>
            </a:r>
            <a:r>
              <a:rPr lang="tr-TR" dirty="0"/>
              <a:t> kullanılır. Bu yönüyle coğrafya bilimi, edebiyattan yararlanmış olur.</a:t>
            </a:r>
          </a:p>
          <a:p>
            <a:endParaRPr lang="tr-TR" dirty="0"/>
          </a:p>
        </p:txBody>
      </p:sp>
      <p:sp>
        <p:nvSpPr>
          <p:cNvPr id="2" name="Başlık 1"/>
          <p:cNvSpPr>
            <a:spLocks noGrp="1"/>
          </p:cNvSpPr>
          <p:nvPr>
            <p:ph type="title"/>
          </p:nvPr>
        </p:nvSpPr>
        <p:spPr/>
        <p:txBody>
          <a:bodyPr>
            <a:normAutofit fontScale="90000"/>
          </a:bodyPr>
          <a:lstStyle/>
          <a:p>
            <a:r>
              <a:rPr lang="tr-TR" b="1" dirty="0"/>
              <a:t>Edebiyat ile Coğrafya Arasındaki İlişki</a:t>
            </a:r>
            <a:endParaRPr lang="tr-TR" dirty="0"/>
          </a:p>
        </p:txBody>
      </p:sp>
    </p:spTree>
    <p:extLst>
      <p:ext uri="{BB962C8B-B14F-4D97-AF65-F5344CB8AC3E}">
        <p14:creationId xmlns:p14="http://schemas.microsoft.com/office/powerpoint/2010/main" val="1968341398"/>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marL="0" indent="0">
              <a:buNone/>
            </a:pPr>
            <a:r>
              <a:rPr lang="tr-TR" dirty="0" smtClean="0"/>
              <a:t>1 - Edebiyatın </a:t>
            </a:r>
            <a:r>
              <a:rPr lang="tr-TR" dirty="0"/>
              <a:t>konusu insandır ve insan toplum içinde yaşayan bir varlıktır. Edebî metinler, insanı, insanın diğer insanlarla ilişkilerini işler. Sosyoloji ise toplum bilimidir. Bu yönüyle her iki bilimin konusu </a:t>
            </a:r>
            <a:r>
              <a:rPr lang="tr-TR" dirty="0" smtClean="0"/>
              <a:t>ortaktır.</a:t>
            </a:r>
          </a:p>
          <a:p>
            <a:pPr marL="0" indent="0">
              <a:buNone/>
            </a:pPr>
            <a:r>
              <a:rPr lang="tr-TR" dirty="0" smtClean="0"/>
              <a:t>2 - Bazı </a:t>
            </a:r>
            <a:r>
              <a:rPr lang="tr-TR" dirty="0"/>
              <a:t>edebî metinler, sosyoloji bilimine kaynaklık edebilir, çünkü edebî metinlerde insan ilişkileri açısından bol malzeme vardır. Ancak, edebî metinler oluşturulurken gerçeklerin değiştirilip dönüştürüldüğü unutulmamalıdır.</a:t>
            </a:r>
          </a:p>
          <a:p>
            <a:pPr marL="0" indent="0">
              <a:buNone/>
            </a:pPr>
            <a:r>
              <a:rPr lang="tr-TR" dirty="0" smtClean="0"/>
              <a:t>3 - Bazı </a:t>
            </a:r>
            <a:r>
              <a:rPr lang="tr-TR" dirty="0"/>
              <a:t>edebî akımlar ve edebî dönemlerin bazı temsilcileri, topluma yön vermeyi, sosyal fayda sağlamayı amaçlar. Böylece edebiyat toplumu etkiler ve sosyolojinin inceleme alanına girer. Örneğin; </a:t>
            </a:r>
            <a:r>
              <a:rPr lang="tr-TR" dirty="0" smtClean="0"/>
              <a:t>Recai zade   </a:t>
            </a:r>
            <a:r>
              <a:rPr lang="tr-TR" dirty="0"/>
              <a:t>Mahmut Ekrem'in </a:t>
            </a:r>
            <a:r>
              <a:rPr lang="tr-TR" b="1" dirty="0" smtClean="0"/>
              <a:t>ARABA SEVDASI </a:t>
            </a:r>
            <a:r>
              <a:rPr lang="tr-TR" dirty="0"/>
              <a:t> adlı romanı, Batılılaşmayı yanlış anlayan züppe tipini, Halit Ziya'nın </a:t>
            </a:r>
            <a:r>
              <a:rPr lang="tr-TR" b="1" dirty="0" smtClean="0"/>
              <a:t>MAİ VE SİYAH</a:t>
            </a:r>
            <a:r>
              <a:rPr lang="tr-TR" dirty="0"/>
              <a:t> adlı romanı da Servet-i </a:t>
            </a:r>
            <a:r>
              <a:rPr lang="tr-TR" dirty="0" smtClean="0"/>
              <a:t>fürun </a:t>
            </a:r>
            <a:r>
              <a:rPr lang="tr-TR" dirty="0"/>
              <a:t>sanatçılarını anlatır.</a:t>
            </a:r>
          </a:p>
          <a:p>
            <a:endParaRPr lang="tr-TR" dirty="0"/>
          </a:p>
        </p:txBody>
      </p:sp>
      <p:sp>
        <p:nvSpPr>
          <p:cNvPr id="2" name="Başlık 1"/>
          <p:cNvSpPr>
            <a:spLocks noGrp="1"/>
          </p:cNvSpPr>
          <p:nvPr>
            <p:ph type="title"/>
          </p:nvPr>
        </p:nvSpPr>
        <p:spPr/>
        <p:txBody>
          <a:bodyPr>
            <a:normAutofit fontScale="90000"/>
          </a:bodyPr>
          <a:lstStyle/>
          <a:p>
            <a:r>
              <a:rPr lang="tr-TR" b="1" dirty="0"/>
              <a:t>Edebiyat ile Sosyoloji Arasındaki İlişki</a:t>
            </a:r>
            <a:endParaRPr lang="tr-TR" dirty="0"/>
          </a:p>
        </p:txBody>
      </p:sp>
    </p:spTree>
    <p:extLst>
      <p:ext uri="{BB962C8B-B14F-4D97-AF65-F5344CB8AC3E}">
        <p14:creationId xmlns:p14="http://schemas.microsoft.com/office/powerpoint/2010/main" val="2276538506"/>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342" y="441647"/>
            <a:ext cx="4854802" cy="2925720"/>
          </a:xfrm>
          <a:prstGeom prst="rect">
            <a:avLst/>
          </a:prstGeom>
        </p:spPr>
      </p:pic>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1680" y="4077072"/>
            <a:ext cx="6840760" cy="1981200"/>
          </a:xfrm>
          <a:prstGeom prst="rect">
            <a:avLst/>
          </a:prstGeom>
        </p:spPr>
      </p:pic>
    </p:spTree>
    <p:extLst>
      <p:ext uri="{BB962C8B-B14F-4D97-AF65-F5344CB8AC3E}">
        <p14:creationId xmlns:p14="http://schemas.microsoft.com/office/powerpoint/2010/main" val="1431197731"/>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34</TotalTime>
  <Words>644</Words>
  <Application>Microsoft Office PowerPoint</Application>
  <PresentationFormat>Ekran Gösterisi (4:3)</PresentationFormat>
  <Paragraphs>46</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Cilt</vt:lpstr>
      <vt:lpstr>ÖĞRENCİ ; -BÜŞRA YILDIRIM  -10/E     -425</vt:lpstr>
      <vt:lpstr>İÇİNDEKİLER</vt:lpstr>
      <vt:lpstr>PowerPoint Sunusu</vt:lpstr>
      <vt:lpstr>PowerPoint Sunusu</vt:lpstr>
      <vt:lpstr>PowerPoint Sunusu</vt:lpstr>
      <vt:lpstr>Edebiyat ile Tarih Arasındaki İlişki</vt:lpstr>
      <vt:lpstr>Edebiyat ile Coğrafya Arasındaki İlişki</vt:lpstr>
      <vt:lpstr>Edebiyat ile Sosyoloji Arasındaki İlişki</vt:lpstr>
      <vt:lpstr>PowerPoint Sunusu</vt:lpstr>
      <vt:lpstr> Edebiyat ile Psikoloji Arasındaki İlişki</vt:lpstr>
      <vt:lpstr>   Edebiyat ile Felsefe Arasındaki İlişki  </vt:lpstr>
      <vt:lpstr>Edebiyat ile Bilim -Teknik Arasındaki İlişki</vt:lpstr>
      <vt:lpstr>KAYNAKÇA</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ÖĞRENCİ ; -BÜŞRA YILDIRIM  -10/E     -425</dc:title>
  <dc:creator>cevdet yıldırım</dc:creator>
  <cp:lastModifiedBy>Cevdet Yıldırım</cp:lastModifiedBy>
  <cp:revision>5</cp:revision>
  <dcterms:created xsi:type="dcterms:W3CDTF">2015-12-15T20:55:24Z</dcterms:created>
  <dcterms:modified xsi:type="dcterms:W3CDTF">2015-12-15T21:40:14Z</dcterms:modified>
</cp:coreProperties>
</file>