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5"/>
  </p:notesMasterIdLst>
  <p:sldIdLst>
    <p:sldId id="256" r:id="rId2"/>
    <p:sldId id="257" r:id="rId3"/>
    <p:sldId id="258" r:id="rId4"/>
    <p:sldId id="262" r:id="rId5"/>
    <p:sldId id="259" r:id="rId6"/>
    <p:sldId id="263" r:id="rId7"/>
    <p:sldId id="260" r:id="rId8"/>
    <p:sldId id="264" r:id="rId9"/>
    <p:sldId id="261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2287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71061A-679E-4632-931A-AD0AE418C496}" type="datetimeFigureOut">
              <a:rPr lang="tr-TR" smtClean="0"/>
              <a:pPr/>
              <a:t>05.12.2015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DFAC6F-328C-4D8D-9E26-2DEF036729D9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FAC6F-328C-4D8D-9E26-2DEF036729D9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Başlık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Düz Bağlayıcı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Oval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70EB3-DC4C-4D66-8CFE-024D080FF59C}" type="datetimeFigureOut">
              <a:rPr lang="tr-TR" smtClean="0"/>
              <a:pPr/>
              <a:t>05.12.2015</a:t>
            </a:fld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3A18BF-EF4C-4C23-B02D-2B2FA9E2959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70EB3-DC4C-4D66-8CFE-024D080FF59C}" type="datetimeFigureOut">
              <a:rPr lang="tr-TR" smtClean="0"/>
              <a:pPr/>
              <a:t>05.12.2015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18BF-EF4C-4C23-B02D-2B2FA9E295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70EB3-DC4C-4D66-8CFE-024D080FF59C}" type="datetimeFigureOut">
              <a:rPr lang="tr-TR" smtClean="0"/>
              <a:pPr/>
              <a:t>05.12.2015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18BF-EF4C-4C23-B02D-2B2FA9E295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İçerik Yer Tutucusu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DC70EB3-DC4C-4D66-8CFE-024D080FF59C}" type="datetimeFigureOut">
              <a:rPr lang="tr-TR" smtClean="0"/>
              <a:pPr/>
              <a:t>05.12.2015</a:t>
            </a:fld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53A18BF-EF4C-4C23-B02D-2B2FA9E2959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6" name="15 Altbilgi Yer Tutucusu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70EB3-DC4C-4D66-8CFE-024D080FF59C}" type="datetimeFigureOut">
              <a:rPr lang="tr-TR" smtClean="0"/>
              <a:pPr/>
              <a:t>05.12.2015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18BF-EF4C-4C23-B02D-2B2FA9E2959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cxnSp>
        <p:nvCxnSpPr>
          <p:cNvPr id="7" name="6 Düz Bağlayıcı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70EB3-DC4C-4D66-8CFE-024D080FF59C}" type="datetimeFigureOut">
              <a:rPr lang="tr-TR" smtClean="0"/>
              <a:pPr/>
              <a:t>05.12.2015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18BF-EF4C-4C23-B02D-2B2FA9E2959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18BF-EF4C-4C23-B02D-2B2FA9E2959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70EB3-DC4C-4D66-8CFE-024D080FF59C}" type="datetimeFigureOut">
              <a:rPr lang="tr-TR" smtClean="0"/>
              <a:pPr/>
              <a:t>05.12.2015</a:t>
            </a:fld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2" name="31 İçerik Yer Tutucusu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34" name="33 İçerik Yer Tutucusu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cxnSp>
        <p:nvCxnSpPr>
          <p:cNvPr id="10" name="9 Düz Bağlayıcı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Düz Bağlayıcı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70EB3-DC4C-4D66-8CFE-024D080FF59C}" type="datetimeFigureOut">
              <a:rPr lang="tr-TR" smtClean="0"/>
              <a:pPr/>
              <a:t>05.12.2015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18BF-EF4C-4C23-B02D-2B2FA9E2959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70EB3-DC4C-4D66-8CFE-024D080FF59C}" type="datetimeFigureOut">
              <a:rPr lang="tr-TR" smtClean="0"/>
              <a:pPr/>
              <a:t>05.12.2015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18BF-EF4C-4C23-B02D-2B2FA9E295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İçerik Yer Tutucusu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1" name="30 Başlık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DC70EB3-DC4C-4D66-8CFE-024D080FF59C}" type="datetimeFigureOut">
              <a:rPr lang="tr-TR" smtClean="0"/>
              <a:pPr/>
              <a:t>05.12.2015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53A18BF-EF4C-4C23-B02D-2B2FA9E2959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70EB3-DC4C-4D66-8CFE-024D080FF59C}" type="datetimeFigureOut">
              <a:rPr lang="tr-TR" smtClean="0"/>
              <a:pPr/>
              <a:t>05.12.2015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3A18BF-EF4C-4C23-B02D-2B2FA9E2959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DC70EB3-DC4C-4D66-8CFE-024D080FF59C}" type="datetimeFigureOut">
              <a:rPr lang="tr-TR" smtClean="0"/>
              <a:pPr/>
              <a:t>05.12.2015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53A18BF-EF4C-4C23-B02D-2B2FA9E2959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doga.nedir.com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ebiyat&#246;gretmeni.net/gunluk.htm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milliedebiyat.com/index.php/turk-edebiyati/9-sinif/kukla" TargetMode="External"/><Relationship Id="rId2" Type="http://schemas.openxmlformats.org/officeDocument/2006/relationships/hyperlink" Target="http://www.delinetciler.org/edebiyat-kosesi/153100-trajedi-ornegi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gozlemci.net/3894-gostermeye-bagli-edebi-metinler.html" TargetMode="External"/><Relationship Id="rId4" Type="http://schemas.openxmlformats.org/officeDocument/2006/relationships/hyperlink" Target="http://arsivbelge.com/yaz.php?sc=3587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OLAY ÇEVRESİNDE GELİŞEN EDEBİ METİNLER</a:t>
            </a:r>
            <a:endParaRPr lang="tr-TR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1872207"/>
          </a:xfrm>
        </p:spPr>
        <p:txBody>
          <a:bodyPr/>
          <a:lstStyle/>
          <a:p>
            <a:r>
              <a:rPr lang="tr-TR" sz="8000" dirty="0" smtClean="0">
                <a:solidFill>
                  <a:schemeClr val="accent1">
                    <a:lumMod val="75000"/>
                  </a:schemeClr>
                </a:solidFill>
              </a:rPr>
              <a:t>EDEBİYAT</a:t>
            </a:r>
            <a:endParaRPr lang="tr-TR" sz="8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1800" b="1" dirty="0" smtClean="0"/>
              <a:t>NAZAR -Yahya Kemal Beyatlı</a:t>
            </a:r>
          </a:p>
          <a:p>
            <a:r>
              <a:rPr lang="tr-TR" sz="1800" b="1" dirty="0" smtClean="0"/>
              <a:t>ÇOBAN ÇEŞMESİ</a:t>
            </a:r>
          </a:p>
          <a:p>
            <a:r>
              <a:rPr lang="tr-TR" sz="1800" b="1" dirty="0" smtClean="0"/>
              <a:t>Küfe - Mehmet </a:t>
            </a:r>
            <a:r>
              <a:rPr lang="tr-TR" sz="1800" b="1" dirty="0" err="1" smtClean="0"/>
              <a:t>Âkif</a:t>
            </a:r>
            <a:r>
              <a:rPr lang="tr-TR" sz="1800" b="1" dirty="0" smtClean="0"/>
              <a:t> Ersoy </a:t>
            </a:r>
          </a:p>
          <a:p>
            <a:r>
              <a:rPr lang="tr-TR" sz="1800" b="1" i="1" dirty="0" smtClean="0"/>
              <a:t>KOCAKARI İLE ÖMER</a:t>
            </a:r>
          </a:p>
          <a:p>
            <a:endParaRPr lang="tr-TR" sz="1800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             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Manzum Örnekleri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1800" dirty="0" smtClean="0"/>
              <a:t>Hikaye; dış dünyada karşılaşabileceğimiz türden olayları, kurgulayarak, belirli bir hacim içerisinde anlatan metinlere denir.</a:t>
            </a:r>
          </a:p>
          <a:p>
            <a:r>
              <a:rPr lang="tr-TR" sz="1800" dirty="0" smtClean="0"/>
              <a:t>Dünyada </a:t>
            </a:r>
            <a:r>
              <a:rPr lang="tr-TR" sz="1800" dirty="0" err="1" smtClean="0"/>
              <a:t>Guy</a:t>
            </a:r>
            <a:r>
              <a:rPr lang="tr-TR" sz="1800" dirty="0" smtClean="0"/>
              <a:t> de </a:t>
            </a:r>
            <a:r>
              <a:rPr lang="tr-TR" sz="1800" dirty="0" err="1" smtClean="0"/>
              <a:t>Maupassant</a:t>
            </a:r>
            <a:r>
              <a:rPr lang="tr-TR" sz="1800" dirty="0" smtClean="0"/>
              <a:t> ve Çehov kendi isimleriyle özdeşleşen iki hikaye tarzı oluşturmuşlardır.</a:t>
            </a:r>
          </a:p>
          <a:p>
            <a:r>
              <a:rPr lang="tr-TR" sz="1800" dirty="0" smtClean="0"/>
              <a:t>Türk edebiyatında ilk hikaye örneklerini </a:t>
            </a:r>
            <a:r>
              <a:rPr lang="tr-TR" sz="1800" dirty="0" err="1" smtClean="0"/>
              <a:t>Samipaşazade</a:t>
            </a:r>
            <a:r>
              <a:rPr lang="tr-TR" sz="1800" dirty="0" smtClean="0"/>
              <a:t> Sezai ve Halit Ziya Uşaklıgil vermişlerdir.</a:t>
            </a:r>
          </a:p>
          <a:p>
            <a:r>
              <a:rPr lang="tr-TR" sz="1800" dirty="0" smtClean="0"/>
              <a:t>Yakup Kadri Karaosmanoğlu, Refik Halit Karay, Ömer Seyfettin, Sait Faik Abasıyanık, Memduh Şevket Esendal, Sabahattin Ali, Orhan Kemal, Tarık Buğra, Haldun Taner önemli hikayecilerimizdendi</a:t>
            </a:r>
          </a:p>
          <a:p>
            <a:r>
              <a:rPr lang="tr-TR" sz="1800" dirty="0" err="1" smtClean="0"/>
              <a:t>Maupassant</a:t>
            </a:r>
            <a:r>
              <a:rPr lang="tr-TR" sz="1800" dirty="0" smtClean="0"/>
              <a:t> tarzında olaylar, Çehov tarzında da durum belirginleştirilir.</a:t>
            </a:r>
            <a:endParaRPr lang="tr-TR" sz="1800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                      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Hikaye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1800" dirty="0" smtClean="0"/>
              <a:t>Kırmızı başlıklı kız</a:t>
            </a:r>
          </a:p>
          <a:p>
            <a:r>
              <a:rPr lang="tr-TR" sz="1800" dirty="0" smtClean="0"/>
              <a:t>Çizmeli kedi</a:t>
            </a:r>
          </a:p>
          <a:p>
            <a:r>
              <a:rPr lang="tr-TR" sz="1800" dirty="0" smtClean="0"/>
              <a:t>Çirkin ördek yavrusu</a:t>
            </a:r>
          </a:p>
          <a:p>
            <a:r>
              <a:rPr lang="tr-TR" sz="1800" dirty="0" smtClean="0"/>
              <a:t>Küçük prens</a:t>
            </a:r>
          </a:p>
          <a:p>
            <a:r>
              <a:rPr lang="tr-TR" sz="1800" dirty="0" smtClean="0"/>
              <a:t>Kurbağa prens</a:t>
            </a:r>
          </a:p>
          <a:p>
            <a:r>
              <a:rPr lang="tr-TR" sz="1800" dirty="0" err="1" smtClean="0"/>
              <a:t>Rapunzel</a:t>
            </a:r>
            <a:endParaRPr lang="tr-TR" sz="1800" dirty="0" smtClean="0"/>
          </a:p>
          <a:p>
            <a:r>
              <a:rPr lang="tr-TR" sz="1800" dirty="0" smtClean="0"/>
              <a:t>Deniz kızı efsanesi</a:t>
            </a:r>
          </a:p>
          <a:p>
            <a:endParaRPr lang="tr-TR" dirty="0" smtClean="0"/>
          </a:p>
          <a:p>
            <a:endParaRPr lang="tr-TR" dirty="0" smtClean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          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Hikaye Örnekleri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1800" dirty="0" smtClean="0"/>
              <a:t>Roman; Anlatma esasına bağlı metinlerin en gelişmiş olanı romandır</a:t>
            </a:r>
            <a:r>
              <a:rPr lang="tr-TR" sz="1800" dirty="0" smtClean="0"/>
              <a:t>.</a:t>
            </a:r>
          </a:p>
          <a:p>
            <a:endParaRPr lang="tr-TR" sz="1800" dirty="0" smtClean="0"/>
          </a:p>
          <a:p>
            <a:r>
              <a:rPr lang="tr-TR" sz="1800" dirty="0" smtClean="0"/>
              <a:t>Mekan, zaman ve kişiler etrafında gelişen geniş ve kapsamlı olay örgüsü, yazarın sözünü teslim ettiği bir anlatıcı tarafından okuyucuya </a:t>
            </a:r>
            <a:r>
              <a:rPr lang="tr-TR" sz="1800" dirty="0" smtClean="0"/>
              <a:t>aktarılır.</a:t>
            </a:r>
          </a:p>
          <a:p>
            <a:endParaRPr lang="tr-TR" sz="1800" dirty="0" smtClean="0"/>
          </a:p>
          <a:p>
            <a:r>
              <a:rPr lang="tr-TR" sz="1800" dirty="0" smtClean="0"/>
              <a:t>Romanları </a:t>
            </a:r>
            <a:r>
              <a:rPr lang="tr-TR" sz="1800" dirty="0" smtClean="0"/>
              <a:t>konuları bakımından macera, tarihsel, töre, psikolojik, ideolojik gibi alt başlıklara ayırmak da mümkündür. Dünyanın tanınmış romancıları arasında Cervantes, </a:t>
            </a:r>
            <a:r>
              <a:rPr lang="tr-TR" sz="1800" dirty="0" err="1" smtClean="0"/>
              <a:t>Balzac</a:t>
            </a:r>
            <a:r>
              <a:rPr lang="tr-TR" sz="1800" dirty="0" smtClean="0"/>
              <a:t>, </a:t>
            </a:r>
            <a:r>
              <a:rPr lang="tr-TR" sz="1800" dirty="0" err="1" smtClean="0"/>
              <a:t>Stendhal</a:t>
            </a:r>
            <a:r>
              <a:rPr lang="tr-TR" sz="1800" dirty="0" smtClean="0"/>
              <a:t>, Tolstoy, Dostoyevski, </a:t>
            </a:r>
            <a:r>
              <a:rPr lang="tr-TR" sz="1800" dirty="0" err="1" smtClean="0"/>
              <a:t>Gorki</a:t>
            </a:r>
            <a:r>
              <a:rPr lang="tr-TR" sz="1800" dirty="0" smtClean="0"/>
              <a:t>, </a:t>
            </a:r>
            <a:r>
              <a:rPr lang="tr-TR" sz="1800" dirty="0" err="1" smtClean="0"/>
              <a:t>Turgenyev</a:t>
            </a:r>
            <a:r>
              <a:rPr lang="tr-TR" sz="1800" dirty="0" smtClean="0"/>
              <a:t>, Dickens, </a:t>
            </a:r>
            <a:r>
              <a:rPr lang="tr-TR" sz="1800" dirty="0" err="1" smtClean="0"/>
              <a:t>Flaubert</a:t>
            </a:r>
            <a:r>
              <a:rPr lang="tr-TR" sz="1800" dirty="0" smtClean="0"/>
              <a:t>, </a:t>
            </a:r>
            <a:r>
              <a:rPr lang="tr-TR" sz="1800" dirty="0" err="1" smtClean="0"/>
              <a:t>Steinbeck</a:t>
            </a:r>
            <a:r>
              <a:rPr lang="tr-TR" sz="1800" dirty="0" smtClean="0"/>
              <a:t> </a:t>
            </a:r>
            <a:r>
              <a:rPr lang="tr-TR" sz="1800" dirty="0" smtClean="0"/>
              <a:t>sayılabilir</a:t>
            </a:r>
          </a:p>
          <a:p>
            <a:endParaRPr lang="tr-TR" sz="1800" dirty="0" smtClean="0"/>
          </a:p>
          <a:p>
            <a:r>
              <a:rPr lang="tr-TR" sz="1800" dirty="0" smtClean="0"/>
              <a:t>Türk edebiyatına roman, </a:t>
            </a:r>
            <a:r>
              <a:rPr lang="tr-TR" sz="1800" dirty="0" err="1" smtClean="0"/>
              <a:t>Tanzimafla</a:t>
            </a:r>
            <a:r>
              <a:rPr lang="tr-TR" sz="1800" dirty="0" smtClean="0"/>
              <a:t> birlikte gelmiştir. İlk roman örneği olarak Şemsettin Sami'nin Taaşşuk-ı </a:t>
            </a:r>
            <a:r>
              <a:rPr lang="tr-TR" sz="1800" dirty="0" err="1" smtClean="0"/>
              <a:t>Tal'at</a:t>
            </a:r>
            <a:r>
              <a:rPr lang="tr-TR" sz="1800" dirty="0" smtClean="0"/>
              <a:t> ve Fitnat (1872) adlı eseri kabul edilmektedir.</a:t>
            </a:r>
            <a:endParaRPr lang="tr-TR" sz="1800" dirty="0" smtClean="0"/>
          </a:p>
          <a:p>
            <a:endParaRPr lang="tr-TR" sz="1800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                    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Roman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1800" dirty="0" smtClean="0"/>
              <a:t>Namık KEMAL- Vatan Yahut </a:t>
            </a:r>
            <a:r>
              <a:rPr lang="tr-TR" sz="1800" dirty="0" err="1" smtClean="0"/>
              <a:t>Silistre</a:t>
            </a:r>
            <a:endParaRPr lang="tr-TR" sz="1800" dirty="0" smtClean="0"/>
          </a:p>
          <a:p>
            <a:r>
              <a:rPr lang="tr-TR" sz="1800" dirty="0" smtClean="0"/>
              <a:t>Ahmet </a:t>
            </a:r>
            <a:r>
              <a:rPr lang="tr-TR" sz="1800" dirty="0" err="1" smtClean="0"/>
              <a:t>Mithad</a:t>
            </a:r>
            <a:r>
              <a:rPr lang="tr-TR" sz="1800" dirty="0" smtClean="0"/>
              <a:t> Efendi- </a:t>
            </a:r>
            <a:r>
              <a:rPr lang="tr-TR" sz="1800" dirty="0" err="1" smtClean="0"/>
              <a:t>Dürdane</a:t>
            </a:r>
            <a:r>
              <a:rPr lang="tr-TR" sz="1800" dirty="0" smtClean="0"/>
              <a:t> Hanım</a:t>
            </a:r>
          </a:p>
          <a:p>
            <a:r>
              <a:rPr lang="tr-TR" sz="1800" dirty="0" err="1" smtClean="0"/>
              <a:t>Halid</a:t>
            </a:r>
            <a:r>
              <a:rPr lang="tr-TR" sz="1800" dirty="0" smtClean="0"/>
              <a:t> Ziya UŞAKLIGİL-Bir Ölünün Defteri</a:t>
            </a:r>
          </a:p>
          <a:p>
            <a:r>
              <a:rPr lang="tr-TR" sz="1800" dirty="0" smtClean="0"/>
              <a:t>Halide Edip ADIVAR-</a:t>
            </a:r>
            <a:r>
              <a:rPr lang="tr-TR" sz="1800" dirty="0" err="1" smtClean="0"/>
              <a:t>Ateşen</a:t>
            </a:r>
            <a:r>
              <a:rPr lang="tr-TR" sz="1800" dirty="0" smtClean="0"/>
              <a:t> gömlek</a:t>
            </a:r>
          </a:p>
          <a:p>
            <a:r>
              <a:rPr lang="tr-TR" sz="1800" dirty="0" smtClean="0"/>
              <a:t>Tarık BUĞRA-Küçük Ağa</a:t>
            </a:r>
          </a:p>
          <a:p>
            <a:r>
              <a:rPr lang="tr-TR" sz="1800" dirty="0" smtClean="0"/>
              <a:t>Oğuz ATAY-Tehlikeli Oyunlar</a:t>
            </a:r>
          </a:p>
          <a:p>
            <a:r>
              <a:rPr lang="tr-TR" sz="1800" dirty="0" smtClean="0"/>
              <a:t>Ahmet Hamdi TANPINAR-Sahnenin Dışındakiler</a:t>
            </a:r>
          </a:p>
          <a:p>
            <a:r>
              <a:rPr lang="tr-TR" sz="1800" dirty="0" smtClean="0"/>
              <a:t>Samim KOCAGÖZ-Kalpaklılar</a:t>
            </a:r>
          </a:p>
          <a:p>
            <a:r>
              <a:rPr lang="tr-TR" sz="1800" dirty="0" smtClean="0"/>
              <a:t>Adalet AĞAOĞLU-Ruh Üşümesi</a:t>
            </a:r>
          </a:p>
          <a:p>
            <a:r>
              <a:rPr lang="tr-TR" sz="1800" dirty="0" smtClean="0"/>
              <a:t>Orhan  PAMUK-Resimli İstanbul</a:t>
            </a:r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            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Roman Örnekleri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Göstermeye bağlı edebi metinlerin tümüne </a:t>
            </a:r>
            <a:r>
              <a:rPr lang="tr-TR" sz="2000" dirty="0" err="1" smtClean="0"/>
              <a:t>genelolarak</a:t>
            </a:r>
            <a:r>
              <a:rPr lang="tr-TR" sz="2000" dirty="0" smtClean="0"/>
              <a:t> tiyatro, drama veya dramatik edebiyat denilir</a:t>
            </a:r>
            <a:r>
              <a:rPr lang="tr-TR" sz="2000" dirty="0" smtClean="0"/>
              <a:t>.</a:t>
            </a:r>
          </a:p>
          <a:p>
            <a:endParaRPr lang="tr-TR" sz="2000" dirty="0" smtClean="0"/>
          </a:p>
          <a:p>
            <a:r>
              <a:rPr lang="tr-TR" sz="2000" dirty="0" smtClean="0"/>
              <a:t>Diyaloglara, hikaye ve romanlarda sadece olay kahramanlarının konuşmaları sırasında yer verilir</a:t>
            </a:r>
            <a:r>
              <a:rPr lang="tr-TR" sz="2000" dirty="0" smtClean="0"/>
              <a:t>.</a:t>
            </a:r>
            <a:r>
              <a:rPr lang="tr-TR" sz="2000" dirty="0" smtClean="0"/>
              <a:t> Ancak, tiyatro metinleri bütünüyle diyaloglardan oluşur. Anlatmaya bağlı edebi metinler olay örgüsü çevresinde </a:t>
            </a:r>
            <a:r>
              <a:rPr lang="tr-TR" sz="2000" dirty="0" smtClean="0"/>
              <a:t>bütünleşirdi</a:t>
            </a:r>
          </a:p>
          <a:p>
            <a:endParaRPr lang="tr-TR" sz="2000" dirty="0" smtClean="0"/>
          </a:p>
          <a:p>
            <a:r>
              <a:rPr lang="tr-TR" sz="2000" dirty="0" smtClean="0"/>
              <a:t>Tiyatroda ise olay örgüsünün yerini perde ya da sahne alır</a:t>
            </a:r>
            <a:r>
              <a:rPr lang="tr-TR" sz="2000" dirty="0" smtClean="0"/>
              <a:t>.</a:t>
            </a:r>
          </a:p>
          <a:p>
            <a:endParaRPr lang="tr-TR" sz="2000" dirty="0" smtClean="0"/>
          </a:p>
          <a:p>
            <a:r>
              <a:rPr lang="tr-TR" sz="2000" dirty="0" smtClean="0"/>
              <a:t>Her perdede, olay örgüsünü oluşturan kişiler, zaman ve dekor </a:t>
            </a:r>
            <a:r>
              <a:rPr lang="tr-TR" sz="2000" dirty="0" smtClean="0"/>
              <a:t>değişir.</a:t>
            </a:r>
            <a:r>
              <a:rPr lang="tr-TR" sz="2000" dirty="0" smtClean="0"/>
              <a:t>  Böylece bir bütünün parçaları tek tek devreye girmiş </a:t>
            </a:r>
            <a:r>
              <a:rPr lang="tr-TR" sz="2000" dirty="0" smtClean="0"/>
              <a:t>olur.</a:t>
            </a:r>
          </a:p>
          <a:p>
            <a:endParaRPr lang="tr-TR" sz="2000" dirty="0" smtClean="0"/>
          </a:p>
          <a:p>
            <a:pPr>
              <a:buNone/>
            </a:pPr>
            <a:endParaRPr lang="tr-TR" sz="2000" dirty="0" smtClean="0"/>
          </a:p>
          <a:p>
            <a:endParaRPr lang="tr-TR" sz="2400" dirty="0" smtClean="0"/>
          </a:p>
          <a:p>
            <a:endParaRPr lang="tr-TR" sz="2400" dirty="0" smtClean="0"/>
          </a:p>
          <a:p>
            <a:pPr>
              <a:buNone/>
            </a:pPr>
            <a:endParaRPr lang="tr-TR" sz="2400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2.  Göstermeye Bağlı Edebi Metinler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1800" dirty="0" smtClean="0"/>
              <a:t>Konusunu tarihi olaylardan ve mitolojiden alan ve acıklı bir </a:t>
            </a:r>
            <a:r>
              <a:rPr lang="tr-TR" sz="1800" dirty="0" err="1" smtClean="0"/>
              <a:t>sonrla</a:t>
            </a:r>
            <a:r>
              <a:rPr lang="tr-TR" sz="1800" dirty="0" smtClean="0"/>
              <a:t> biten tiyatro eserleridir. </a:t>
            </a:r>
            <a:endParaRPr lang="tr-TR" sz="1800" dirty="0" smtClean="0"/>
          </a:p>
          <a:p>
            <a:r>
              <a:rPr lang="tr-TR" sz="1800" dirty="0" smtClean="0"/>
              <a:t>Manzum </a:t>
            </a:r>
            <a:r>
              <a:rPr lang="tr-TR" sz="1800" dirty="0" smtClean="0"/>
              <a:t>olan ilk örnekleri Eski Yunan'da görülmüştür, 17. yüzyılda Fransa'da klasisizm döneminde yeniden </a:t>
            </a:r>
            <a:r>
              <a:rPr lang="tr-TR" sz="1800" dirty="0" smtClean="0"/>
              <a:t>canlanmıştır</a:t>
            </a:r>
          </a:p>
          <a:p>
            <a:r>
              <a:rPr lang="tr-TR" sz="1800" dirty="0" smtClean="0"/>
              <a:t>Bu </a:t>
            </a:r>
            <a:r>
              <a:rPr lang="tr-TR" sz="1800" dirty="0" smtClean="0"/>
              <a:t>dönemde düzyazıyla verilen trajedi örnekleri de vardır. </a:t>
            </a:r>
            <a:endParaRPr lang="tr-TR" sz="1800" dirty="0" smtClean="0"/>
          </a:p>
          <a:p>
            <a:r>
              <a:rPr lang="tr-TR" sz="1800" dirty="0" smtClean="0"/>
              <a:t>Koro, trajedinin temel öğesidir. Halkı temsil eder, eyleme karışmaz. Kentin yaşlıları ya da kadınlarından oluşur. İnsanlara öğüt verir, yol gösterirler</a:t>
            </a:r>
            <a:r>
              <a:rPr lang="tr-TR" sz="1800" dirty="0" smtClean="0"/>
              <a:t>.</a:t>
            </a:r>
          </a:p>
          <a:p>
            <a:r>
              <a:rPr lang="tr-TR" sz="1800" dirty="0" smtClean="0"/>
              <a:t> Erdeme ve ahlaka değer verilir</a:t>
            </a:r>
            <a:r>
              <a:rPr lang="tr-TR" sz="1800" dirty="0" smtClean="0"/>
              <a:t>.</a:t>
            </a:r>
          </a:p>
          <a:p>
            <a:r>
              <a:rPr lang="tr-TR" sz="1800" dirty="0" smtClean="0"/>
              <a:t>Kahramanları, sıradan insanlardan değil; </a:t>
            </a:r>
            <a:r>
              <a:rPr lang="tr-TR" sz="1800" dirty="0" smtClean="0">
                <a:hlinkClick r:id="rId2"/>
              </a:rPr>
              <a:t>doğa</a:t>
            </a:r>
            <a:r>
              <a:rPr lang="tr-TR" sz="1800" dirty="0" smtClean="0"/>
              <a:t> üstü varlıklar ( Tanrılar, Tanrıçalar…), yüksek tabakadan kişilerden ( kral, soylular) </a:t>
            </a:r>
            <a:r>
              <a:rPr lang="tr-TR" sz="1800" dirty="0" smtClean="0"/>
              <a:t>oluştururlar.</a:t>
            </a:r>
          </a:p>
          <a:p>
            <a:r>
              <a:rPr lang="sv-SE" sz="1800" dirty="0" smtClean="0"/>
              <a:t>Eser, baştan sona kadar ciddi bir hava içinde </a:t>
            </a:r>
            <a:r>
              <a:rPr lang="sv-SE" sz="1800" dirty="0" smtClean="0"/>
              <a:t>geçer</a:t>
            </a:r>
            <a:r>
              <a:rPr lang="tr-TR" sz="1800" dirty="0" smtClean="0"/>
              <a:t>.</a:t>
            </a:r>
          </a:p>
          <a:p>
            <a:r>
              <a:rPr lang="tr-TR" sz="1800" dirty="0" smtClean="0"/>
              <a:t>Acı veren; vurma, yaralama, öldürme gibi olaylar sahnede seyirciye gösterilmez. Yalnızca bu olayların öyküsü </a:t>
            </a:r>
            <a:r>
              <a:rPr lang="tr-TR" sz="1800" dirty="0" smtClean="0"/>
              <a:t>anlatılır</a:t>
            </a:r>
          </a:p>
          <a:p>
            <a:pPr>
              <a:buNone/>
            </a:pPr>
            <a:endParaRPr lang="tr-TR" sz="1800" dirty="0" smtClean="0"/>
          </a:p>
          <a:p>
            <a:endParaRPr lang="tr-TR" sz="1800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                   Trajedi(Tragedya)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1800" dirty="0" smtClean="0"/>
              <a:t>İnsanların davranışlarını ve olayları gülünç bir tarzda sahneye koyan, insanları gülerken ve eğlendirirken düşündüren tiyatro türüne denir</a:t>
            </a:r>
            <a:r>
              <a:rPr lang="tr-TR" sz="1800" dirty="0" smtClean="0"/>
              <a:t>.</a:t>
            </a:r>
          </a:p>
          <a:p>
            <a:r>
              <a:rPr lang="tr-TR" sz="1800" dirty="0" smtClean="0"/>
              <a:t> Bir olay çevresinde oluşturulan komedilerde, hayatın ve insanların komik durumları sergilenir</a:t>
            </a:r>
            <a:r>
              <a:rPr lang="tr-TR" sz="1800" dirty="0" smtClean="0"/>
              <a:t>.</a:t>
            </a:r>
          </a:p>
          <a:p>
            <a:r>
              <a:rPr lang="tr-TR" sz="1800" dirty="0" smtClean="0"/>
              <a:t> Edebiyatımızda Batılı anlamda ilk komedi örneği Şinasi'nin Şair Evlenmesi'dir. </a:t>
            </a:r>
            <a:endParaRPr lang="tr-TR" sz="1800" dirty="0" smtClean="0"/>
          </a:p>
          <a:p>
            <a:r>
              <a:rPr lang="tr-TR" sz="1800" dirty="0" smtClean="0"/>
              <a:t>Antik Yunan ve Roma komedyaları diyalog ve koro bölümlerinden oluşmuş; manzum olarak yazılan bu metinlerde 3 birlik kuralına uyulmuştur</a:t>
            </a:r>
            <a:r>
              <a:rPr lang="tr-TR" sz="1800" dirty="0" smtClean="0"/>
              <a:t>.</a:t>
            </a:r>
          </a:p>
          <a:p>
            <a:r>
              <a:rPr lang="tr-TR" sz="1800" dirty="0" smtClean="0"/>
              <a:t> Üslupta soyluluk aranmamış, metinde her çeşit kaba söze yer verilebilmiştir</a:t>
            </a:r>
            <a:r>
              <a:rPr lang="tr-TR" sz="1800" dirty="0" smtClean="0"/>
              <a:t>.</a:t>
            </a:r>
          </a:p>
          <a:p>
            <a:r>
              <a:rPr lang="tr-TR" sz="1800" dirty="0" smtClean="0"/>
              <a:t>Komedyada konular, </a:t>
            </a:r>
            <a:r>
              <a:rPr lang="tr-TR" sz="1800" dirty="0" smtClean="0">
                <a:hlinkClick r:id="rId2"/>
              </a:rPr>
              <a:t>günlük</a:t>
            </a:r>
            <a:r>
              <a:rPr lang="tr-TR" sz="1800" dirty="0" smtClean="0"/>
              <a:t> hayattan; kişiler halktan seçilmiştir</a:t>
            </a:r>
            <a:r>
              <a:rPr lang="tr-TR" sz="1800" dirty="0" smtClean="0"/>
              <a:t>.</a:t>
            </a:r>
          </a:p>
          <a:p>
            <a:r>
              <a:rPr lang="tr-TR" sz="1800" dirty="0" smtClean="0"/>
              <a:t>İzleyicinin korkmasına ve acı duymasına sebep olabilecek her çeşit olay (vurma, </a:t>
            </a:r>
            <a:r>
              <a:rPr lang="tr-TR" sz="1800" dirty="0" smtClean="0"/>
              <a:t>yaralama</a:t>
            </a:r>
            <a:r>
              <a:rPr lang="tr-TR" sz="1800" dirty="0" smtClean="0"/>
              <a:t>) sahnede gösterilebilmiştir</a:t>
            </a:r>
            <a:r>
              <a:rPr lang="tr-TR" sz="1800" dirty="0" smtClean="0"/>
              <a:t>.</a:t>
            </a:r>
          </a:p>
          <a:p>
            <a:r>
              <a:rPr lang="tr-TR" sz="1800" dirty="0" smtClean="0"/>
              <a:t> Komedyada kişisel ve toplumsal bozuklukların neden olduğu  komik durumlar sahnelenmiş, seyircinin güldürülürken düşündürülmesi ve doğru yola yönlendirilmesi hedeflenmiştir.</a:t>
            </a:r>
            <a:endParaRPr lang="tr-TR" sz="1800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         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Komedi(Komedya)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                         Meddah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sz="2800" dirty="0" smtClean="0"/>
              <a:t>Tek kişilik bir seyir sanatıdır.</a:t>
            </a:r>
          </a:p>
          <a:p>
            <a:r>
              <a:rPr lang="tr-TR" sz="2800" dirty="0" smtClean="0"/>
              <a:t>Hikaye anlatma ve taklit yapma gibi yetenekler sergilenir. </a:t>
            </a:r>
          </a:p>
          <a:p>
            <a:r>
              <a:rPr lang="tr-TR" sz="2800" dirty="0" err="1" smtClean="0"/>
              <a:t>Meddanın</a:t>
            </a:r>
            <a:r>
              <a:rPr lang="tr-TR" sz="2800" dirty="0" smtClean="0"/>
              <a:t> repertuarı günlük hayatla ilgili olaylar, masal, hikaye, efsane ve destanlardan oluşur. </a:t>
            </a:r>
          </a:p>
          <a:p>
            <a:r>
              <a:rPr lang="tr-TR" sz="2800" dirty="0" smtClean="0"/>
              <a:t>Meddahın anlatışını, günlük yaşamdaki olaylar, masallar, destanlar, hikâyeler ve efsaneler oluşturur.</a:t>
            </a:r>
          </a:p>
          <a:p>
            <a:r>
              <a:rPr lang="tr-TR" sz="2800" dirty="0" smtClean="0"/>
              <a:t>Meddahın aksesuarını bir mendil ile bir sopa (baston) oluşturur.</a:t>
            </a:r>
          </a:p>
          <a:p>
            <a:r>
              <a:rPr lang="tr-TR" sz="2800" dirty="0" smtClean="0"/>
              <a:t>Genellikle güldürücü, ahlâkî ve edebi sonuç çıkarılacak hikâyelerine klişeleşmiş "</a:t>
            </a:r>
            <a:r>
              <a:rPr lang="tr-TR" sz="2800" dirty="0" err="1" smtClean="0"/>
              <a:t>râvıyân</a:t>
            </a:r>
            <a:r>
              <a:rPr lang="tr-TR" sz="2800" dirty="0" smtClean="0"/>
              <a:t>-ı </a:t>
            </a:r>
            <a:r>
              <a:rPr lang="tr-TR" sz="2800" dirty="0" err="1" smtClean="0"/>
              <a:t>ahbar</a:t>
            </a:r>
            <a:r>
              <a:rPr lang="tr-TR" sz="2800" dirty="0" smtClean="0"/>
              <a:t> ve </a:t>
            </a:r>
            <a:r>
              <a:rPr lang="tr-TR" sz="2800" dirty="0" err="1" smtClean="0"/>
              <a:t>nâkılân</a:t>
            </a:r>
            <a:r>
              <a:rPr lang="tr-TR" sz="2800" dirty="0" smtClean="0"/>
              <a:t>-ı </a:t>
            </a:r>
            <a:r>
              <a:rPr lang="tr-TR" sz="2800" dirty="0" err="1" smtClean="0"/>
              <a:t>âsar</a:t>
            </a:r>
            <a:r>
              <a:rPr lang="tr-TR" sz="2800" dirty="0" smtClean="0"/>
              <a:t> ve </a:t>
            </a:r>
            <a:r>
              <a:rPr lang="tr-TR" sz="2800" dirty="0" err="1" smtClean="0"/>
              <a:t>muhaddisân</a:t>
            </a:r>
            <a:r>
              <a:rPr lang="tr-TR" sz="2800" dirty="0" smtClean="0"/>
              <a:t>-ı </a:t>
            </a:r>
            <a:r>
              <a:rPr lang="tr-TR" sz="2800" dirty="0" err="1" smtClean="0"/>
              <a:t>ruzigâr</a:t>
            </a:r>
            <a:r>
              <a:rPr lang="tr-TR" sz="2800" dirty="0" smtClean="0"/>
              <a:t> şöyle rivayet ederler ki" şeklinde söz başı ile başlar, daha sonra kahramanları sayıp hikâyesini anlatır.</a:t>
            </a:r>
          </a:p>
          <a:p>
            <a:r>
              <a:rPr lang="tr-TR" sz="2800" dirty="0" smtClean="0"/>
              <a:t>Meddah hikâyenin kahramanlarını kendi yöresinin dili ve şiveleri ile konuşturan insandır. </a:t>
            </a:r>
          </a:p>
        </p:txBody>
      </p:sp>
      <p:pic>
        <p:nvPicPr>
          <p:cNvPr id="5" name="4 İçerik Yer Tutucusu" descr="images (1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32040" y="1844824"/>
            <a:ext cx="3600399" cy="352839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                           Drama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sz="2800" dirty="0" smtClean="0"/>
              <a:t>Başlangıçta tiyatro eserlerinin tümü için kullanılan bir terimdi. Daha sonra, hayatın acıklı yönlerini ön plana alan, bu arada komik unsurları da işleyen tiyatro eserlerine verilen genel addır.</a:t>
            </a:r>
          </a:p>
          <a:p>
            <a:r>
              <a:rPr lang="tr-TR" sz="2800" dirty="0" smtClean="0"/>
              <a:t>Batıda bu tarzda ortaya çıkan </a:t>
            </a:r>
            <a:r>
              <a:rPr lang="tr-TR" sz="2800" dirty="0" err="1" smtClean="0"/>
              <a:t>tiy</a:t>
            </a:r>
            <a:r>
              <a:rPr lang="tr-TR" sz="2800" dirty="0" smtClean="0"/>
              <a:t>,</a:t>
            </a:r>
            <a:r>
              <a:rPr lang="tr-TR" sz="2800" dirty="0" err="1" smtClean="0"/>
              <a:t>atronun</a:t>
            </a:r>
            <a:r>
              <a:rPr lang="tr-TR" sz="2800" dirty="0" smtClean="0"/>
              <a:t> Türk toplumundaki gelişmesi ise seyirlik geleneği üzerinde gelişmiştir</a:t>
            </a:r>
          </a:p>
          <a:p>
            <a:r>
              <a:rPr lang="tr-TR" sz="2800" dirty="0" smtClean="0"/>
              <a:t>Drama Kahraman-Engel-Eylem şeklinde kurgulanır.</a:t>
            </a:r>
          </a:p>
          <a:p>
            <a:r>
              <a:rPr lang="tr-TR" sz="2800" dirty="0" smtClean="0"/>
              <a:t>Drama her zaman bir “şey” hakkında kurgulanır.</a:t>
            </a:r>
          </a:p>
          <a:p>
            <a:r>
              <a:rPr lang="tr-TR" sz="2800" dirty="0" smtClean="0"/>
              <a:t>Bir biçim ve içeriği vardır.</a:t>
            </a:r>
          </a:p>
          <a:p>
            <a:r>
              <a:rPr lang="tr-TR" sz="2800" dirty="0" smtClean="0"/>
              <a:t> Bir sanat disiplini vardır.</a:t>
            </a:r>
          </a:p>
          <a:p>
            <a:r>
              <a:rPr lang="tr-TR" sz="2800" dirty="0" smtClean="0"/>
              <a:t>Duygusal özelliğe sahiptir.</a:t>
            </a:r>
          </a:p>
          <a:p>
            <a:r>
              <a:rPr lang="tr-TR" sz="2800" dirty="0" smtClean="0"/>
              <a:t> Seyircisizdir.</a:t>
            </a:r>
          </a:p>
          <a:p>
            <a:r>
              <a:rPr lang="tr-TR" sz="2800" dirty="0" smtClean="0"/>
              <a:t>Birey kendi dünyasını yaratarak duygularını form ve içeriği benimsemelidir.</a:t>
            </a:r>
          </a:p>
          <a:p>
            <a:endParaRPr lang="tr-TR" dirty="0"/>
          </a:p>
        </p:txBody>
      </p:sp>
      <p:pic>
        <p:nvPicPr>
          <p:cNvPr id="5" name="4 İçerik Yer Tutucusu" descr="i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16016" y="1628800"/>
            <a:ext cx="4032448" cy="367240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Anlatmaya bağlı edebi metinler destan, masal, halk hikayesi, mesnevi, manzum hikaye, hikaye ve romandır.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Edebi metinlerin özelliklerinden biri kurmaca oluşlarıdır.Amaçları okuyucu veya dinleyicide estetik yaşantı uyandırmak, böylece onları zenginleştirmektir.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Anlatma esasına bağlı ilk metin türü masal ve destandır.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1. Anlatmaya Bağlı Edebi Metinler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                  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Orta Oyunu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sz="1800" dirty="0" smtClean="0"/>
              <a:t>Taklit, mimik ve doğaçlama gibi yeteneklerin ortaya konulduğu bu tiyatro türünün asıl oyuncuları Kavuklu ve </a:t>
            </a:r>
            <a:r>
              <a:rPr lang="tr-TR" sz="1800" dirty="0" smtClean="0"/>
              <a:t>Pişekar'dır</a:t>
            </a:r>
          </a:p>
          <a:p>
            <a:r>
              <a:rPr lang="tr-TR" sz="1800" dirty="0" smtClean="0"/>
              <a:t>Oyunda önceden hazırlanmış bir metin yoktur. çoğu zaman izleyicinin yönlendirmesiyle oyun kurulur. Genellikle önceden hazırlanmış bir metin yoktur. </a:t>
            </a:r>
            <a:endParaRPr lang="tr-TR" sz="1800" dirty="0" smtClean="0"/>
          </a:p>
          <a:p>
            <a:r>
              <a:rPr lang="tr-TR" sz="1800" dirty="0" smtClean="0"/>
              <a:t> Orta oyununu farklı çevrelerden gelen ve değişik uluslara ait olan insanlar </a:t>
            </a:r>
            <a:r>
              <a:rPr lang="tr-TR" sz="1800" dirty="0" smtClean="0"/>
              <a:t>oynarlar</a:t>
            </a:r>
          </a:p>
          <a:p>
            <a:r>
              <a:rPr lang="tr-TR" sz="1800" dirty="0" smtClean="0"/>
              <a:t>Karagöz ile Ortaoyunun farkı ise, Karagöz’ün perdede, Orta Oyun’un meydanda oynanmasıdır. Yani Orta Oyunu canlı kişilerle oynanırken Karagöz’de tasvirlerin gölgesi oynatılır. </a:t>
            </a:r>
            <a:br>
              <a:rPr lang="tr-TR" sz="1800" dirty="0" smtClean="0"/>
            </a:br>
            <a:endParaRPr lang="tr-TR" sz="1800" dirty="0"/>
          </a:p>
        </p:txBody>
      </p:sp>
      <p:pic>
        <p:nvPicPr>
          <p:cNvPr id="5" name="4 İçerik Yer Tutucusu" descr="indir (1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88024" y="1556792"/>
            <a:ext cx="3888432" cy="470892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                      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 Kukla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tr-TR" sz="1800" dirty="0" smtClean="0"/>
              <a:t>Karagöz'e benzeyen bir hareket ve hacim oyunu olan kukla da günlük hayatla ilgili olaylar, edebi eserler ve hikayelerden </a:t>
            </a:r>
            <a:r>
              <a:rPr lang="tr-TR" sz="1800" dirty="0" smtClean="0"/>
              <a:t>beslenir.</a:t>
            </a:r>
          </a:p>
          <a:p>
            <a:r>
              <a:rPr lang="tr-TR" sz="1800" dirty="0" smtClean="0"/>
              <a:t>El kuklası, ipli kukla, iskemle kuklası ve resim kukla gibi çeşitleri vardır. </a:t>
            </a:r>
            <a:br>
              <a:rPr lang="tr-TR" sz="1800" dirty="0" smtClean="0"/>
            </a:br>
            <a:endParaRPr lang="tr-TR" sz="1800" dirty="0"/>
          </a:p>
        </p:txBody>
      </p:sp>
      <p:pic>
        <p:nvPicPr>
          <p:cNvPr id="5" name="4 İçerik Yer Tutucusu" descr="i (2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16016" y="2276872"/>
            <a:ext cx="3240360" cy="295232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www.</a:t>
            </a:r>
            <a:r>
              <a:rPr lang="tr-TR" dirty="0" err="1" smtClean="0">
                <a:hlinkClick r:id="rId2"/>
              </a:rPr>
              <a:t>delinetciler</a:t>
            </a:r>
            <a:r>
              <a:rPr lang="tr-TR" dirty="0" smtClean="0">
                <a:hlinkClick r:id="rId2"/>
              </a:rPr>
              <a:t>.org/edebiyat-</a:t>
            </a:r>
            <a:r>
              <a:rPr lang="tr-TR" dirty="0" err="1" smtClean="0">
                <a:hlinkClick r:id="rId2"/>
              </a:rPr>
              <a:t>kosesi</a:t>
            </a:r>
            <a:r>
              <a:rPr lang="tr-TR" dirty="0" smtClean="0">
                <a:hlinkClick r:id="rId2"/>
              </a:rPr>
              <a:t>/153100-trajedi-</a:t>
            </a:r>
            <a:r>
              <a:rPr lang="tr-TR" dirty="0" err="1" smtClean="0">
                <a:hlinkClick r:id="rId2"/>
              </a:rPr>
              <a:t>ornegi</a:t>
            </a:r>
            <a:r>
              <a:rPr lang="tr-TR" dirty="0" smtClean="0">
                <a:hlinkClick r:id="rId2"/>
              </a:rPr>
              <a:t>.html</a:t>
            </a:r>
            <a:endParaRPr lang="tr-TR" dirty="0" smtClean="0"/>
          </a:p>
          <a:p>
            <a:r>
              <a:rPr lang="tr-TR" dirty="0" smtClean="0">
                <a:hlinkClick r:id="rId3"/>
              </a:rPr>
              <a:t>http://</a:t>
            </a:r>
            <a:r>
              <a:rPr lang="tr-TR" dirty="0" smtClean="0">
                <a:hlinkClick r:id="rId3"/>
              </a:rPr>
              <a:t>milliedebiyat.com/index.php/turk-edebiyati/9-sinif/kukla</a:t>
            </a:r>
            <a:r>
              <a:rPr lang="tr-TR" dirty="0" smtClean="0"/>
              <a:t> </a:t>
            </a:r>
          </a:p>
          <a:p>
            <a:r>
              <a:rPr lang="tr-TR" dirty="0" smtClean="0">
                <a:hlinkClick r:id="rId4"/>
              </a:rPr>
              <a:t>http://</a:t>
            </a:r>
            <a:r>
              <a:rPr lang="tr-TR" dirty="0" smtClean="0">
                <a:hlinkClick r:id="rId4"/>
              </a:rPr>
              <a:t>arsivbelge.com/yaz.php?sc=3587</a:t>
            </a:r>
            <a:endParaRPr lang="tr-TR" dirty="0" smtClean="0"/>
          </a:p>
          <a:p>
            <a:r>
              <a:rPr lang="tr-TR" dirty="0" smtClean="0">
                <a:hlinkClick r:id="rId5"/>
              </a:rPr>
              <a:t>http://</a:t>
            </a:r>
            <a:r>
              <a:rPr lang="tr-TR" dirty="0" smtClean="0">
                <a:hlinkClick r:id="rId5"/>
              </a:rPr>
              <a:t>www.</a:t>
            </a:r>
            <a:r>
              <a:rPr lang="tr-TR" dirty="0" err="1" smtClean="0">
                <a:hlinkClick r:id="rId5"/>
              </a:rPr>
              <a:t>gozlemci</a:t>
            </a:r>
            <a:r>
              <a:rPr lang="tr-TR" dirty="0" smtClean="0">
                <a:hlinkClick r:id="rId5"/>
              </a:rPr>
              <a:t>.net/3894-</a:t>
            </a:r>
            <a:r>
              <a:rPr lang="tr-TR" dirty="0" err="1" smtClean="0">
                <a:hlinkClick r:id="rId5"/>
              </a:rPr>
              <a:t>gostermeye</a:t>
            </a:r>
            <a:r>
              <a:rPr lang="tr-TR" dirty="0" smtClean="0">
                <a:hlinkClick r:id="rId5"/>
              </a:rPr>
              <a:t>-</a:t>
            </a:r>
            <a:r>
              <a:rPr lang="tr-TR" dirty="0" err="1" smtClean="0">
                <a:hlinkClick r:id="rId5"/>
              </a:rPr>
              <a:t>bagli</a:t>
            </a:r>
            <a:r>
              <a:rPr lang="tr-TR" dirty="0" smtClean="0">
                <a:hlinkClick r:id="rId5"/>
              </a:rPr>
              <a:t>-edebi-metinler.html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                         Kaynakça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10\E sınıfı 418 numaralı öğrenciniz…</a:t>
            </a:r>
          </a:p>
          <a:p>
            <a:endParaRPr lang="tr-T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2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chemeClr val="accent6">
                    <a:lumMod val="75000"/>
                  </a:schemeClr>
                </a:solidFill>
              </a:rPr>
              <a:t>Sude</a:t>
            </a: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 AKTAŞ</a:t>
            </a:r>
            <a:endParaRPr lang="tr-T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1800" dirty="0" smtClean="0"/>
              <a:t>Destanlar,</a:t>
            </a:r>
            <a:r>
              <a:rPr lang="tr-TR" sz="1800" b="1" dirty="0" smtClean="0"/>
              <a:t> </a:t>
            </a:r>
            <a:r>
              <a:rPr lang="tr-TR" sz="1800" dirty="0" smtClean="0"/>
              <a:t>önemli tarihsel olayların efsaneleşmiş hikayeleridir. Milletlerin tarih öncesi dönemlerindeki kuraklık, göç, deprem gibi büyük felaketlerini dile getiren destanlar bu bakımdan milli ve anonim ürünlerdir.</a:t>
            </a:r>
          </a:p>
          <a:p>
            <a:endParaRPr lang="tr-TR" sz="1800" dirty="0" smtClean="0"/>
          </a:p>
          <a:p>
            <a:r>
              <a:rPr lang="tr-TR" sz="1800" dirty="0" smtClean="0"/>
              <a:t>İran'da </a:t>
            </a:r>
            <a:r>
              <a:rPr lang="tr-TR" sz="1800" dirty="0" err="1" smtClean="0"/>
              <a:t>Firdevsi'nin</a:t>
            </a:r>
            <a:r>
              <a:rPr lang="tr-TR" sz="1800" dirty="0" smtClean="0"/>
              <a:t> yazdığı Şehname, Yunan'da Homeros'un </a:t>
            </a:r>
            <a:r>
              <a:rPr lang="tr-TR" sz="1800" dirty="0" err="1" smtClean="0"/>
              <a:t>Ilyada</a:t>
            </a:r>
            <a:r>
              <a:rPr lang="tr-TR" sz="1800" dirty="0" smtClean="0"/>
              <a:t> ve </a:t>
            </a:r>
            <a:r>
              <a:rPr lang="tr-TR" sz="1800" dirty="0" err="1" smtClean="0"/>
              <a:t>Odise</a:t>
            </a:r>
            <a:r>
              <a:rPr lang="tr-TR" sz="1800" dirty="0" smtClean="0"/>
              <a:t>, Finlilerin </a:t>
            </a:r>
            <a:r>
              <a:rPr lang="tr-TR" sz="1800" dirty="0" err="1" smtClean="0"/>
              <a:t>Kalavela</a:t>
            </a:r>
            <a:r>
              <a:rPr lang="tr-TR" sz="1800" dirty="0" smtClean="0"/>
              <a:t>, Hintlilerin </a:t>
            </a:r>
            <a:r>
              <a:rPr lang="tr-TR" sz="1800" dirty="0" err="1" smtClean="0"/>
              <a:t>Ramayana</a:t>
            </a:r>
            <a:r>
              <a:rPr lang="tr-TR" sz="1800" dirty="0" smtClean="0"/>
              <a:t> ve </a:t>
            </a:r>
            <a:r>
              <a:rPr lang="tr-TR" sz="1800" dirty="0" err="1" smtClean="0"/>
              <a:t>Mahabbarata</a:t>
            </a:r>
            <a:r>
              <a:rPr lang="tr-TR" sz="1800" dirty="0" smtClean="0"/>
              <a:t> destanları ünlüdür.</a:t>
            </a:r>
          </a:p>
          <a:p>
            <a:endParaRPr lang="tr-TR" sz="1800" dirty="0" smtClean="0"/>
          </a:p>
          <a:p>
            <a:r>
              <a:rPr lang="tr-TR" sz="1800" dirty="0" smtClean="0"/>
              <a:t>Türk destanları da İslamiyet'ten önce ve sonra olmak üzere iki kısımdadır. Yaratılış Destanı, Saka Destanı, Hun-Oğuz destanları </a:t>
            </a:r>
            <a:r>
              <a:rPr lang="tr-TR" sz="1800" dirty="0" err="1" smtClean="0"/>
              <a:t>islamiyet</a:t>
            </a:r>
            <a:r>
              <a:rPr lang="tr-TR" sz="1800" dirty="0" smtClean="0"/>
              <a:t> öncesinin; Manas, Battal Gazi, Köroğlu destanları da </a:t>
            </a:r>
            <a:r>
              <a:rPr lang="tr-TR" sz="1800" dirty="0" err="1" smtClean="0"/>
              <a:t>islamiyet</a:t>
            </a:r>
            <a:r>
              <a:rPr lang="tr-TR" sz="1800" dirty="0" smtClean="0"/>
              <a:t> sonrasının önemli destanlarıdır.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sz="1800" dirty="0" smtClean="0"/>
              <a:t> 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bg2">
                    <a:lumMod val="75000"/>
                  </a:schemeClr>
                </a:solidFill>
              </a:rPr>
              <a:t>                         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Destan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2000" dirty="0" smtClean="0"/>
              <a:t>Türk destanlar</a:t>
            </a:r>
            <a:endParaRPr lang="tr-TR" sz="20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tr-TR" sz="1800" dirty="0" smtClean="0"/>
              <a:t>Alp Er </a:t>
            </a:r>
            <a:r>
              <a:rPr lang="tr-TR" sz="1800" dirty="0" err="1" smtClean="0"/>
              <a:t>Tunga</a:t>
            </a:r>
            <a:r>
              <a:rPr lang="tr-TR" sz="1800" dirty="0" smtClean="0"/>
              <a:t> Destanı</a:t>
            </a:r>
          </a:p>
          <a:p>
            <a:r>
              <a:rPr lang="tr-TR" sz="1800" dirty="0" smtClean="0"/>
              <a:t>Şu Destanı</a:t>
            </a:r>
          </a:p>
          <a:p>
            <a:r>
              <a:rPr lang="tr-TR" sz="1800" dirty="0" smtClean="0"/>
              <a:t>Hun - Oğuz Destanları</a:t>
            </a:r>
          </a:p>
          <a:p>
            <a:r>
              <a:rPr lang="tr-TR" sz="1800" dirty="0" err="1" smtClean="0"/>
              <a:t>Attila</a:t>
            </a:r>
            <a:r>
              <a:rPr lang="tr-TR" sz="1800" dirty="0" smtClean="0"/>
              <a:t> Destanı</a:t>
            </a:r>
          </a:p>
          <a:p>
            <a:r>
              <a:rPr lang="tr-TR" sz="1800" dirty="0" smtClean="0"/>
              <a:t>Oğuz Kağan Destanı</a:t>
            </a:r>
          </a:p>
          <a:p>
            <a:r>
              <a:rPr lang="tr-TR" sz="1800" dirty="0" smtClean="0"/>
              <a:t>Gök - Türk Destanları</a:t>
            </a:r>
          </a:p>
          <a:p>
            <a:r>
              <a:rPr lang="tr-TR" sz="1800" dirty="0" smtClean="0"/>
              <a:t>Bozkurt Destanı</a:t>
            </a:r>
          </a:p>
          <a:p>
            <a:r>
              <a:rPr lang="tr-TR" sz="1800" dirty="0" smtClean="0"/>
              <a:t>Ergenekon Destanı</a:t>
            </a:r>
          </a:p>
          <a:p>
            <a:r>
              <a:rPr lang="tr-TR" sz="1800" dirty="0" smtClean="0"/>
              <a:t>Dokuz Oğuz - On Uygur Destanları</a:t>
            </a:r>
          </a:p>
          <a:p>
            <a:r>
              <a:rPr lang="tr-TR" sz="1800" dirty="0" smtClean="0"/>
              <a:t>Türeyiş Destanı</a:t>
            </a:r>
          </a:p>
          <a:p>
            <a:r>
              <a:rPr lang="tr-TR" sz="1800" dirty="0" smtClean="0"/>
              <a:t>Göç Destanı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tr-TR" sz="1800" dirty="0" smtClean="0"/>
              <a:t>Yunan Destanları-</a:t>
            </a:r>
            <a:r>
              <a:rPr lang="tr-TR" sz="1800" dirty="0" err="1" smtClean="0"/>
              <a:t>İlyada</a:t>
            </a:r>
            <a:r>
              <a:rPr lang="tr-TR" sz="1800" dirty="0" smtClean="0"/>
              <a:t>, </a:t>
            </a:r>
            <a:r>
              <a:rPr lang="tr-TR" sz="1800" dirty="0" err="1" smtClean="0"/>
              <a:t>Odysseia</a:t>
            </a:r>
            <a:endParaRPr lang="tr-TR" sz="1800" dirty="0" smtClean="0"/>
          </a:p>
          <a:p>
            <a:r>
              <a:rPr lang="tr-TR" sz="1800" dirty="0" smtClean="0"/>
              <a:t>İran Destanı-Şehname</a:t>
            </a:r>
          </a:p>
          <a:p>
            <a:r>
              <a:rPr lang="tr-TR" sz="1800" dirty="0" smtClean="0"/>
              <a:t>Fin Destanı-</a:t>
            </a:r>
            <a:r>
              <a:rPr lang="tr-TR" sz="1800" dirty="0" err="1" smtClean="0"/>
              <a:t>Kalavela</a:t>
            </a:r>
            <a:endParaRPr lang="tr-TR" sz="1800" dirty="0" smtClean="0"/>
          </a:p>
          <a:p>
            <a:r>
              <a:rPr lang="tr-TR" sz="1800" dirty="0" smtClean="0"/>
              <a:t>Hint Destanları-</a:t>
            </a:r>
            <a:r>
              <a:rPr lang="tr-TR" sz="1800" dirty="0" err="1" smtClean="0"/>
              <a:t>Ramayana</a:t>
            </a:r>
            <a:endParaRPr lang="tr-TR" sz="1800" dirty="0" smtClean="0"/>
          </a:p>
          <a:p>
            <a:r>
              <a:rPr lang="tr-TR" sz="1800" dirty="0" smtClean="0"/>
              <a:t>Alman Destanı-</a:t>
            </a:r>
            <a:r>
              <a:rPr lang="tr-TR" sz="1800" dirty="0" err="1" smtClean="0"/>
              <a:t>Nibelungen</a:t>
            </a:r>
            <a:endParaRPr lang="tr-TR" sz="1800" dirty="0" smtClean="0"/>
          </a:p>
          <a:p>
            <a:r>
              <a:rPr lang="tr-TR" sz="1800" dirty="0" smtClean="0"/>
              <a:t>Sümer Destanı-</a:t>
            </a:r>
            <a:r>
              <a:rPr lang="tr-TR" sz="1800" dirty="0" err="1" smtClean="0"/>
              <a:t>Gılgamış</a:t>
            </a:r>
            <a:endParaRPr lang="tr-TR" sz="1800" dirty="0" smtClean="0"/>
          </a:p>
          <a:p>
            <a:r>
              <a:rPr lang="tr-TR" sz="1800" dirty="0" smtClean="0"/>
              <a:t>Kırgız Destanı-Manas</a:t>
            </a:r>
          </a:p>
          <a:p>
            <a:r>
              <a:rPr lang="tr-TR" sz="1800" dirty="0" smtClean="0"/>
              <a:t>Latin Destanı-</a:t>
            </a:r>
            <a:r>
              <a:rPr lang="tr-TR" sz="1800" dirty="0" err="1" smtClean="0"/>
              <a:t>Aeneis</a:t>
            </a:r>
            <a:r>
              <a:rPr lang="tr-TR" sz="1800" dirty="0" smtClean="0"/>
              <a:t> (</a:t>
            </a:r>
            <a:r>
              <a:rPr lang="tr-TR" sz="1800" dirty="0" err="1" smtClean="0"/>
              <a:t>Eneid</a:t>
            </a:r>
            <a:r>
              <a:rPr lang="tr-TR" sz="1800" dirty="0" smtClean="0"/>
              <a:t>)</a:t>
            </a:r>
          </a:p>
          <a:p>
            <a:r>
              <a:rPr lang="fr-FR" sz="1800" dirty="0" smtClean="0"/>
              <a:t>F</a:t>
            </a:r>
            <a:r>
              <a:rPr lang="tr-TR" sz="1800" dirty="0" err="1" smtClean="0"/>
              <a:t>ransız</a:t>
            </a:r>
            <a:r>
              <a:rPr lang="fr-FR" sz="1800" dirty="0" smtClean="0"/>
              <a:t> D</a:t>
            </a:r>
            <a:r>
              <a:rPr lang="tr-TR" sz="1800" dirty="0" err="1" smtClean="0"/>
              <a:t>estanı</a:t>
            </a:r>
            <a:r>
              <a:rPr lang="tr-TR" sz="1800" dirty="0" smtClean="0"/>
              <a:t> -</a:t>
            </a:r>
            <a:r>
              <a:rPr lang="fr-FR" sz="1800" dirty="0" smtClean="0"/>
              <a:t>C</a:t>
            </a:r>
            <a:r>
              <a:rPr lang="tr-TR" sz="1800" dirty="0" err="1" smtClean="0"/>
              <a:t>hanson</a:t>
            </a:r>
            <a:r>
              <a:rPr lang="fr-FR" sz="1800" dirty="0" smtClean="0"/>
              <a:t> D</a:t>
            </a:r>
            <a:r>
              <a:rPr lang="tr-TR" sz="1800" dirty="0" smtClean="0"/>
              <a:t>e</a:t>
            </a:r>
            <a:r>
              <a:rPr lang="fr-FR" sz="1800" dirty="0" smtClean="0"/>
              <a:t> R</a:t>
            </a:r>
            <a:r>
              <a:rPr lang="tr-TR" sz="1800" dirty="0" err="1" smtClean="0"/>
              <a:t>oland</a:t>
            </a:r>
            <a:r>
              <a:rPr lang="fr-FR" sz="1800" dirty="0" smtClean="0"/>
              <a:t> </a:t>
            </a:r>
            <a:endParaRPr lang="tr-TR" sz="1800" dirty="0" smtClean="0"/>
          </a:p>
          <a:p>
            <a:r>
              <a:rPr lang="tr-TR" sz="1800" dirty="0" smtClean="0"/>
              <a:t>Rus Destanı-</a:t>
            </a:r>
            <a:r>
              <a:rPr lang="tr-TR" sz="1800" dirty="0" err="1" smtClean="0"/>
              <a:t>İgor</a:t>
            </a:r>
            <a:endParaRPr lang="tr-TR" sz="1800" dirty="0"/>
          </a:p>
        </p:txBody>
      </p:sp>
      <p:sp>
        <p:nvSpPr>
          <p:cNvPr id="5" name="4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          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Destan Örnekleri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5 Metin Yer Tutucusu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tr-TR" sz="2000" dirty="0" smtClean="0"/>
              <a:t>Türklere ait olmayan destanlar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1800" dirty="0" smtClean="0"/>
              <a:t>Yazarı belli olmayan, olayları bilinmeyen bir ülkede ve zamanda geçen, içinde olağanüstü olayların geçtiği, kendine özgü bir anlatım biçimi olan edebi metinlerdir.</a:t>
            </a:r>
          </a:p>
          <a:p>
            <a:endParaRPr lang="tr-TR" sz="1800" dirty="0" smtClean="0"/>
          </a:p>
          <a:p>
            <a:r>
              <a:rPr lang="tr-TR" sz="1800" dirty="0" smtClean="0"/>
              <a:t> Anonim olan masalların, ağızdan ağza nakledildiği için kendine özgü bir anlatım biçimi ve planı oluşmuştur.</a:t>
            </a:r>
          </a:p>
          <a:p>
            <a:endParaRPr lang="tr-TR" sz="1800" dirty="0" smtClean="0"/>
          </a:p>
          <a:p>
            <a:r>
              <a:rPr lang="tr-TR" sz="1800" dirty="0" smtClean="0"/>
              <a:t>Halk hikayeleri; bir takım tarihsel şahsiyetlerin, aşıkların, halk arasında ünlü olmuş kahramanların serüvenlerini, maceralarını anlatan hikayelerdir. Kesin bir tarihsel olay söz konusu değildir.</a:t>
            </a:r>
          </a:p>
          <a:p>
            <a:endParaRPr lang="tr-TR" sz="1800" dirty="0" smtClean="0"/>
          </a:p>
          <a:p>
            <a:r>
              <a:rPr lang="tr-TR" sz="1800" dirty="0" smtClean="0"/>
              <a:t>Nazım ve nesir karışıktır.</a:t>
            </a:r>
          </a:p>
          <a:p>
            <a:pPr>
              <a:buNone/>
            </a:pPr>
            <a:endParaRPr lang="tr-TR" sz="1800" dirty="0" smtClean="0"/>
          </a:p>
          <a:p>
            <a:endParaRPr lang="tr-TR" sz="1800" dirty="0" smtClean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                       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Masal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1800" dirty="0" smtClean="0"/>
              <a:t>Cimri</a:t>
            </a:r>
          </a:p>
          <a:p>
            <a:r>
              <a:rPr lang="tr-TR" sz="1800" dirty="0" smtClean="0"/>
              <a:t>Yiğit ile babası</a:t>
            </a:r>
          </a:p>
          <a:p>
            <a:r>
              <a:rPr lang="tr-TR" sz="1800" dirty="0" smtClean="0"/>
              <a:t>Geyik ile kaplan</a:t>
            </a:r>
          </a:p>
          <a:p>
            <a:r>
              <a:rPr lang="tr-TR" sz="1800" dirty="0" smtClean="0"/>
              <a:t>Kurt ile koyun</a:t>
            </a:r>
          </a:p>
          <a:p>
            <a:r>
              <a:rPr lang="tr-TR" sz="1800" dirty="0" smtClean="0"/>
              <a:t>Parmak çocuk</a:t>
            </a:r>
          </a:p>
          <a:p>
            <a:r>
              <a:rPr lang="tr-TR" sz="1800" dirty="0" smtClean="0"/>
              <a:t>Periler</a:t>
            </a:r>
          </a:p>
          <a:p>
            <a:r>
              <a:rPr lang="tr-TR" sz="1800" dirty="0" smtClean="0"/>
              <a:t>Sihirli çakmak</a:t>
            </a:r>
          </a:p>
          <a:p>
            <a:r>
              <a:rPr lang="tr-TR" sz="1800" dirty="0" smtClean="0"/>
              <a:t>Aç fare</a:t>
            </a:r>
          </a:p>
          <a:p>
            <a:r>
              <a:rPr lang="tr-TR" sz="1800" dirty="0" smtClean="0"/>
              <a:t>Pekmezci anne</a:t>
            </a:r>
          </a:p>
          <a:p>
            <a:r>
              <a:rPr lang="tr-TR" sz="1800" dirty="0" smtClean="0"/>
              <a:t>Kediler  sultanı</a:t>
            </a:r>
            <a:endParaRPr lang="tr-TR" sz="1800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                Masal Örnekleri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1800" dirty="0" smtClean="0"/>
              <a:t>Mesnevi; uzun aşk maceralarının, öğütlerin ve çeşitli konuların anlatıldığı; her </a:t>
            </a:r>
            <a:r>
              <a:rPr lang="tr-TR" sz="1800" dirty="0" err="1" smtClean="0"/>
              <a:t>beyti</a:t>
            </a:r>
            <a:r>
              <a:rPr lang="tr-TR" sz="1800" dirty="0" smtClean="0"/>
              <a:t> kendi içerisinde kafiyeli eski Türk edebiyatı nazım biçimidir.</a:t>
            </a:r>
          </a:p>
          <a:p>
            <a:endParaRPr lang="tr-TR" sz="1800" dirty="0" smtClean="0"/>
          </a:p>
          <a:p>
            <a:r>
              <a:rPr lang="tr-TR" sz="1800" dirty="0" smtClean="0"/>
              <a:t>Bir  olayı anlatmak çevresinde oluştukları için, edebiyatımızın ilk roman örnekleri olarak da kabul edilirler.</a:t>
            </a:r>
          </a:p>
          <a:p>
            <a:endParaRPr lang="tr-TR" sz="1800" dirty="0" smtClean="0"/>
          </a:p>
          <a:p>
            <a:r>
              <a:rPr lang="tr-TR" sz="1800" dirty="0" smtClean="0"/>
              <a:t> Bazı şairler beş veya beşten fazla mesnevi yazmışlardır. Bunlar da ayrı isimlerle anılır. Beş mesnevinin bir araya gelmesiyle oluşturulmuş esere hamse denir. Ali </a:t>
            </a:r>
            <a:r>
              <a:rPr lang="tr-TR" sz="1800" dirty="0" err="1" smtClean="0"/>
              <a:t>Şir</a:t>
            </a:r>
            <a:r>
              <a:rPr lang="tr-TR" sz="1800" dirty="0" smtClean="0"/>
              <a:t> </a:t>
            </a:r>
            <a:r>
              <a:rPr lang="tr-TR" sz="1800" dirty="0" err="1" smtClean="0"/>
              <a:t>Nevâî</a:t>
            </a:r>
            <a:r>
              <a:rPr lang="tr-TR" sz="1800" dirty="0" smtClean="0"/>
              <a:t>, </a:t>
            </a:r>
            <a:r>
              <a:rPr lang="tr-TR" sz="1800" dirty="0" err="1" smtClean="0"/>
              <a:t>Taşlıcalı</a:t>
            </a:r>
            <a:r>
              <a:rPr lang="tr-TR" sz="1800" dirty="0" smtClean="0"/>
              <a:t> Yahya, Hamdullah Hamdi, </a:t>
            </a:r>
            <a:r>
              <a:rPr lang="tr-TR" sz="1800" dirty="0" err="1" smtClean="0"/>
              <a:t>Nergisî</a:t>
            </a:r>
            <a:r>
              <a:rPr lang="tr-TR" sz="1800" dirty="0" smtClean="0"/>
              <a:t> hamse şairlerinden bazılarıdır.</a:t>
            </a:r>
          </a:p>
          <a:p>
            <a:endParaRPr lang="tr-TR" sz="1800" dirty="0" smtClean="0"/>
          </a:p>
          <a:p>
            <a:r>
              <a:rPr lang="tr-TR" sz="1800" dirty="0" smtClean="0"/>
              <a:t>Edebiyatımızda mesnevi türünün ünlü isimleri şunlardır: </a:t>
            </a:r>
            <a:r>
              <a:rPr lang="tr-TR" sz="1800" dirty="0" err="1" smtClean="0"/>
              <a:t>Fuzûlî</a:t>
            </a:r>
            <a:r>
              <a:rPr lang="tr-TR" sz="1800" dirty="0" smtClean="0"/>
              <a:t>, Şeyhi, </a:t>
            </a:r>
            <a:r>
              <a:rPr lang="tr-TR" sz="1800" dirty="0" err="1" smtClean="0"/>
              <a:t>Nâbî</a:t>
            </a:r>
            <a:r>
              <a:rPr lang="tr-TR" sz="1800" dirty="0" smtClean="0"/>
              <a:t>, Şeyh Galip…</a:t>
            </a:r>
            <a:endParaRPr lang="tr-TR" sz="1800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                         Mesnevi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1800" b="1" dirty="0" smtClean="0"/>
              <a:t>Mesnevi-i Şerif -Mevlana</a:t>
            </a:r>
          </a:p>
          <a:p>
            <a:r>
              <a:rPr lang="tr-TR" sz="1800" b="1" dirty="0" err="1" smtClean="0"/>
              <a:t>Kutadgu</a:t>
            </a:r>
            <a:r>
              <a:rPr lang="tr-TR" sz="1800" b="1" dirty="0" smtClean="0"/>
              <a:t> </a:t>
            </a:r>
            <a:r>
              <a:rPr lang="tr-TR" sz="1800" b="1" dirty="0" err="1" smtClean="0"/>
              <a:t>Bilig</a:t>
            </a:r>
            <a:r>
              <a:rPr lang="tr-TR" sz="1800" b="1" dirty="0" smtClean="0"/>
              <a:t> -Yusuf Has </a:t>
            </a:r>
            <a:r>
              <a:rPr lang="tr-TR" sz="1800" b="1" dirty="0" err="1" smtClean="0"/>
              <a:t>Hacib</a:t>
            </a:r>
            <a:endParaRPr lang="tr-TR" sz="1800" b="1" dirty="0" smtClean="0"/>
          </a:p>
          <a:p>
            <a:r>
              <a:rPr lang="tr-TR" sz="1800" b="1" dirty="0" err="1" smtClean="0"/>
              <a:t>Vesiletü’n</a:t>
            </a:r>
            <a:r>
              <a:rPr lang="tr-TR" sz="1800" b="1" dirty="0" smtClean="0"/>
              <a:t>-Necat (</a:t>
            </a:r>
            <a:r>
              <a:rPr lang="tr-TR" sz="1800" b="1" dirty="0" err="1" smtClean="0"/>
              <a:t>Mevlid</a:t>
            </a:r>
            <a:r>
              <a:rPr lang="tr-TR" sz="1800" b="1" dirty="0" smtClean="0"/>
              <a:t>) -Süleyman Çelebi</a:t>
            </a:r>
          </a:p>
          <a:p>
            <a:r>
              <a:rPr lang="tr-TR" sz="1800" b="1" dirty="0" smtClean="0"/>
              <a:t>Leyla </a:t>
            </a:r>
            <a:r>
              <a:rPr lang="tr-TR" sz="1800" b="1" dirty="0" err="1" smtClean="0"/>
              <a:t>vü</a:t>
            </a:r>
            <a:r>
              <a:rPr lang="tr-TR" sz="1800" b="1" dirty="0" smtClean="0"/>
              <a:t> Mecnun-Fuzuli</a:t>
            </a:r>
          </a:p>
          <a:p>
            <a:r>
              <a:rPr lang="tr-TR" sz="1800" b="1" dirty="0" err="1" smtClean="0"/>
              <a:t>Hüsrev</a:t>
            </a:r>
            <a:r>
              <a:rPr lang="tr-TR" sz="1800" b="1" dirty="0" smtClean="0"/>
              <a:t> ü Şirin-Şeyhi</a:t>
            </a:r>
          </a:p>
          <a:p>
            <a:r>
              <a:rPr lang="tr-TR" sz="1800" b="1" dirty="0" err="1" smtClean="0"/>
              <a:t>Hüsn</a:t>
            </a:r>
            <a:r>
              <a:rPr lang="tr-TR" sz="1800" b="1" dirty="0" smtClean="0"/>
              <a:t> ü Aşk-Şeyh </a:t>
            </a:r>
            <a:r>
              <a:rPr lang="tr-TR" sz="1800" b="1" dirty="0" err="1" smtClean="0"/>
              <a:t>Galib</a:t>
            </a:r>
            <a:endParaRPr lang="tr-TR" sz="1800" b="1" dirty="0" smtClean="0"/>
          </a:p>
          <a:p>
            <a:r>
              <a:rPr lang="tr-TR" sz="1800" b="1" dirty="0" err="1" smtClean="0"/>
              <a:t>Garib</a:t>
            </a:r>
            <a:r>
              <a:rPr lang="tr-TR" sz="1800" b="1" dirty="0" smtClean="0"/>
              <a:t>-</a:t>
            </a:r>
            <a:r>
              <a:rPr lang="tr-TR" sz="1800" b="1" dirty="0" err="1" smtClean="0"/>
              <a:t>nâme</a:t>
            </a:r>
            <a:r>
              <a:rPr lang="tr-TR" sz="1800" b="1" dirty="0" smtClean="0"/>
              <a:t> -Âşık Paşa</a:t>
            </a:r>
          </a:p>
          <a:p>
            <a:r>
              <a:rPr lang="tr-TR" sz="1800" b="1" dirty="0" err="1" smtClean="0"/>
              <a:t>Hayr</a:t>
            </a:r>
            <a:r>
              <a:rPr lang="tr-TR" sz="1800" b="1" dirty="0" smtClean="0"/>
              <a:t>-</a:t>
            </a:r>
            <a:r>
              <a:rPr lang="tr-TR" sz="1800" b="1" dirty="0" err="1" smtClean="0"/>
              <a:t>âbâd</a:t>
            </a:r>
            <a:r>
              <a:rPr lang="tr-TR" sz="1800" b="1" dirty="0" smtClean="0"/>
              <a:t> -</a:t>
            </a:r>
            <a:r>
              <a:rPr lang="tr-TR" sz="1800" b="1" dirty="0" err="1" smtClean="0"/>
              <a:t>Nâbî</a:t>
            </a:r>
            <a:endParaRPr lang="tr-TR" sz="1800" b="1" dirty="0" smtClean="0"/>
          </a:p>
          <a:p>
            <a:r>
              <a:rPr lang="tr-TR" sz="1800" b="1" dirty="0" smtClean="0"/>
              <a:t>Har-</a:t>
            </a:r>
            <a:r>
              <a:rPr lang="tr-TR" sz="1800" b="1" dirty="0" err="1" smtClean="0"/>
              <a:t>nâme</a:t>
            </a:r>
            <a:r>
              <a:rPr lang="tr-TR" sz="1800" b="1" dirty="0" smtClean="0"/>
              <a:t>-Şeyhi</a:t>
            </a:r>
          </a:p>
          <a:p>
            <a:endParaRPr lang="tr-TR" sz="1800" b="1" dirty="0" smtClean="0"/>
          </a:p>
          <a:p>
            <a:endParaRPr lang="tr-TR" sz="1800" dirty="0" smtClean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          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Mesnevi Örnekleri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1800" dirty="0" smtClean="0"/>
              <a:t>Bir mekan, bir zaman ve kişiler etrafında gelişen olay örgüsünü şiir halinde anlatan nazım biçimidir.</a:t>
            </a:r>
          </a:p>
          <a:p>
            <a:endParaRPr lang="tr-TR" sz="1800" dirty="0" smtClean="0"/>
          </a:p>
          <a:p>
            <a:r>
              <a:rPr lang="tr-TR" sz="1800" dirty="0" smtClean="0"/>
              <a:t>Türk edebiyatında Tanzimat sonrasında gelişen bu türün en güzel örneklerini Tevfik Fikret ve Mehmet Akif Ersoy vermiştir.</a:t>
            </a:r>
          </a:p>
          <a:p>
            <a:endParaRPr lang="tr-TR" sz="1800" dirty="0" smtClean="0"/>
          </a:p>
          <a:p>
            <a:r>
              <a:rPr lang="tr-TR" sz="1800" dirty="0" smtClean="0"/>
              <a:t>Belli bir olay, olayın kişileri, geçtiği mekân ve zaman vardır. “Giriş, gelişme ve sonuç” bölümleri hikâye ile benzer özellikler gösterir. </a:t>
            </a:r>
          </a:p>
          <a:p>
            <a:endParaRPr lang="tr-TR" sz="1800" dirty="0" smtClean="0"/>
          </a:p>
          <a:p>
            <a:r>
              <a:rPr lang="tr-TR" sz="1800" dirty="0" smtClean="0"/>
              <a:t>Manzum hikâyeler, Tanzimat’tan sonra ortaya çıkmıştır.</a:t>
            </a:r>
            <a:endParaRPr lang="tr-TR" sz="1800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            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Manzum Hikaye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ğıt">
  <a:themeElements>
    <a:clrScheme name="Kağıt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Kağıt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ğıt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209</TotalTime>
  <Words>867</Words>
  <Application>Microsoft Office PowerPoint</Application>
  <PresentationFormat>Ekran Gösterisi (4:3)</PresentationFormat>
  <Paragraphs>188</Paragraphs>
  <Slides>23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4" baseType="lpstr">
      <vt:lpstr>Kağıt</vt:lpstr>
      <vt:lpstr>EDEBİYAT</vt:lpstr>
      <vt:lpstr>1. Anlatmaya Bağlı Edebi Metinler</vt:lpstr>
      <vt:lpstr>                          Destan</vt:lpstr>
      <vt:lpstr>              Destan Örnekleri</vt:lpstr>
      <vt:lpstr>                           Masal</vt:lpstr>
      <vt:lpstr>                Masal Örnekleri</vt:lpstr>
      <vt:lpstr>                         Mesnevi</vt:lpstr>
      <vt:lpstr>              Mesnevi Örnekleri</vt:lpstr>
      <vt:lpstr>                Manzum Hikaye</vt:lpstr>
      <vt:lpstr>                 Manzum Örnekleri</vt:lpstr>
      <vt:lpstr>                          Hikaye</vt:lpstr>
      <vt:lpstr>              Hikaye Örnekleri</vt:lpstr>
      <vt:lpstr>                        Roman</vt:lpstr>
      <vt:lpstr>                Roman Örnekleri</vt:lpstr>
      <vt:lpstr>2.  Göstermeye Bağlı Edebi Metinler</vt:lpstr>
      <vt:lpstr>                   Trajedi(Tragedya)</vt:lpstr>
      <vt:lpstr>             Komedi(Komedya)</vt:lpstr>
      <vt:lpstr>                         Meddah</vt:lpstr>
      <vt:lpstr>                           Drama</vt:lpstr>
      <vt:lpstr>                      Orta Oyunu</vt:lpstr>
      <vt:lpstr>                           Kukla</vt:lpstr>
      <vt:lpstr>                         Kaynakça</vt:lpstr>
      <vt:lpstr>Sude AKTAŞ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EDEBİYAT</dc:title>
  <dc:creator>ev</dc:creator>
  <cp:lastModifiedBy>ev</cp:lastModifiedBy>
  <cp:revision>21</cp:revision>
  <dcterms:created xsi:type="dcterms:W3CDTF">2015-11-29T18:28:59Z</dcterms:created>
  <dcterms:modified xsi:type="dcterms:W3CDTF">2015-12-05T13:42:12Z</dcterms:modified>
</cp:coreProperties>
</file>