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0E5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FF5ED0C-7B74-4368-839C-77C184F985D7}" type="datetimeFigureOut">
              <a:rPr lang="tr-TR" smtClean="0"/>
              <a:pPr/>
              <a:t>15.12.2015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10B760-63CC-463A-A60A-149F9172053E}" type="slidenum">
              <a:rPr lang="tr-TR" smtClean="0"/>
              <a:pPr/>
              <a:t>‹#›</a:t>
            </a:fld>
            <a:endParaRPr lang="tr-T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F5ED0C-7B74-4368-839C-77C184F985D7}" type="datetimeFigureOut">
              <a:rPr lang="tr-TR" smtClean="0"/>
              <a:pPr/>
              <a:t>15.12.2015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10B760-63CC-463A-A60A-149F9172053E}" type="slidenum">
              <a:rPr lang="tr-TR" smtClean="0"/>
              <a:pPr/>
              <a:t>‹#›</a:t>
            </a:fld>
            <a:endParaRPr lang="tr-T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F5ED0C-7B74-4368-839C-77C184F985D7}" type="datetimeFigureOut">
              <a:rPr lang="tr-TR" smtClean="0"/>
              <a:pPr/>
              <a:t>15.12.2015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10B760-63CC-463A-A60A-149F9172053E}" type="slidenum">
              <a:rPr lang="tr-TR" smtClean="0"/>
              <a:pPr/>
              <a:t>‹#›</a:t>
            </a:fld>
            <a:endParaRPr lang="tr-T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F5ED0C-7B74-4368-839C-77C184F985D7}" type="datetimeFigureOut">
              <a:rPr lang="tr-TR" smtClean="0"/>
              <a:pPr/>
              <a:t>15.12.2015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10B760-63CC-463A-A60A-149F9172053E}" type="slidenum">
              <a:rPr lang="tr-TR" smtClean="0"/>
              <a:pPr/>
              <a:t>‹#›</a:t>
            </a:fld>
            <a:endParaRPr lang="tr-TR"/>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FF5ED0C-7B74-4368-839C-77C184F985D7}" type="datetimeFigureOut">
              <a:rPr lang="tr-TR" smtClean="0"/>
              <a:pPr/>
              <a:t>15.12.2015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10B760-63CC-463A-A60A-149F9172053E}" type="slidenum">
              <a:rPr lang="tr-TR" smtClean="0"/>
              <a:pPr/>
              <a:t>‹#›</a:t>
            </a:fld>
            <a:endParaRPr lang="tr-TR"/>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FF5ED0C-7B74-4368-839C-77C184F985D7}" type="datetimeFigureOut">
              <a:rPr lang="tr-TR" smtClean="0"/>
              <a:pPr/>
              <a:t>15.12.2015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10B760-63CC-463A-A60A-149F9172053E}" type="slidenum">
              <a:rPr lang="tr-TR" smtClean="0"/>
              <a:pPr/>
              <a:t>‹#›</a:t>
            </a:fld>
            <a:endParaRPr lang="tr-T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FF5ED0C-7B74-4368-839C-77C184F985D7}" type="datetimeFigureOut">
              <a:rPr lang="tr-TR" smtClean="0"/>
              <a:pPr/>
              <a:t>15.12.2015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210B760-63CC-463A-A60A-149F9172053E}" type="slidenum">
              <a:rPr lang="tr-TR" smtClean="0"/>
              <a:pPr/>
              <a:t>‹#›</a:t>
            </a:fld>
            <a:endParaRPr lang="tr-T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FF5ED0C-7B74-4368-839C-77C184F985D7}" type="datetimeFigureOut">
              <a:rPr lang="tr-TR" smtClean="0"/>
              <a:pPr/>
              <a:t>15.12.2015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210B760-63CC-463A-A60A-149F9172053E}" type="slidenum">
              <a:rPr lang="tr-TR" smtClean="0"/>
              <a:pPr/>
              <a:t>‹#›</a:t>
            </a:fld>
            <a:endParaRPr lang="tr-T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FF5ED0C-7B74-4368-839C-77C184F985D7}" type="datetimeFigureOut">
              <a:rPr lang="tr-TR" smtClean="0"/>
              <a:pPr/>
              <a:t>15.12.2015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210B760-63CC-463A-A60A-149F9172053E}" type="slidenum">
              <a:rPr lang="tr-TR" smtClean="0"/>
              <a:pPr/>
              <a:t>‹#›</a:t>
            </a:fld>
            <a:endParaRPr lang="tr-T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FF5ED0C-7B74-4368-839C-77C184F985D7}" type="datetimeFigureOut">
              <a:rPr lang="tr-TR" smtClean="0"/>
              <a:pPr/>
              <a:t>15.12.2015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10B760-63CC-463A-A60A-149F9172053E}" type="slidenum">
              <a:rPr lang="tr-TR" smtClean="0"/>
              <a:pPr/>
              <a:t>‹#›</a:t>
            </a:fld>
            <a:endParaRPr lang="tr-T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FF5ED0C-7B74-4368-839C-77C184F985D7}" type="datetimeFigureOut">
              <a:rPr lang="tr-TR" smtClean="0"/>
              <a:pPr/>
              <a:t>15.12.2015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210B760-63CC-463A-A60A-149F9172053E}" type="slidenum">
              <a:rPr lang="tr-TR" smtClean="0"/>
              <a:pPr/>
              <a:t>‹#›</a:t>
            </a:fld>
            <a:endParaRPr lang="tr-T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prstClr val="black"/>
              <a:srgbClr val="D9C3A5">
                <a:tint val="50000"/>
                <a:satMod val="180000"/>
              </a:srgbClr>
            </a:duotone>
          </a:blip>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F5ED0C-7B74-4368-839C-77C184F985D7}" type="datetimeFigureOut">
              <a:rPr lang="tr-TR" smtClean="0"/>
              <a:pPr/>
              <a:t>15.12.2015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0B760-63CC-463A-A60A-149F9172053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www.turkedebiyati.org/"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636912"/>
            <a:ext cx="8229600" cy="1143000"/>
          </a:xfrm>
        </p:spPr>
        <p:txBody>
          <a:bodyPr/>
          <a:lstStyle/>
          <a:p>
            <a:r>
              <a:rPr lang="tr-TR" dirty="0" smtClean="0">
                <a:solidFill>
                  <a:srgbClr val="C20E5E"/>
                </a:solidFill>
              </a:rPr>
              <a:t>ANLATIMIN VE ÖZELLİKLERİ</a:t>
            </a:r>
            <a:endParaRPr lang="tr-TR" dirty="0">
              <a:solidFill>
                <a:srgbClr val="C20E5E"/>
              </a:solidFill>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260648"/>
            <a:ext cx="7772400" cy="1470025"/>
          </a:xfrm>
        </p:spPr>
        <p:txBody>
          <a:bodyPr/>
          <a:lstStyle/>
          <a:p>
            <a:pPr marL="742950" indent="-742950"/>
            <a:r>
              <a:rPr lang="tr-TR" dirty="0" smtClean="0">
                <a:solidFill>
                  <a:srgbClr val="C20E5E"/>
                </a:solidFill>
              </a:rPr>
              <a:t>D) AKICILIK</a:t>
            </a:r>
            <a:endParaRPr lang="tr-TR" dirty="0">
              <a:solidFill>
                <a:srgbClr val="C20E5E"/>
              </a:solidFill>
            </a:endParaRPr>
          </a:p>
        </p:txBody>
      </p:sp>
      <p:sp>
        <p:nvSpPr>
          <p:cNvPr id="3" name="2 Alt Başlık"/>
          <p:cNvSpPr>
            <a:spLocks noGrp="1"/>
          </p:cNvSpPr>
          <p:nvPr>
            <p:ph type="subTitle" idx="1"/>
          </p:nvPr>
        </p:nvSpPr>
        <p:spPr>
          <a:xfrm>
            <a:off x="323528" y="1484784"/>
            <a:ext cx="8568952" cy="5112568"/>
          </a:xfrm>
        </p:spPr>
        <p:txBody>
          <a:bodyPr>
            <a:normAutofit fontScale="92500" lnSpcReduction="20000"/>
          </a:bodyPr>
          <a:lstStyle/>
          <a:p>
            <a:pPr algn="l"/>
            <a:r>
              <a:rPr lang="tr-TR" dirty="0" smtClean="0">
                <a:solidFill>
                  <a:schemeClr val="tx1"/>
                </a:solidFill>
              </a:rPr>
              <a:t>Akıcılık, anlatımın pürüzsüz olması, hiçbir engele uğramadan akıp gitmesi demektir.</a:t>
            </a:r>
          </a:p>
          <a:p>
            <a:pPr algn="l"/>
            <a:r>
              <a:rPr lang="tr-TR" dirty="0" smtClean="0">
                <a:solidFill>
                  <a:schemeClr val="tx1"/>
                </a:solidFill>
              </a:rPr>
              <a:t>Anlatımda akıcılığı, bir nehrin akıp gitmesiyle somutlaştırabiliriz. Nehrin akışı sırasında suyun karşısına çıkan taş, kaya gibi unsurlar suyun akışını nasıl engellerse anlatımda da anlatımın akışını engelleyen durumlar bulunur. Gereksiz ek, hece veya sözcük bulunması, anlatım sırasında ses akışını bozan ses veya sözcüklere yer verilmesi veya söylenmesi güç sözcüklerin metinde kullanılması akıcılığa engel olan durumlardır.</a:t>
            </a:r>
          </a:p>
          <a:p>
            <a:pPr algn="l"/>
            <a:r>
              <a:rPr lang="tr-TR" dirty="0" smtClean="0">
                <a:solidFill>
                  <a:schemeClr val="tx1"/>
                </a:solidFill>
              </a:rPr>
              <a:t>Akıcılığı sağlamak için şiirlerde asonans ve aliterasyonlara başvurulur.</a:t>
            </a:r>
            <a:endParaRPr lang="tr-TR" dirty="0">
              <a:solidFill>
                <a:srgbClr val="7030A0"/>
              </a:solidFill>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260648"/>
            <a:ext cx="7772400" cy="1470025"/>
          </a:xfrm>
        </p:spPr>
        <p:txBody>
          <a:bodyPr/>
          <a:lstStyle/>
          <a:p>
            <a:pPr marL="742950" indent="-742950"/>
            <a:r>
              <a:rPr lang="tr-TR" dirty="0" smtClean="0">
                <a:solidFill>
                  <a:srgbClr val="C20E5E"/>
                </a:solidFill>
              </a:rPr>
              <a:t>E) DOĞALLIK (İçtenlik)</a:t>
            </a:r>
            <a:endParaRPr lang="tr-TR" dirty="0">
              <a:solidFill>
                <a:srgbClr val="C20E5E"/>
              </a:solidFill>
            </a:endParaRPr>
          </a:p>
        </p:txBody>
      </p:sp>
      <p:sp>
        <p:nvSpPr>
          <p:cNvPr id="3" name="2 Alt Başlık"/>
          <p:cNvSpPr>
            <a:spLocks noGrp="1"/>
          </p:cNvSpPr>
          <p:nvPr>
            <p:ph type="subTitle" idx="1"/>
          </p:nvPr>
        </p:nvSpPr>
        <p:spPr>
          <a:xfrm>
            <a:off x="323528" y="1700808"/>
            <a:ext cx="8568952" cy="4824536"/>
          </a:xfrm>
        </p:spPr>
        <p:txBody>
          <a:bodyPr>
            <a:normAutofit/>
          </a:bodyPr>
          <a:lstStyle/>
          <a:p>
            <a:pPr algn="l"/>
            <a:r>
              <a:rPr lang="tr-TR" dirty="0" smtClean="0">
                <a:solidFill>
                  <a:schemeClr val="tx1"/>
                </a:solidFill>
              </a:rPr>
              <a:t>Anlatımın zorlamalardan, yapmacıklıktan uzak olarak, içten bir anlatımla samimi bir şekilde yapılmasıdır.</a:t>
            </a:r>
          </a:p>
          <a:p>
            <a:pPr algn="l">
              <a:buFont typeface="Arial" pitchFamily="34" charset="0"/>
              <a:buChar char="•"/>
            </a:pPr>
            <a:r>
              <a:rPr lang="tr-TR" dirty="0" smtClean="0">
                <a:solidFill>
                  <a:srgbClr val="7030A0"/>
                </a:solidFill>
              </a:rPr>
              <a:t>Özellikle denemelerde içtenlik, aranan bir özelliktir.</a:t>
            </a:r>
            <a:endParaRPr lang="tr-TR" dirty="0">
              <a:solidFill>
                <a:srgbClr val="7030A0"/>
              </a:solidFill>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260648"/>
            <a:ext cx="7772400" cy="1470025"/>
          </a:xfrm>
        </p:spPr>
        <p:txBody>
          <a:bodyPr/>
          <a:lstStyle/>
          <a:p>
            <a:pPr marL="742950" indent="-742950"/>
            <a:r>
              <a:rPr lang="tr-TR" dirty="0" smtClean="0">
                <a:solidFill>
                  <a:srgbClr val="C20E5E"/>
                </a:solidFill>
              </a:rPr>
              <a:t>F) ÖZGÜNLÜK</a:t>
            </a:r>
            <a:endParaRPr lang="tr-TR" dirty="0">
              <a:solidFill>
                <a:srgbClr val="C20E5E"/>
              </a:solidFill>
            </a:endParaRPr>
          </a:p>
        </p:txBody>
      </p:sp>
      <p:sp>
        <p:nvSpPr>
          <p:cNvPr id="3" name="2 Alt Başlık"/>
          <p:cNvSpPr>
            <a:spLocks noGrp="1"/>
          </p:cNvSpPr>
          <p:nvPr>
            <p:ph type="subTitle" idx="1"/>
          </p:nvPr>
        </p:nvSpPr>
        <p:spPr>
          <a:xfrm>
            <a:off x="323528" y="1700808"/>
            <a:ext cx="8568952" cy="4896544"/>
          </a:xfrm>
        </p:spPr>
        <p:txBody>
          <a:bodyPr>
            <a:normAutofit/>
          </a:bodyPr>
          <a:lstStyle/>
          <a:p>
            <a:pPr algn="l"/>
            <a:r>
              <a:rPr lang="tr-TR" dirty="0" smtClean="0">
                <a:solidFill>
                  <a:schemeClr val="tx1"/>
                </a:solidFill>
              </a:rPr>
              <a:t>Anlatımın veya düşüncelerin başka bir anlatıma veya düşünceye benzememesi, hiçbir yapıtı veya düşünceyi taklit etmemesidir. Özgünlük anlatımın içeriğinde ya da biçiminde olabileceği gibi her ikisinde de olabilir.</a:t>
            </a:r>
            <a:endParaRPr lang="tr-TR" dirty="0">
              <a:solidFill>
                <a:srgbClr val="7030A0"/>
              </a:solidFill>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260648"/>
            <a:ext cx="7772400" cy="1470025"/>
          </a:xfrm>
        </p:spPr>
        <p:txBody>
          <a:bodyPr/>
          <a:lstStyle/>
          <a:p>
            <a:pPr marL="742950" indent="-742950"/>
            <a:r>
              <a:rPr lang="tr-TR" dirty="0" smtClean="0">
                <a:solidFill>
                  <a:srgbClr val="C20E5E"/>
                </a:solidFill>
              </a:rPr>
              <a:t>G) ÖZLÜLÜK</a:t>
            </a:r>
            <a:endParaRPr lang="tr-TR" dirty="0">
              <a:solidFill>
                <a:srgbClr val="C20E5E"/>
              </a:solidFill>
            </a:endParaRPr>
          </a:p>
        </p:txBody>
      </p:sp>
      <p:sp>
        <p:nvSpPr>
          <p:cNvPr id="3" name="2 Alt Başlık"/>
          <p:cNvSpPr>
            <a:spLocks noGrp="1"/>
          </p:cNvSpPr>
          <p:nvPr>
            <p:ph type="subTitle" idx="1"/>
          </p:nvPr>
        </p:nvSpPr>
        <p:spPr>
          <a:xfrm>
            <a:off x="323528" y="1700808"/>
            <a:ext cx="8568952" cy="4896544"/>
          </a:xfrm>
        </p:spPr>
        <p:txBody>
          <a:bodyPr>
            <a:normAutofit/>
          </a:bodyPr>
          <a:lstStyle/>
          <a:p>
            <a:pPr algn="l">
              <a:buFont typeface="Wingdings" pitchFamily="2" charset="2"/>
              <a:buChar char="ü"/>
            </a:pPr>
            <a:r>
              <a:rPr lang="tr-TR" dirty="0" smtClean="0">
                <a:solidFill>
                  <a:schemeClr val="tx1"/>
                </a:solidFill>
              </a:rPr>
              <a:t>Az sözle çok şey anlatmaktadır.</a:t>
            </a:r>
          </a:p>
          <a:p>
            <a:pPr algn="l">
              <a:buFont typeface="Wingdings" pitchFamily="2" charset="2"/>
              <a:buChar char="ü"/>
            </a:pPr>
            <a:r>
              <a:rPr lang="tr-TR" dirty="0" smtClean="0">
                <a:solidFill>
                  <a:schemeClr val="tx1"/>
                </a:solidFill>
              </a:rPr>
              <a:t>Anlatım söz yığınından uzak, özet bir nitelik taşır.</a:t>
            </a:r>
          </a:p>
          <a:p>
            <a:pPr algn="l">
              <a:buFont typeface="Wingdings" pitchFamily="2" charset="2"/>
              <a:buChar char="ü"/>
            </a:pPr>
            <a:r>
              <a:rPr lang="tr-TR" dirty="0" smtClean="0">
                <a:solidFill>
                  <a:schemeClr val="tx1"/>
                </a:solidFill>
              </a:rPr>
              <a:t>Özlülüğün ustaca kullanımı yoğunluk ve derinliği de beraberinde getirir. Böylece anlatım okura yeni anlamlar düşündürür, çok şey anlatır.</a:t>
            </a:r>
          </a:p>
          <a:p>
            <a:pPr algn="l">
              <a:buFont typeface="Wingdings" pitchFamily="2" charset="2"/>
              <a:buChar char="ü"/>
            </a:pPr>
            <a:r>
              <a:rPr lang="tr-TR" dirty="0" smtClean="0">
                <a:solidFill>
                  <a:schemeClr val="tx1"/>
                </a:solidFill>
              </a:rPr>
              <a:t>Özdeyişler ve atasözleri özlü sözlerdir.</a:t>
            </a:r>
          </a:p>
          <a:p>
            <a:pPr algn="l">
              <a:buFont typeface="Wingdings" pitchFamily="2" charset="2"/>
              <a:buChar char="ü"/>
            </a:pPr>
            <a:r>
              <a:rPr lang="tr-TR" dirty="0" smtClean="0">
                <a:solidFill>
                  <a:schemeClr val="tx1"/>
                </a:solidFill>
              </a:rPr>
              <a:t>Yunus Emre’nin şiirlerinde olduğu gibi ifade edilmesi zor konuların sade, öz ve kolaylıkla anlatılmasına “</a:t>
            </a:r>
            <a:r>
              <a:rPr lang="tr-TR" dirty="0" err="1" smtClean="0">
                <a:solidFill>
                  <a:schemeClr val="tx1"/>
                </a:solidFill>
              </a:rPr>
              <a:t>sehl</a:t>
            </a:r>
            <a:r>
              <a:rPr lang="tr-TR" dirty="0" smtClean="0">
                <a:solidFill>
                  <a:schemeClr val="tx1"/>
                </a:solidFill>
              </a:rPr>
              <a:t>-i </a:t>
            </a:r>
            <a:r>
              <a:rPr lang="tr-TR" dirty="0" err="1" smtClean="0">
                <a:solidFill>
                  <a:schemeClr val="tx1"/>
                </a:solidFill>
              </a:rPr>
              <a:t>mümteni</a:t>
            </a:r>
            <a:r>
              <a:rPr lang="tr-TR" dirty="0" smtClean="0">
                <a:solidFill>
                  <a:schemeClr val="tx1"/>
                </a:solidFill>
              </a:rPr>
              <a:t>” denir.</a:t>
            </a:r>
          </a:p>
          <a:p>
            <a:pPr algn="l">
              <a:buFont typeface="Arial" pitchFamily="34" charset="0"/>
              <a:buChar char="•"/>
            </a:pPr>
            <a:endParaRPr lang="tr-TR" dirty="0">
              <a:solidFill>
                <a:srgbClr val="7030A0"/>
              </a:solidFill>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23528" y="692696"/>
            <a:ext cx="8352928" cy="5450160"/>
          </a:xfrm>
        </p:spPr>
        <p:txBody>
          <a:bodyPr/>
          <a:lstStyle/>
          <a:p>
            <a:pPr algn="l"/>
            <a:r>
              <a:rPr lang="tr-TR" dirty="0" smtClean="0">
                <a:solidFill>
                  <a:srgbClr val="C20E5E"/>
                </a:solidFill>
              </a:rPr>
              <a:t>ÖRNEĞİN;</a:t>
            </a:r>
          </a:p>
          <a:p>
            <a:pPr algn="l"/>
            <a:endParaRPr lang="tr-TR" dirty="0" smtClean="0">
              <a:solidFill>
                <a:srgbClr val="C20E5E"/>
              </a:solidFill>
            </a:endParaRPr>
          </a:p>
          <a:p>
            <a:pPr algn="l">
              <a:buFont typeface="Arial" pitchFamily="34" charset="0"/>
              <a:buChar char="•"/>
            </a:pPr>
            <a:r>
              <a:rPr lang="tr-TR" dirty="0" smtClean="0">
                <a:solidFill>
                  <a:schemeClr val="tx1"/>
                </a:solidFill>
              </a:rPr>
              <a:t>“Dilimin sınırları, beynimin sınırlarıdır.” </a:t>
            </a:r>
            <a:r>
              <a:rPr lang="tr-TR" dirty="0" smtClean="0">
                <a:solidFill>
                  <a:srgbClr val="C20E5E"/>
                </a:solidFill>
              </a:rPr>
              <a:t>Einstein</a:t>
            </a:r>
          </a:p>
          <a:p>
            <a:pPr algn="l"/>
            <a:endParaRPr lang="tr-TR" dirty="0" smtClean="0">
              <a:solidFill>
                <a:srgbClr val="C20E5E"/>
              </a:solidFill>
            </a:endParaRPr>
          </a:p>
          <a:p>
            <a:pPr algn="l">
              <a:buFont typeface="Arial" pitchFamily="34" charset="0"/>
              <a:buChar char="•"/>
            </a:pPr>
            <a:r>
              <a:rPr lang="tr-TR" dirty="0" smtClean="0">
                <a:solidFill>
                  <a:schemeClr val="tx1"/>
                </a:solidFill>
              </a:rPr>
              <a:t>“Neyi arıyorsan sen, o’sundur.” </a:t>
            </a:r>
            <a:r>
              <a:rPr lang="tr-TR" dirty="0" smtClean="0">
                <a:solidFill>
                  <a:srgbClr val="C20E5E"/>
                </a:solidFill>
              </a:rPr>
              <a:t>Mevlana</a:t>
            </a:r>
            <a:endParaRPr lang="tr-TR" dirty="0">
              <a:solidFill>
                <a:srgbClr val="C20E5E"/>
              </a:solidFill>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260648"/>
            <a:ext cx="7772400" cy="1470025"/>
          </a:xfrm>
        </p:spPr>
        <p:txBody>
          <a:bodyPr/>
          <a:lstStyle/>
          <a:p>
            <a:pPr marL="742950" indent="-742950"/>
            <a:r>
              <a:rPr lang="tr-TR" dirty="0" smtClean="0">
                <a:solidFill>
                  <a:srgbClr val="C20E5E"/>
                </a:solidFill>
              </a:rPr>
              <a:t>H) SAĞLAMLIK</a:t>
            </a:r>
            <a:endParaRPr lang="tr-TR" dirty="0">
              <a:solidFill>
                <a:srgbClr val="C20E5E"/>
              </a:solidFill>
            </a:endParaRPr>
          </a:p>
        </p:txBody>
      </p:sp>
      <p:sp>
        <p:nvSpPr>
          <p:cNvPr id="3" name="2 Alt Başlık"/>
          <p:cNvSpPr>
            <a:spLocks noGrp="1"/>
          </p:cNvSpPr>
          <p:nvPr>
            <p:ph type="subTitle" idx="1"/>
          </p:nvPr>
        </p:nvSpPr>
        <p:spPr>
          <a:xfrm>
            <a:off x="323528" y="1700808"/>
            <a:ext cx="8568952" cy="4896544"/>
          </a:xfrm>
        </p:spPr>
        <p:txBody>
          <a:bodyPr>
            <a:normAutofit lnSpcReduction="10000"/>
          </a:bodyPr>
          <a:lstStyle/>
          <a:p>
            <a:pPr algn="l">
              <a:buFont typeface="Wingdings" pitchFamily="2" charset="2"/>
              <a:buChar char="ü"/>
            </a:pPr>
            <a:r>
              <a:rPr lang="tr-TR" dirty="0" smtClean="0">
                <a:solidFill>
                  <a:schemeClr val="tx1"/>
                </a:solidFill>
              </a:rPr>
              <a:t>Anlatımın dil bilgisi kurallarına uygun olmasıdır.</a:t>
            </a:r>
          </a:p>
          <a:p>
            <a:pPr algn="l">
              <a:buFont typeface="Wingdings" pitchFamily="2" charset="2"/>
              <a:buChar char="ü"/>
            </a:pPr>
            <a:r>
              <a:rPr lang="tr-TR" dirty="0" smtClean="0">
                <a:solidFill>
                  <a:schemeClr val="tx1"/>
                </a:solidFill>
              </a:rPr>
              <a:t>Öğe eksiklikleri, eklerin yanlış kullanımı gibi dil bilgisel yanlışlar sağlamlığı bozar.</a:t>
            </a:r>
          </a:p>
          <a:p>
            <a:pPr algn="l">
              <a:buFont typeface="Wingdings" pitchFamily="2" charset="2"/>
              <a:buChar char="ü"/>
            </a:pPr>
            <a:r>
              <a:rPr lang="tr-TR" dirty="0" smtClean="0">
                <a:solidFill>
                  <a:schemeClr val="tx1"/>
                </a:solidFill>
              </a:rPr>
              <a:t>“Ben </a:t>
            </a:r>
            <a:r>
              <a:rPr lang="tr-TR" dirty="0" err="1" smtClean="0">
                <a:solidFill>
                  <a:schemeClr val="tx1"/>
                </a:solidFill>
              </a:rPr>
              <a:t>ağaçevimin</a:t>
            </a:r>
            <a:r>
              <a:rPr lang="tr-TR" dirty="0" smtClean="0">
                <a:solidFill>
                  <a:schemeClr val="tx1"/>
                </a:solidFill>
              </a:rPr>
              <a:t> tepesinde oturup. Tek gözlü bir kertenkele gibi uyuklamışım.” Bu örnekte, dil bilgisi kurallarına aykırı bir cümle kuruluşu söz konusudur. O halde bu cümle sağlam bir cümle değildir. Bu cümleyi “Ben </a:t>
            </a:r>
            <a:r>
              <a:rPr lang="tr-TR" dirty="0" err="1" smtClean="0">
                <a:solidFill>
                  <a:schemeClr val="tx1"/>
                </a:solidFill>
              </a:rPr>
              <a:t>ağaçevimin</a:t>
            </a:r>
            <a:r>
              <a:rPr lang="tr-TR" dirty="0" smtClean="0">
                <a:solidFill>
                  <a:schemeClr val="tx1"/>
                </a:solidFill>
              </a:rPr>
              <a:t> tepesinde oturup tek gözlü bir kertenkele gibi uyuklamışım.” şeklinde sağlamlaştırabiliriz.</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188640"/>
            <a:ext cx="7772400" cy="1470025"/>
          </a:xfrm>
        </p:spPr>
        <p:txBody>
          <a:bodyPr/>
          <a:lstStyle/>
          <a:p>
            <a:r>
              <a:rPr lang="tr-TR" dirty="0" smtClean="0">
                <a:solidFill>
                  <a:srgbClr val="C20E5E"/>
                </a:solidFill>
              </a:rPr>
              <a:t>I) TUTARLILIK</a:t>
            </a:r>
            <a:endParaRPr lang="tr-TR" dirty="0">
              <a:solidFill>
                <a:srgbClr val="C20E5E"/>
              </a:solidFill>
            </a:endParaRPr>
          </a:p>
        </p:txBody>
      </p:sp>
      <p:sp>
        <p:nvSpPr>
          <p:cNvPr id="3" name="2 Alt Başlık"/>
          <p:cNvSpPr>
            <a:spLocks noGrp="1"/>
          </p:cNvSpPr>
          <p:nvPr>
            <p:ph type="subTitle" idx="1"/>
          </p:nvPr>
        </p:nvSpPr>
        <p:spPr>
          <a:xfrm>
            <a:off x="395536" y="1484784"/>
            <a:ext cx="8424936" cy="4946104"/>
          </a:xfrm>
        </p:spPr>
        <p:txBody>
          <a:bodyPr/>
          <a:lstStyle/>
          <a:p>
            <a:pPr algn="l"/>
            <a:r>
              <a:rPr lang="tr-TR" dirty="0" smtClean="0">
                <a:solidFill>
                  <a:schemeClr val="tx1"/>
                </a:solidFill>
              </a:rPr>
              <a:t>Anlatımın mantık kurallarına uyması, duygusal ve düşünsel çelişkiler taşımaması, konudan sapılmaması tutarlılıkla ilgilidir.</a:t>
            </a:r>
            <a:endParaRPr lang="tr-TR" dirty="0">
              <a:solidFill>
                <a:schemeClr val="tx1"/>
              </a:solidFill>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260648"/>
            <a:ext cx="7772400" cy="1470025"/>
          </a:xfrm>
        </p:spPr>
        <p:txBody>
          <a:bodyPr/>
          <a:lstStyle/>
          <a:p>
            <a:r>
              <a:rPr lang="tr-TR" dirty="0" smtClean="0">
                <a:solidFill>
                  <a:srgbClr val="C20E5E"/>
                </a:solidFill>
              </a:rPr>
              <a:t>ANLATIMIN OLUŞUMU</a:t>
            </a:r>
            <a:endParaRPr lang="tr-TR" dirty="0">
              <a:solidFill>
                <a:srgbClr val="C20E5E"/>
              </a:solidFill>
            </a:endParaRPr>
          </a:p>
        </p:txBody>
      </p:sp>
      <p:sp>
        <p:nvSpPr>
          <p:cNvPr id="3" name="2 Alt Başlık"/>
          <p:cNvSpPr>
            <a:spLocks noGrp="1"/>
          </p:cNvSpPr>
          <p:nvPr>
            <p:ph type="subTitle" idx="1"/>
          </p:nvPr>
        </p:nvSpPr>
        <p:spPr>
          <a:xfrm>
            <a:off x="323528" y="1700808"/>
            <a:ext cx="8424936" cy="4824536"/>
          </a:xfrm>
        </p:spPr>
        <p:txBody>
          <a:bodyPr>
            <a:normAutofit/>
          </a:bodyPr>
          <a:lstStyle/>
          <a:p>
            <a:pPr algn="l"/>
            <a:r>
              <a:rPr lang="tr-TR" dirty="0" smtClean="0">
                <a:solidFill>
                  <a:schemeClr val="tx1"/>
                </a:solidFill>
              </a:rPr>
              <a:t>Bir anlatımda sözcükler, söz grupları, cümleler ve paragraflar anlamsal (bağdaşıklık) ve dil bilgisel bütünlük (bağlaşıklık) içerisinde bir araya gelirler.</a:t>
            </a:r>
            <a:endParaRPr lang="tr-TR" dirty="0">
              <a:solidFill>
                <a:schemeClr val="tx1"/>
              </a:solidFill>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88640"/>
            <a:ext cx="7772400" cy="1470025"/>
          </a:xfrm>
        </p:spPr>
        <p:txBody>
          <a:bodyPr/>
          <a:lstStyle/>
          <a:p>
            <a:r>
              <a:rPr lang="tr-TR" dirty="0" smtClean="0">
                <a:solidFill>
                  <a:srgbClr val="C20E5E"/>
                </a:solidFill>
              </a:rPr>
              <a:t>A) BAĞDAŞIKLIK </a:t>
            </a:r>
            <a:endParaRPr lang="tr-TR" dirty="0">
              <a:solidFill>
                <a:srgbClr val="C20E5E"/>
              </a:solidFill>
            </a:endParaRPr>
          </a:p>
        </p:txBody>
      </p:sp>
      <p:sp>
        <p:nvSpPr>
          <p:cNvPr id="3" name="2 Alt Başlık"/>
          <p:cNvSpPr>
            <a:spLocks noGrp="1"/>
          </p:cNvSpPr>
          <p:nvPr>
            <p:ph type="subTitle" idx="1"/>
          </p:nvPr>
        </p:nvSpPr>
        <p:spPr>
          <a:xfrm>
            <a:off x="395536" y="1484784"/>
            <a:ext cx="8424936" cy="5040560"/>
          </a:xfrm>
        </p:spPr>
        <p:txBody>
          <a:bodyPr>
            <a:normAutofit/>
          </a:bodyPr>
          <a:lstStyle/>
          <a:p>
            <a:pPr algn="l">
              <a:buFont typeface="Wingdings" pitchFamily="2" charset="2"/>
              <a:buChar char="ü"/>
            </a:pPr>
            <a:r>
              <a:rPr lang="tr-TR" dirty="0" smtClean="0">
                <a:solidFill>
                  <a:schemeClr val="tx1"/>
                </a:solidFill>
              </a:rPr>
              <a:t>Bir metinde dil öğelerinin ifade ettiği durumlar arasında “anlam </a:t>
            </a:r>
            <a:r>
              <a:rPr lang="tr-TR" dirty="0" err="1" smtClean="0">
                <a:solidFill>
                  <a:schemeClr val="tx1"/>
                </a:solidFill>
              </a:rPr>
              <a:t>bağıntıları”nın</a:t>
            </a:r>
            <a:r>
              <a:rPr lang="tr-TR" dirty="0" smtClean="0">
                <a:solidFill>
                  <a:schemeClr val="tx1"/>
                </a:solidFill>
              </a:rPr>
              <a:t> bulunmasına </a:t>
            </a:r>
            <a:r>
              <a:rPr lang="tr-TR" dirty="0" smtClean="0">
                <a:solidFill>
                  <a:srgbClr val="7030A0"/>
                </a:solidFill>
              </a:rPr>
              <a:t>bağdaşıklık </a:t>
            </a:r>
            <a:r>
              <a:rPr lang="tr-TR" dirty="0" smtClean="0">
                <a:solidFill>
                  <a:schemeClr val="tx1"/>
                </a:solidFill>
              </a:rPr>
              <a:t>denir.</a:t>
            </a:r>
          </a:p>
          <a:p>
            <a:pPr algn="l"/>
            <a:endParaRPr lang="tr-TR" dirty="0">
              <a:solidFill>
                <a:schemeClr val="tx1"/>
              </a:solidFill>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88640"/>
            <a:ext cx="7772400" cy="1470025"/>
          </a:xfrm>
        </p:spPr>
        <p:txBody>
          <a:bodyPr/>
          <a:lstStyle/>
          <a:p>
            <a:r>
              <a:rPr lang="tr-TR" dirty="0" smtClean="0">
                <a:solidFill>
                  <a:srgbClr val="C20E5E"/>
                </a:solidFill>
              </a:rPr>
              <a:t>B) BAĞLAŞIKLIK </a:t>
            </a:r>
            <a:endParaRPr lang="tr-TR" dirty="0">
              <a:solidFill>
                <a:srgbClr val="C20E5E"/>
              </a:solidFill>
            </a:endParaRPr>
          </a:p>
        </p:txBody>
      </p:sp>
      <p:sp>
        <p:nvSpPr>
          <p:cNvPr id="3" name="2 Alt Başlık"/>
          <p:cNvSpPr>
            <a:spLocks noGrp="1"/>
          </p:cNvSpPr>
          <p:nvPr>
            <p:ph type="subTitle" idx="1"/>
          </p:nvPr>
        </p:nvSpPr>
        <p:spPr>
          <a:xfrm>
            <a:off x="395536" y="1484784"/>
            <a:ext cx="8424936" cy="5040560"/>
          </a:xfrm>
        </p:spPr>
        <p:txBody>
          <a:bodyPr>
            <a:normAutofit/>
          </a:bodyPr>
          <a:lstStyle/>
          <a:p>
            <a:pPr algn="l">
              <a:buFont typeface="Wingdings" pitchFamily="2" charset="2"/>
              <a:buChar char="ü"/>
            </a:pPr>
            <a:r>
              <a:rPr lang="tr-TR" dirty="0" smtClean="0">
                <a:solidFill>
                  <a:schemeClr val="tx1"/>
                </a:solidFill>
              </a:rPr>
              <a:t>Bir metinde dil öğelerinin “dil bilgisi </a:t>
            </a:r>
            <a:r>
              <a:rPr lang="tr-TR" dirty="0" err="1" smtClean="0">
                <a:solidFill>
                  <a:schemeClr val="tx1"/>
                </a:solidFill>
              </a:rPr>
              <a:t>kuralları”na</a:t>
            </a:r>
            <a:r>
              <a:rPr lang="tr-TR" dirty="0" smtClean="0">
                <a:solidFill>
                  <a:schemeClr val="tx1"/>
                </a:solidFill>
              </a:rPr>
              <a:t> uygun olarak bir araya getirilmesine bağlaşıklık (dil bilgisi bağıntısı) denir.</a:t>
            </a:r>
          </a:p>
          <a:p>
            <a:pPr algn="l">
              <a:buFont typeface="Wingdings" pitchFamily="2" charset="2"/>
              <a:buChar char="ü"/>
            </a:pPr>
            <a:r>
              <a:rPr lang="tr-TR" dirty="0" smtClean="0">
                <a:solidFill>
                  <a:schemeClr val="tx1"/>
                </a:solidFill>
              </a:rPr>
              <a:t>Örneğin “Onu çok seviyor, her zaman yardım ediyordu.” cümlesinde bağlaşıklık yoktur, dolaylı tümleç eksikliğine dayalı bir anlatım bozukluğu söz konusudur. Bu cümle “Onu çok seviyor, ona her zaman yardım ediyordu.” şeklinde dil bilgisel bir bütünlük oluşturularak düzeltilebilir.</a:t>
            </a:r>
          </a:p>
          <a:p>
            <a:pPr algn="l"/>
            <a:endParaRPr lang="tr-TR" dirty="0">
              <a:solidFill>
                <a:schemeClr val="tx1"/>
              </a:solidFill>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a:xfrm>
            <a:off x="755576" y="332656"/>
            <a:ext cx="7772400" cy="1470025"/>
          </a:xfrm>
        </p:spPr>
        <p:txBody>
          <a:bodyPr/>
          <a:lstStyle/>
          <a:p>
            <a:r>
              <a:rPr lang="tr-TR" dirty="0" smtClean="0">
                <a:solidFill>
                  <a:srgbClr val="C20E5E"/>
                </a:solidFill>
              </a:rPr>
              <a:t>ANLATIMDA ANLATICININ TAVRI</a:t>
            </a:r>
            <a:endParaRPr lang="tr-TR" dirty="0">
              <a:solidFill>
                <a:srgbClr val="C20E5E"/>
              </a:solidFill>
            </a:endParaRPr>
          </a:p>
        </p:txBody>
      </p:sp>
      <p:sp>
        <p:nvSpPr>
          <p:cNvPr id="5" name="4 Alt Başlık"/>
          <p:cNvSpPr>
            <a:spLocks noGrp="1"/>
          </p:cNvSpPr>
          <p:nvPr>
            <p:ph type="subTitle" idx="1"/>
          </p:nvPr>
        </p:nvSpPr>
        <p:spPr>
          <a:xfrm>
            <a:off x="395536" y="1844824"/>
            <a:ext cx="8352928" cy="4752528"/>
          </a:xfrm>
        </p:spPr>
        <p:txBody>
          <a:bodyPr>
            <a:normAutofit/>
          </a:bodyPr>
          <a:lstStyle/>
          <a:p>
            <a:pPr algn="l"/>
            <a:r>
              <a:rPr lang="tr-TR" dirty="0" smtClean="0">
                <a:solidFill>
                  <a:schemeClr val="tx1"/>
                </a:solidFill>
              </a:rPr>
              <a:t>Anlatıcı, anlattığı konuya, kendi yargılarına, gözlemlerine, deyimlerine ve alıcıya göre nesnel veya öznel, somut veya soyut, doğrudan veya dolaylı anlatımlara başvurarak tavrını belirler.</a:t>
            </a:r>
            <a:endParaRPr lang="tr-TR" dirty="0">
              <a:solidFill>
                <a:schemeClr val="tx1"/>
              </a:solidFill>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88640"/>
            <a:ext cx="7772400" cy="1470025"/>
          </a:xfrm>
        </p:spPr>
        <p:txBody>
          <a:bodyPr/>
          <a:lstStyle/>
          <a:p>
            <a:r>
              <a:rPr lang="tr-TR" dirty="0" smtClean="0">
                <a:solidFill>
                  <a:srgbClr val="C20E5E"/>
                </a:solidFill>
              </a:rPr>
              <a:t>C) BAĞDAŞTIRMA </a:t>
            </a:r>
            <a:endParaRPr lang="tr-TR" dirty="0">
              <a:solidFill>
                <a:srgbClr val="C20E5E"/>
              </a:solidFill>
            </a:endParaRPr>
          </a:p>
        </p:txBody>
      </p:sp>
      <p:sp>
        <p:nvSpPr>
          <p:cNvPr id="3" name="2 Alt Başlık"/>
          <p:cNvSpPr>
            <a:spLocks noGrp="1"/>
          </p:cNvSpPr>
          <p:nvPr>
            <p:ph type="subTitle" idx="1"/>
          </p:nvPr>
        </p:nvSpPr>
        <p:spPr>
          <a:xfrm>
            <a:off x="251520" y="1340768"/>
            <a:ext cx="8568952" cy="5328592"/>
          </a:xfrm>
        </p:spPr>
        <p:txBody>
          <a:bodyPr>
            <a:normAutofit fontScale="92500" lnSpcReduction="20000"/>
          </a:bodyPr>
          <a:lstStyle/>
          <a:p>
            <a:pPr algn="l">
              <a:buFont typeface="Wingdings" pitchFamily="2" charset="2"/>
              <a:buChar char="ü"/>
            </a:pPr>
            <a:r>
              <a:rPr lang="tr-TR" dirty="0" smtClean="0">
                <a:solidFill>
                  <a:schemeClr val="tx1"/>
                </a:solidFill>
              </a:rPr>
              <a:t>En az iki sözcüğün yeni bir anlam ifade edecek biçimde bir araya getirilmesiyle oluşturulan söz gruplarına </a:t>
            </a:r>
            <a:r>
              <a:rPr lang="tr-TR" dirty="0" smtClean="0">
                <a:solidFill>
                  <a:srgbClr val="7030A0"/>
                </a:solidFill>
              </a:rPr>
              <a:t>bağdaştırma</a:t>
            </a:r>
            <a:r>
              <a:rPr lang="tr-TR" dirty="0" smtClean="0">
                <a:solidFill>
                  <a:schemeClr val="tx1"/>
                </a:solidFill>
              </a:rPr>
              <a:t> denir. Dilde yaygın olarak birbiriyle ilişkili sözcüklerin bir araya getirilmesiyle oluşturulan bağdaştırmalara </a:t>
            </a:r>
            <a:r>
              <a:rPr lang="tr-TR" dirty="0" smtClean="0">
                <a:solidFill>
                  <a:srgbClr val="7030A0"/>
                </a:solidFill>
              </a:rPr>
              <a:t>alışılmış bağdaştırma</a:t>
            </a:r>
            <a:r>
              <a:rPr lang="tr-TR" dirty="0" smtClean="0">
                <a:solidFill>
                  <a:schemeClr val="tx1"/>
                </a:solidFill>
              </a:rPr>
              <a:t>, birbiriyle uyuşmayan sözcüklerin bir araya getirilmesiyle oluşturulan günlük dilde kullanılmayan bağdaştırmalara </a:t>
            </a:r>
            <a:r>
              <a:rPr lang="tr-TR" dirty="0" smtClean="0">
                <a:solidFill>
                  <a:srgbClr val="7030A0"/>
                </a:solidFill>
              </a:rPr>
              <a:t>alışılmamış bağdaştırma </a:t>
            </a:r>
            <a:r>
              <a:rPr lang="tr-TR" dirty="0" smtClean="0">
                <a:solidFill>
                  <a:schemeClr val="tx1"/>
                </a:solidFill>
              </a:rPr>
              <a:t>denir. Örneğin “dağın yüceliği” alışılmış bir bağdaştırma iken “dağın derinliği” alışılmamış bir bağdaştırmadır. Yine “kilometrelerce yol” bağdaştırması alışılmışken “kilometrelerce özgürlük” alışılmamış bir bağdaştırmadır.</a:t>
            </a:r>
          </a:p>
          <a:p>
            <a:pPr algn="l"/>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51520" y="188640"/>
            <a:ext cx="8640960" cy="6408712"/>
          </a:xfrm>
        </p:spPr>
        <p:txBody>
          <a:bodyPr>
            <a:normAutofit fontScale="92500" lnSpcReduction="10000"/>
          </a:bodyPr>
          <a:lstStyle/>
          <a:p>
            <a:pPr algn="l">
              <a:buFont typeface="Wingdings" pitchFamily="2" charset="2"/>
              <a:buChar char="ü"/>
            </a:pPr>
            <a:r>
              <a:rPr lang="tr-TR" dirty="0" smtClean="0">
                <a:solidFill>
                  <a:schemeClr val="tx1"/>
                </a:solidFill>
              </a:rPr>
              <a:t>Alışılmamış bağdaştırmalara özellikle şiirde yer verilir ve alışılmamış bağdaştırmalar, Türk şiirinin önde gelen özelliklerinden biridir. Alışılmamış bağdaştırmalara şair; duygularını en iyi biçimde anlatmayı, okuyucuyu, dinleyiciyi şaşırtmayı, etkilemeyi ve onların zihninden yeni tasarılar oluşturmayı hedefler.</a:t>
            </a:r>
          </a:p>
          <a:p>
            <a:r>
              <a:rPr lang="tr-TR" dirty="0" smtClean="0">
                <a:solidFill>
                  <a:schemeClr val="tx1"/>
                </a:solidFill>
              </a:rPr>
              <a:t>Kurudu artık otlar</a:t>
            </a:r>
          </a:p>
          <a:p>
            <a:r>
              <a:rPr lang="tr-TR" dirty="0" smtClean="0">
                <a:solidFill>
                  <a:schemeClr val="tx1"/>
                </a:solidFill>
              </a:rPr>
              <a:t>Bitmiyor tazeleri</a:t>
            </a:r>
          </a:p>
          <a:p>
            <a:r>
              <a:rPr lang="tr-TR" dirty="0" smtClean="0">
                <a:solidFill>
                  <a:schemeClr val="tx1"/>
                </a:solidFill>
              </a:rPr>
              <a:t>Birikinti sularda</a:t>
            </a:r>
          </a:p>
          <a:p>
            <a:r>
              <a:rPr lang="tr-TR" dirty="0" smtClean="0">
                <a:solidFill>
                  <a:schemeClr val="tx1"/>
                </a:solidFill>
              </a:rPr>
              <a:t>Yaprak cenazeleri</a:t>
            </a:r>
          </a:p>
          <a:p>
            <a:pPr algn="l"/>
            <a:r>
              <a:rPr lang="tr-TR" dirty="0" smtClean="0">
                <a:solidFill>
                  <a:schemeClr val="tx1"/>
                </a:solidFill>
              </a:rPr>
              <a:t>Yukarıdaki dörtlüğün son dizesinde “cenaze” göstergesinin duygu değerini, sonbaharın hüznünü hissettirecek biçimde “yaprak” göstergesine aktarılarak “alışılmamış bağdaştırma” oluşturulmuştur.</a:t>
            </a:r>
          </a:p>
          <a:p>
            <a:pPr algn="l"/>
            <a:endParaRPr lang="tr-TR" dirty="0">
              <a:solidFill>
                <a:schemeClr val="tx1"/>
              </a:solidFill>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332656"/>
            <a:ext cx="7772400" cy="1470025"/>
          </a:xfrm>
        </p:spPr>
        <p:txBody>
          <a:bodyPr/>
          <a:lstStyle/>
          <a:p>
            <a:r>
              <a:rPr lang="tr-TR" dirty="0" smtClean="0">
                <a:solidFill>
                  <a:srgbClr val="C20E5E"/>
                </a:solidFill>
              </a:rPr>
              <a:t>ANLATIM TÜRLERİ</a:t>
            </a:r>
            <a:endParaRPr lang="tr-TR" dirty="0">
              <a:solidFill>
                <a:srgbClr val="C20E5E"/>
              </a:solidFill>
            </a:endParaRPr>
          </a:p>
        </p:txBody>
      </p:sp>
      <p:sp>
        <p:nvSpPr>
          <p:cNvPr id="3" name="2 Alt Başlık"/>
          <p:cNvSpPr>
            <a:spLocks noGrp="1"/>
          </p:cNvSpPr>
          <p:nvPr>
            <p:ph type="subTitle" idx="1"/>
          </p:nvPr>
        </p:nvSpPr>
        <p:spPr>
          <a:xfrm>
            <a:off x="251520" y="1556792"/>
            <a:ext cx="8568952" cy="5062736"/>
          </a:xfrm>
        </p:spPr>
        <p:txBody>
          <a:bodyPr/>
          <a:lstStyle/>
          <a:p>
            <a:pPr algn="l"/>
            <a:r>
              <a:rPr lang="tr-TR" dirty="0" smtClean="0">
                <a:solidFill>
                  <a:schemeClr val="tx1"/>
                </a:solidFill>
              </a:rPr>
              <a:t>Öyküleyici, betimleyici, coşku ve heyecana bağlı, destansı, emredici, öğretici, açıklayıcı, tartışmacı, kanıtlayıcı, düşsel, gelecekten söz eden, söyleşmeye bağlı, mizahi anlatımlardır.</a:t>
            </a:r>
            <a:endParaRPr lang="tr-TR" dirty="0">
              <a:solidFill>
                <a:schemeClr val="tx1"/>
              </a:solidFill>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A) ÖYKÜLEYİCİ ANLATIM</a:t>
            </a:r>
            <a:endParaRPr lang="tr-TR" dirty="0">
              <a:solidFill>
                <a:srgbClr val="C20E5E"/>
              </a:solidFill>
            </a:endParaRPr>
          </a:p>
        </p:txBody>
      </p:sp>
      <p:sp>
        <p:nvSpPr>
          <p:cNvPr id="3" name="2 Alt Başlık"/>
          <p:cNvSpPr>
            <a:spLocks noGrp="1"/>
          </p:cNvSpPr>
          <p:nvPr>
            <p:ph type="subTitle" idx="1"/>
          </p:nvPr>
        </p:nvSpPr>
        <p:spPr>
          <a:xfrm>
            <a:off x="323528" y="1340768"/>
            <a:ext cx="8496944" cy="5328592"/>
          </a:xfrm>
        </p:spPr>
        <p:txBody>
          <a:bodyPr>
            <a:normAutofit fontScale="92500" lnSpcReduction="20000"/>
          </a:bodyPr>
          <a:lstStyle/>
          <a:p>
            <a:pPr algn="l">
              <a:buFont typeface="Wingdings" pitchFamily="2" charset="2"/>
              <a:buChar char="ü"/>
            </a:pPr>
            <a:r>
              <a:rPr lang="tr-TR" dirty="0" smtClean="0">
                <a:solidFill>
                  <a:schemeClr val="tx1"/>
                </a:solidFill>
              </a:rPr>
              <a:t>Sanat metinlerinde öyküleyici anlatım kullanılır.</a:t>
            </a:r>
          </a:p>
          <a:p>
            <a:pPr algn="l">
              <a:buFont typeface="Wingdings" pitchFamily="2" charset="2"/>
              <a:buChar char="ü"/>
            </a:pPr>
            <a:r>
              <a:rPr lang="tr-TR" dirty="0" smtClean="0">
                <a:solidFill>
                  <a:schemeClr val="tx1"/>
                </a:solidFill>
              </a:rPr>
              <a:t>Olay, kişi, mekan ve zaman öyküleyici anlatımın ortak öğeleridir.</a:t>
            </a:r>
          </a:p>
          <a:p>
            <a:pPr algn="l">
              <a:buFont typeface="Wingdings" pitchFamily="2" charset="2"/>
              <a:buChar char="ü"/>
            </a:pPr>
            <a:r>
              <a:rPr lang="tr-TR" dirty="0" smtClean="0">
                <a:solidFill>
                  <a:schemeClr val="tx1"/>
                </a:solidFill>
              </a:rPr>
              <a:t>Okuyucu, öyküleyici anlatımla olayın içine çekilir, olayın içinde yaşatılır.</a:t>
            </a:r>
          </a:p>
          <a:p>
            <a:pPr algn="l">
              <a:buFont typeface="Wingdings" pitchFamily="2" charset="2"/>
              <a:buChar char="ü"/>
            </a:pPr>
            <a:r>
              <a:rPr lang="tr-TR" dirty="0" smtClean="0">
                <a:solidFill>
                  <a:schemeClr val="tx1"/>
                </a:solidFill>
              </a:rPr>
              <a:t>Öyküleyici anlatım türü, betimleyici anlatım türünden, özellikle, okuru bir olayın içinde yaşatması bakımından ayrılabilir.</a:t>
            </a:r>
          </a:p>
          <a:p>
            <a:pPr algn="l">
              <a:buFont typeface="Wingdings" pitchFamily="2" charset="2"/>
              <a:buChar char="ü"/>
            </a:pPr>
            <a:r>
              <a:rPr lang="tr-TR" dirty="0" smtClean="0">
                <a:solidFill>
                  <a:schemeClr val="tx1"/>
                </a:solidFill>
              </a:rPr>
              <a:t>Roman, öykü, tiyatro, anı, gezi yazısı, biyografi, röportaj gibi türlerde öyküleyici anlatımdan yararlanılır.</a:t>
            </a:r>
          </a:p>
          <a:p>
            <a:pPr algn="l">
              <a:buFont typeface="Wingdings" pitchFamily="2" charset="2"/>
              <a:buChar char="ü"/>
            </a:pPr>
            <a:r>
              <a:rPr lang="tr-TR" dirty="0" smtClean="0">
                <a:solidFill>
                  <a:schemeClr val="tx1"/>
                </a:solidFill>
              </a:rPr>
              <a:t>Öyküleyici anlatımlarda genellikle geçmiş zaman kipi kullanılır.</a:t>
            </a:r>
          </a:p>
          <a:p>
            <a:pPr algn="l">
              <a:buFont typeface="Wingdings" pitchFamily="2" charset="2"/>
              <a:buChar char="ü"/>
            </a:pPr>
            <a:endParaRPr lang="tr-TR" dirty="0">
              <a:solidFill>
                <a:schemeClr val="tx1"/>
              </a:solidFill>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B) BETİMLEYİCİ ANLATIM</a:t>
            </a:r>
            <a:endParaRPr lang="tr-TR" dirty="0">
              <a:solidFill>
                <a:srgbClr val="C20E5E"/>
              </a:solidFill>
            </a:endParaRPr>
          </a:p>
        </p:txBody>
      </p:sp>
      <p:sp>
        <p:nvSpPr>
          <p:cNvPr id="3" name="2 Alt Başlık"/>
          <p:cNvSpPr>
            <a:spLocks noGrp="1"/>
          </p:cNvSpPr>
          <p:nvPr>
            <p:ph type="subTitle" idx="1"/>
          </p:nvPr>
        </p:nvSpPr>
        <p:spPr>
          <a:xfrm>
            <a:off x="323528" y="1340768"/>
            <a:ext cx="8496944" cy="5328592"/>
          </a:xfrm>
        </p:spPr>
        <p:txBody>
          <a:bodyPr>
            <a:normAutofit lnSpcReduction="10000"/>
          </a:bodyPr>
          <a:lstStyle/>
          <a:p>
            <a:pPr algn="l">
              <a:buFont typeface="Wingdings" pitchFamily="2" charset="2"/>
              <a:buChar char="ü"/>
            </a:pPr>
            <a:r>
              <a:rPr lang="tr-TR" dirty="0" smtClean="0">
                <a:solidFill>
                  <a:schemeClr val="tx1"/>
                </a:solidFill>
              </a:rPr>
              <a:t> Betimlemeler açıklayıcı ve sanatsal betimleme olmak üzere ikiye </a:t>
            </a:r>
            <a:r>
              <a:rPr lang="tr-TR" dirty="0" smtClean="0">
                <a:solidFill>
                  <a:schemeClr val="tx1"/>
                </a:solidFill>
              </a:rPr>
              <a:t>ayrılır.</a:t>
            </a:r>
          </a:p>
          <a:p>
            <a:pPr algn="l">
              <a:buFont typeface="Wingdings" pitchFamily="2" charset="2"/>
              <a:buChar char="ü"/>
            </a:pPr>
            <a:r>
              <a:rPr lang="tr-TR" dirty="0" smtClean="0">
                <a:solidFill>
                  <a:schemeClr val="tx1"/>
                </a:solidFill>
              </a:rPr>
              <a:t>Kişinin </a:t>
            </a:r>
            <a:r>
              <a:rPr lang="tr-TR" dirty="0" smtClean="0">
                <a:solidFill>
                  <a:schemeClr val="tx1"/>
                </a:solidFill>
              </a:rPr>
              <a:t>iç dünyasını anlatan betimlemelere tahlil (ruhsal portre) </a:t>
            </a:r>
            <a:r>
              <a:rPr lang="tr-TR" dirty="0" smtClean="0">
                <a:solidFill>
                  <a:schemeClr val="tx1"/>
                </a:solidFill>
              </a:rPr>
              <a:t>denir.</a:t>
            </a:r>
          </a:p>
          <a:p>
            <a:pPr algn="l">
              <a:buFont typeface="Wingdings" pitchFamily="2" charset="2"/>
              <a:buChar char="ü"/>
            </a:pPr>
            <a:r>
              <a:rPr lang="tr-TR" dirty="0" smtClean="0">
                <a:solidFill>
                  <a:schemeClr val="tx1"/>
                </a:solidFill>
              </a:rPr>
              <a:t>Kişinin </a:t>
            </a:r>
            <a:r>
              <a:rPr lang="tr-TR" dirty="0" smtClean="0">
                <a:solidFill>
                  <a:schemeClr val="tx1"/>
                </a:solidFill>
              </a:rPr>
              <a:t>dış görünüşünü anlatan betimlemelere fiziksel (simgesel) betimleme </a:t>
            </a:r>
            <a:r>
              <a:rPr lang="tr-TR" dirty="0" smtClean="0">
                <a:solidFill>
                  <a:schemeClr val="tx1"/>
                </a:solidFill>
              </a:rPr>
              <a:t>denir.</a:t>
            </a:r>
          </a:p>
          <a:p>
            <a:pPr algn="l">
              <a:buFont typeface="Wingdings" pitchFamily="2" charset="2"/>
              <a:buChar char="ü"/>
            </a:pPr>
            <a:r>
              <a:rPr lang="tr-TR" dirty="0" smtClean="0">
                <a:solidFill>
                  <a:schemeClr val="tx1"/>
                </a:solidFill>
              </a:rPr>
              <a:t>Roman</a:t>
            </a:r>
            <a:r>
              <a:rPr lang="tr-TR" dirty="0" smtClean="0">
                <a:solidFill>
                  <a:schemeClr val="tx1"/>
                </a:solidFill>
              </a:rPr>
              <a:t>, hikâye, tiyatro, gezi yazısı, şiir gibi türlerde </a:t>
            </a:r>
            <a:r>
              <a:rPr lang="tr-TR" dirty="0" smtClean="0">
                <a:solidFill>
                  <a:schemeClr val="tx1"/>
                </a:solidFill>
              </a:rPr>
              <a:t>kullanılır.</a:t>
            </a:r>
          </a:p>
          <a:p>
            <a:pPr algn="l">
              <a:buFont typeface="Wingdings" pitchFamily="2" charset="2"/>
              <a:buChar char="ü"/>
            </a:pPr>
            <a:r>
              <a:rPr lang="tr-TR" dirty="0" smtClean="0">
                <a:solidFill>
                  <a:schemeClr val="tx1"/>
                </a:solidFill>
              </a:rPr>
              <a:t>Kelimenin </a:t>
            </a:r>
            <a:r>
              <a:rPr lang="tr-TR" dirty="0" smtClean="0">
                <a:solidFill>
                  <a:schemeClr val="tx1"/>
                </a:solidFill>
              </a:rPr>
              <a:t>yan ve mecaz anlamlarına yer verilebilir.</a:t>
            </a:r>
            <a:endParaRPr lang="tr-TR" dirty="0">
              <a:solidFill>
                <a:schemeClr val="tx1"/>
              </a:solidFill>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C) LİRİK ANLATIM</a:t>
            </a:r>
            <a:endParaRPr lang="tr-TR" dirty="0">
              <a:solidFill>
                <a:srgbClr val="C20E5E"/>
              </a:solidFill>
            </a:endParaRPr>
          </a:p>
        </p:txBody>
      </p:sp>
      <p:sp>
        <p:nvSpPr>
          <p:cNvPr id="3" name="2 Alt Başlık"/>
          <p:cNvSpPr>
            <a:spLocks noGrp="1"/>
          </p:cNvSpPr>
          <p:nvPr>
            <p:ph type="subTitle" idx="1"/>
          </p:nvPr>
        </p:nvSpPr>
        <p:spPr>
          <a:xfrm>
            <a:off x="323528" y="1340768"/>
            <a:ext cx="8496944" cy="5328592"/>
          </a:xfrm>
        </p:spPr>
        <p:txBody>
          <a:bodyPr>
            <a:normAutofit fontScale="85000" lnSpcReduction="10000"/>
          </a:bodyPr>
          <a:lstStyle/>
          <a:p>
            <a:pPr algn="l">
              <a:buFont typeface="Wingdings" pitchFamily="2" charset="2"/>
              <a:buChar char="ü"/>
            </a:pPr>
            <a:r>
              <a:rPr lang="tr-TR" dirty="0" smtClean="0">
                <a:solidFill>
                  <a:schemeClr val="tx1"/>
                </a:solidFill>
              </a:rPr>
              <a:t> Lirik anlatımda dil "heyecana bağlı işlev"de </a:t>
            </a:r>
            <a:r>
              <a:rPr lang="tr-TR" dirty="0" smtClean="0">
                <a:solidFill>
                  <a:schemeClr val="tx1"/>
                </a:solidFill>
              </a:rPr>
              <a:t>kullanılır.</a:t>
            </a:r>
          </a:p>
          <a:p>
            <a:pPr algn="l">
              <a:buFont typeface="Wingdings" pitchFamily="2" charset="2"/>
              <a:buChar char="ü"/>
            </a:pPr>
            <a:r>
              <a:rPr lang="tr-TR" dirty="0" smtClean="0">
                <a:solidFill>
                  <a:schemeClr val="tx1"/>
                </a:solidFill>
              </a:rPr>
              <a:t>Coşku </a:t>
            </a:r>
            <a:r>
              <a:rPr lang="tr-TR" dirty="0" smtClean="0">
                <a:solidFill>
                  <a:schemeClr val="tx1"/>
                </a:solidFill>
              </a:rPr>
              <a:t>ve heyecana bağlı anlatım daha çok </a:t>
            </a:r>
            <a:r>
              <a:rPr lang="tr-TR" dirty="0" smtClean="0">
                <a:solidFill>
                  <a:schemeClr val="tx1"/>
                </a:solidFill>
              </a:rPr>
              <a:t>şiir,</a:t>
            </a:r>
            <a:r>
              <a:rPr lang="tr-TR" dirty="0" smtClean="0">
                <a:solidFill>
                  <a:schemeClr val="tx1"/>
                </a:solidFill>
              </a:rPr>
              <a:t> </a:t>
            </a:r>
            <a:r>
              <a:rPr lang="tr-TR" dirty="0" smtClean="0">
                <a:solidFill>
                  <a:schemeClr val="tx1"/>
                </a:solidFill>
              </a:rPr>
              <a:t>roman,</a:t>
            </a:r>
            <a:r>
              <a:rPr lang="tr-TR" dirty="0" smtClean="0">
                <a:solidFill>
                  <a:schemeClr val="tx1"/>
                </a:solidFill>
              </a:rPr>
              <a:t> </a:t>
            </a:r>
            <a:r>
              <a:rPr lang="tr-TR" dirty="0" smtClean="0">
                <a:solidFill>
                  <a:schemeClr val="tx1"/>
                </a:solidFill>
              </a:rPr>
              <a:t>hikaye,</a:t>
            </a:r>
            <a:r>
              <a:rPr lang="tr-TR" dirty="0" smtClean="0">
                <a:solidFill>
                  <a:schemeClr val="tx1"/>
                </a:solidFill>
              </a:rPr>
              <a:t> </a:t>
            </a:r>
            <a:r>
              <a:rPr lang="tr-TR" dirty="0" smtClean="0">
                <a:solidFill>
                  <a:schemeClr val="tx1"/>
                </a:solidFill>
              </a:rPr>
              <a:t>tiyatro</a:t>
            </a:r>
            <a:r>
              <a:rPr lang="tr-TR" dirty="0" smtClean="0">
                <a:solidFill>
                  <a:schemeClr val="tx1"/>
                </a:solidFill>
              </a:rPr>
              <a:t> türlerinde kullanılır</a:t>
            </a:r>
            <a:r>
              <a:rPr lang="tr-TR" dirty="0" smtClean="0">
                <a:solidFill>
                  <a:schemeClr val="tx1"/>
                </a:solidFill>
              </a:rPr>
              <a:t>.</a:t>
            </a:r>
          </a:p>
          <a:p>
            <a:pPr algn="l">
              <a:buFont typeface="Wingdings" pitchFamily="2" charset="2"/>
              <a:buChar char="ü"/>
            </a:pPr>
            <a:r>
              <a:rPr lang="tr-TR" dirty="0" smtClean="0">
                <a:solidFill>
                  <a:schemeClr val="tx1"/>
                </a:solidFill>
              </a:rPr>
              <a:t>Öyküleyici </a:t>
            </a:r>
            <a:r>
              <a:rPr lang="tr-TR" dirty="0" smtClean="0">
                <a:solidFill>
                  <a:schemeClr val="tx1"/>
                </a:solidFill>
              </a:rPr>
              <a:t>anlatımda bir olay ve durumun anlatılması; betimleyici anlatımda kişi, durum ve varlıkların betimlenmesi; lirik anlatımda ise duyguların ifade edilmesi </a:t>
            </a:r>
            <a:r>
              <a:rPr lang="tr-TR" dirty="0" smtClean="0">
                <a:solidFill>
                  <a:schemeClr val="tx1"/>
                </a:solidFill>
              </a:rPr>
              <a:t>esastır.</a:t>
            </a:r>
          </a:p>
          <a:p>
            <a:pPr algn="l">
              <a:buFont typeface="Wingdings" pitchFamily="2" charset="2"/>
              <a:buChar char="ü"/>
            </a:pPr>
            <a:r>
              <a:rPr lang="tr-TR" dirty="0" smtClean="0">
                <a:solidFill>
                  <a:schemeClr val="tx1"/>
                </a:solidFill>
              </a:rPr>
              <a:t>Coşku </a:t>
            </a:r>
            <a:r>
              <a:rPr lang="tr-TR" dirty="0" smtClean="0">
                <a:solidFill>
                  <a:schemeClr val="tx1"/>
                </a:solidFill>
              </a:rPr>
              <a:t>ve heyecana bağlı anlatımlarda kelimeler daha çok mecaz ve yan anlamda </a:t>
            </a:r>
            <a:r>
              <a:rPr lang="tr-TR" dirty="0" smtClean="0">
                <a:solidFill>
                  <a:schemeClr val="tx1"/>
                </a:solidFill>
              </a:rPr>
              <a:t>kullanılır.</a:t>
            </a:r>
          </a:p>
          <a:p>
            <a:pPr algn="l">
              <a:buFont typeface="Wingdings" pitchFamily="2" charset="2"/>
              <a:buChar char="ü"/>
            </a:pPr>
            <a:r>
              <a:rPr lang="tr-TR" dirty="0" smtClean="0">
                <a:solidFill>
                  <a:schemeClr val="tx1"/>
                </a:solidFill>
              </a:rPr>
              <a:t>Öyküleyici </a:t>
            </a:r>
            <a:r>
              <a:rPr lang="tr-TR" dirty="0" smtClean="0">
                <a:solidFill>
                  <a:schemeClr val="tx1"/>
                </a:solidFill>
              </a:rPr>
              <a:t>anlatımlarda olay ve durumlar anlatılırken duygusal düşünceler katılmaz. Coşku ve heyecana bağlı anlatımda duygular ve içinde bulunulan ruh hali yansıtılır.</a:t>
            </a:r>
            <a:endParaRPr lang="tr-TR" dirty="0">
              <a:solidFill>
                <a:schemeClr val="tx1"/>
              </a:solidFill>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D</a:t>
            </a:r>
            <a:r>
              <a:rPr lang="tr-TR" dirty="0" smtClean="0">
                <a:solidFill>
                  <a:srgbClr val="C20E5E"/>
                </a:solidFill>
              </a:rPr>
              <a:t>) DESTANSI ANLATIM</a:t>
            </a:r>
            <a:endParaRPr lang="tr-TR" dirty="0">
              <a:solidFill>
                <a:srgbClr val="C20E5E"/>
              </a:solidFill>
            </a:endParaRPr>
          </a:p>
        </p:txBody>
      </p:sp>
      <p:sp>
        <p:nvSpPr>
          <p:cNvPr id="3" name="2 Alt Başlık"/>
          <p:cNvSpPr>
            <a:spLocks noGrp="1"/>
          </p:cNvSpPr>
          <p:nvPr>
            <p:ph type="subTitle" idx="1"/>
          </p:nvPr>
        </p:nvSpPr>
        <p:spPr>
          <a:xfrm>
            <a:off x="323528" y="1340768"/>
            <a:ext cx="8496944" cy="5328592"/>
          </a:xfrm>
        </p:spPr>
        <p:txBody>
          <a:bodyPr>
            <a:normAutofit fontScale="85000" lnSpcReduction="10000"/>
          </a:bodyPr>
          <a:lstStyle/>
          <a:p>
            <a:pPr marL="514350" indent="-514350" algn="l">
              <a:buFont typeface="Wingdings" pitchFamily="2" charset="2"/>
              <a:buChar char="ü"/>
            </a:pPr>
            <a:r>
              <a:rPr lang="tr-TR" dirty="0" smtClean="0">
                <a:solidFill>
                  <a:schemeClr val="tx1"/>
                </a:solidFill>
              </a:rPr>
              <a:t>Olağanüstü </a:t>
            </a:r>
            <a:r>
              <a:rPr lang="tr-TR" dirty="0" smtClean="0">
                <a:solidFill>
                  <a:schemeClr val="tx1"/>
                </a:solidFill>
              </a:rPr>
              <a:t>olaylar ve kişiler </a:t>
            </a:r>
            <a:r>
              <a:rPr lang="tr-TR" dirty="0" smtClean="0">
                <a:solidFill>
                  <a:schemeClr val="tx1"/>
                </a:solidFill>
              </a:rPr>
              <a:t>anlatılır.</a:t>
            </a:r>
          </a:p>
          <a:p>
            <a:pPr marL="514350" indent="-514350" algn="l">
              <a:buFont typeface="Wingdings" pitchFamily="2" charset="2"/>
              <a:buChar char="ü"/>
            </a:pPr>
            <a:r>
              <a:rPr lang="tr-TR" dirty="0" smtClean="0">
                <a:solidFill>
                  <a:schemeClr val="tx1"/>
                </a:solidFill>
              </a:rPr>
              <a:t>Destan</a:t>
            </a:r>
            <a:r>
              <a:rPr lang="tr-TR" dirty="0" smtClean="0">
                <a:solidFill>
                  <a:schemeClr val="tx1"/>
                </a:solidFill>
              </a:rPr>
              <a:t> türünün yiğitçe havası </a:t>
            </a:r>
            <a:r>
              <a:rPr lang="tr-TR" dirty="0" smtClean="0">
                <a:solidFill>
                  <a:schemeClr val="tx1"/>
                </a:solidFill>
              </a:rPr>
              <a:t>vardır.</a:t>
            </a:r>
          </a:p>
          <a:p>
            <a:pPr marL="514350" indent="-514350" algn="l">
              <a:buFont typeface="Wingdings" pitchFamily="2" charset="2"/>
              <a:buChar char="ü"/>
            </a:pPr>
            <a:r>
              <a:rPr lang="tr-TR" dirty="0" smtClean="0">
                <a:solidFill>
                  <a:schemeClr val="tx1"/>
                </a:solidFill>
              </a:rPr>
              <a:t>Yapıp </a:t>
            </a:r>
            <a:r>
              <a:rPr lang="tr-TR" dirty="0" smtClean="0">
                <a:solidFill>
                  <a:schemeClr val="tx1"/>
                </a:solidFill>
              </a:rPr>
              <a:t>etmeler yani fiiller ön plandadır</a:t>
            </a:r>
            <a:r>
              <a:rPr lang="tr-TR" dirty="0" smtClean="0">
                <a:solidFill>
                  <a:schemeClr val="tx1"/>
                </a:solidFill>
              </a:rPr>
              <a:t>.</a:t>
            </a:r>
          </a:p>
          <a:p>
            <a:pPr marL="514350" indent="-514350" algn="l">
              <a:buFont typeface="Wingdings" pitchFamily="2" charset="2"/>
              <a:buChar char="ü"/>
            </a:pPr>
            <a:r>
              <a:rPr lang="tr-TR" dirty="0" smtClean="0">
                <a:solidFill>
                  <a:schemeClr val="tx1"/>
                </a:solidFill>
              </a:rPr>
              <a:t> </a:t>
            </a:r>
            <a:r>
              <a:rPr lang="tr-TR" dirty="0" smtClean="0">
                <a:solidFill>
                  <a:schemeClr val="tx1"/>
                </a:solidFill>
              </a:rPr>
              <a:t>Tarihi konular ve kahramanlıklar </a:t>
            </a:r>
            <a:r>
              <a:rPr lang="tr-TR" dirty="0" smtClean="0">
                <a:solidFill>
                  <a:schemeClr val="tx1"/>
                </a:solidFill>
              </a:rPr>
              <a:t>işlenir.</a:t>
            </a:r>
          </a:p>
          <a:p>
            <a:pPr marL="514350" indent="-514350" algn="l">
              <a:buFont typeface="Wingdings" pitchFamily="2" charset="2"/>
              <a:buChar char="ü"/>
            </a:pPr>
            <a:r>
              <a:rPr lang="tr-TR" dirty="0" smtClean="0">
                <a:solidFill>
                  <a:schemeClr val="tx1"/>
                </a:solidFill>
              </a:rPr>
              <a:t>Etkileyici </a:t>
            </a:r>
            <a:r>
              <a:rPr lang="tr-TR" dirty="0" smtClean="0">
                <a:solidFill>
                  <a:schemeClr val="tx1"/>
                </a:solidFill>
              </a:rPr>
              <a:t>bir özellik </a:t>
            </a:r>
            <a:r>
              <a:rPr lang="tr-TR" dirty="0" smtClean="0">
                <a:solidFill>
                  <a:schemeClr val="tx1"/>
                </a:solidFill>
              </a:rPr>
              <a:t>taşır.</a:t>
            </a:r>
          </a:p>
          <a:p>
            <a:pPr marL="514350" indent="-514350" algn="l">
              <a:buFont typeface="Wingdings" pitchFamily="2" charset="2"/>
              <a:buChar char="ü"/>
            </a:pPr>
            <a:r>
              <a:rPr lang="tr-TR" dirty="0" smtClean="0">
                <a:solidFill>
                  <a:schemeClr val="tx1"/>
                </a:solidFill>
              </a:rPr>
              <a:t>Sürekli </a:t>
            </a:r>
            <a:r>
              <a:rPr lang="tr-TR" dirty="0" smtClean="0">
                <a:solidFill>
                  <a:schemeClr val="tx1"/>
                </a:solidFill>
              </a:rPr>
              <a:t>hareket </a:t>
            </a:r>
            <a:r>
              <a:rPr lang="tr-TR" dirty="0" smtClean="0">
                <a:solidFill>
                  <a:schemeClr val="tx1"/>
                </a:solidFill>
              </a:rPr>
              <a:t>vardır.</a:t>
            </a:r>
          </a:p>
          <a:p>
            <a:pPr marL="514350" indent="-514350" algn="l">
              <a:buFont typeface="Wingdings" pitchFamily="2" charset="2"/>
              <a:buChar char="ü"/>
            </a:pPr>
            <a:r>
              <a:rPr lang="tr-TR" dirty="0" smtClean="0">
                <a:solidFill>
                  <a:schemeClr val="tx1"/>
                </a:solidFill>
              </a:rPr>
              <a:t>Kelimeler</a:t>
            </a:r>
            <a:r>
              <a:rPr lang="tr-TR" dirty="0" smtClean="0">
                <a:solidFill>
                  <a:schemeClr val="tx1"/>
                </a:solidFill>
              </a:rPr>
              <a:t> </a:t>
            </a:r>
            <a:r>
              <a:rPr lang="tr-TR" dirty="0" smtClean="0">
                <a:solidFill>
                  <a:schemeClr val="tx1"/>
                </a:solidFill>
              </a:rPr>
              <a:t>mecaz ve yan anlamlarda kullanılabilirler.</a:t>
            </a:r>
          </a:p>
          <a:p>
            <a:pPr marL="514350" indent="-514350" algn="l">
              <a:buFont typeface="Wingdings" pitchFamily="2" charset="2"/>
              <a:buChar char="ü"/>
            </a:pPr>
            <a:r>
              <a:rPr lang="tr-TR" dirty="0" smtClean="0">
                <a:solidFill>
                  <a:schemeClr val="tx1"/>
                </a:solidFill>
              </a:rPr>
              <a:t>şiir,</a:t>
            </a:r>
            <a:r>
              <a:rPr lang="tr-TR" dirty="0" smtClean="0">
                <a:solidFill>
                  <a:schemeClr val="tx1"/>
                </a:solidFill>
              </a:rPr>
              <a:t> </a:t>
            </a:r>
            <a:r>
              <a:rPr lang="tr-TR" dirty="0" smtClean="0">
                <a:solidFill>
                  <a:schemeClr val="tx1"/>
                </a:solidFill>
              </a:rPr>
              <a:t>destan,</a:t>
            </a:r>
            <a:r>
              <a:rPr lang="tr-TR" dirty="0" smtClean="0">
                <a:solidFill>
                  <a:schemeClr val="tx1"/>
                </a:solidFill>
              </a:rPr>
              <a:t> </a:t>
            </a:r>
            <a:r>
              <a:rPr lang="tr-TR" dirty="0" smtClean="0">
                <a:solidFill>
                  <a:schemeClr val="tx1"/>
                </a:solidFill>
              </a:rPr>
              <a:t>roman,</a:t>
            </a:r>
            <a:r>
              <a:rPr lang="tr-TR" dirty="0" smtClean="0">
                <a:solidFill>
                  <a:schemeClr val="tx1"/>
                </a:solidFill>
              </a:rPr>
              <a:t> </a:t>
            </a:r>
            <a:r>
              <a:rPr lang="tr-TR" dirty="0" smtClean="0">
                <a:solidFill>
                  <a:schemeClr val="tx1"/>
                </a:solidFill>
              </a:rPr>
              <a:t>hikaye,</a:t>
            </a:r>
            <a:r>
              <a:rPr lang="tr-TR" dirty="0" smtClean="0">
                <a:solidFill>
                  <a:schemeClr val="tx1"/>
                </a:solidFill>
              </a:rPr>
              <a:t> </a:t>
            </a:r>
            <a:r>
              <a:rPr lang="tr-TR" dirty="0" smtClean="0">
                <a:solidFill>
                  <a:schemeClr val="tx1"/>
                </a:solidFill>
              </a:rPr>
              <a:t>tiyatro, </a:t>
            </a:r>
            <a:r>
              <a:rPr lang="tr-TR" dirty="0" smtClean="0">
                <a:solidFill>
                  <a:schemeClr val="tx1"/>
                </a:solidFill>
              </a:rPr>
              <a:t>destansı anlatımın kullanıldığı türlerdir</a:t>
            </a:r>
            <a:r>
              <a:rPr lang="tr-TR" dirty="0" smtClean="0">
                <a:solidFill>
                  <a:schemeClr val="tx1"/>
                </a:solidFill>
              </a:rPr>
              <a:t>.</a:t>
            </a:r>
          </a:p>
          <a:p>
            <a:pPr marL="514350" indent="-514350" algn="l">
              <a:buFont typeface="Wingdings" pitchFamily="2" charset="2"/>
              <a:buChar char="ü"/>
            </a:pPr>
            <a:r>
              <a:rPr lang="tr-TR" dirty="0" smtClean="0">
                <a:solidFill>
                  <a:schemeClr val="tx1"/>
                </a:solidFill>
              </a:rPr>
              <a:t> </a:t>
            </a:r>
            <a:r>
              <a:rPr lang="tr-TR" dirty="0" smtClean="0">
                <a:solidFill>
                  <a:schemeClr val="tx1"/>
                </a:solidFill>
              </a:rPr>
              <a:t>Anlatımda abartıya yer </a:t>
            </a:r>
            <a:r>
              <a:rPr lang="tr-TR" dirty="0" smtClean="0">
                <a:solidFill>
                  <a:schemeClr val="tx1"/>
                </a:solidFill>
              </a:rPr>
              <a:t>verilebilir.</a:t>
            </a:r>
          </a:p>
          <a:p>
            <a:pPr marL="514350" indent="-514350" algn="l">
              <a:buFont typeface="Wingdings" pitchFamily="2" charset="2"/>
              <a:buChar char="ü"/>
            </a:pPr>
            <a:r>
              <a:rPr lang="tr-TR" dirty="0" smtClean="0">
                <a:solidFill>
                  <a:schemeClr val="tx1"/>
                </a:solidFill>
              </a:rPr>
              <a:t>Sanatlı </a:t>
            </a:r>
            <a:r>
              <a:rPr lang="tr-TR" dirty="0" smtClean="0">
                <a:solidFill>
                  <a:schemeClr val="tx1"/>
                </a:solidFill>
              </a:rPr>
              <a:t>bir dil kullanılır</a:t>
            </a:r>
            <a:r>
              <a:rPr lang="tr-TR" dirty="0" smtClean="0">
                <a:solidFill>
                  <a:schemeClr val="tx1"/>
                </a:solidFill>
              </a:rPr>
              <a:t>. </a:t>
            </a:r>
            <a:r>
              <a:rPr lang="tr-TR" dirty="0" smtClean="0">
                <a:solidFill>
                  <a:schemeClr val="tx1"/>
                </a:solidFill>
              </a:rPr>
              <a:t>İ</a:t>
            </a:r>
            <a:r>
              <a:rPr lang="tr-TR" dirty="0" smtClean="0">
                <a:solidFill>
                  <a:schemeClr val="tx1"/>
                </a:solidFill>
              </a:rPr>
              <a:t>çinde </a:t>
            </a:r>
            <a:r>
              <a:rPr lang="tr-TR" dirty="0" smtClean="0">
                <a:solidFill>
                  <a:schemeClr val="tx1"/>
                </a:solidFill>
              </a:rPr>
              <a:t>bulunulan ruh hali yansıtılır.</a:t>
            </a:r>
            <a:endParaRPr lang="tr-TR" dirty="0">
              <a:solidFill>
                <a:schemeClr val="tx1"/>
              </a:solidFill>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E) EMREDİCİ ANLATIM</a:t>
            </a:r>
            <a:endParaRPr lang="tr-TR" dirty="0">
              <a:solidFill>
                <a:srgbClr val="C20E5E"/>
              </a:solidFill>
            </a:endParaRPr>
          </a:p>
        </p:txBody>
      </p:sp>
      <p:sp>
        <p:nvSpPr>
          <p:cNvPr id="3" name="2 Alt Başlık"/>
          <p:cNvSpPr>
            <a:spLocks noGrp="1"/>
          </p:cNvSpPr>
          <p:nvPr>
            <p:ph type="subTitle" idx="1"/>
          </p:nvPr>
        </p:nvSpPr>
        <p:spPr>
          <a:xfrm>
            <a:off x="323528" y="1340768"/>
            <a:ext cx="8496944" cy="5328592"/>
          </a:xfrm>
        </p:spPr>
        <p:txBody>
          <a:bodyPr>
            <a:normAutofit fontScale="92500" lnSpcReduction="10000"/>
          </a:bodyPr>
          <a:lstStyle/>
          <a:p>
            <a:pPr algn="l">
              <a:buFont typeface="Wingdings" pitchFamily="2" charset="2"/>
              <a:buChar char="ü"/>
            </a:pPr>
            <a:r>
              <a:rPr lang="tr-TR" dirty="0" smtClean="0">
                <a:solidFill>
                  <a:schemeClr val="tx1"/>
                </a:solidFill>
              </a:rPr>
              <a:t>  Dil </a:t>
            </a:r>
            <a:r>
              <a:rPr lang="tr-TR" dirty="0" smtClean="0">
                <a:solidFill>
                  <a:schemeClr val="tx1"/>
                </a:solidFill>
              </a:rPr>
              <a:t>alıcıyı harekete çevirme işlevinde kullanılır.</a:t>
            </a:r>
          </a:p>
          <a:p>
            <a:pPr algn="l">
              <a:buFont typeface="Wingdings" pitchFamily="2" charset="2"/>
              <a:buChar char="ü"/>
            </a:pPr>
            <a:r>
              <a:rPr lang="tr-TR" dirty="0" smtClean="0">
                <a:solidFill>
                  <a:schemeClr val="tx1"/>
                </a:solidFill>
              </a:rPr>
              <a:t>Emir</a:t>
            </a:r>
            <a:r>
              <a:rPr lang="tr-TR" dirty="0" smtClean="0">
                <a:solidFill>
                  <a:schemeClr val="tx1"/>
                </a:solidFill>
              </a:rPr>
              <a:t>, telkin, öneri anlamı taşıyan ifadeler yer </a:t>
            </a:r>
            <a:r>
              <a:rPr lang="tr-TR" dirty="0" smtClean="0">
                <a:solidFill>
                  <a:schemeClr val="tx1"/>
                </a:solidFill>
              </a:rPr>
              <a:t>verilir.</a:t>
            </a:r>
          </a:p>
          <a:p>
            <a:pPr algn="l">
              <a:buFont typeface="Wingdings" pitchFamily="2" charset="2"/>
              <a:buChar char="ü"/>
            </a:pPr>
            <a:r>
              <a:rPr lang="tr-TR" dirty="0" smtClean="0">
                <a:solidFill>
                  <a:schemeClr val="tx1"/>
                </a:solidFill>
              </a:rPr>
              <a:t>Öğretici </a:t>
            </a:r>
            <a:r>
              <a:rPr lang="tr-TR" dirty="0" smtClean="0">
                <a:solidFill>
                  <a:schemeClr val="tx1"/>
                </a:solidFill>
              </a:rPr>
              <a:t>ve açıklayıcı yönleri </a:t>
            </a:r>
            <a:r>
              <a:rPr lang="tr-TR" dirty="0" smtClean="0">
                <a:solidFill>
                  <a:schemeClr val="tx1"/>
                </a:solidFill>
              </a:rPr>
              <a:t>vardır.</a:t>
            </a:r>
          </a:p>
          <a:p>
            <a:pPr algn="l">
              <a:buFont typeface="Wingdings" pitchFamily="2" charset="2"/>
              <a:buChar char="ü"/>
            </a:pPr>
            <a:r>
              <a:rPr lang="tr-TR" dirty="0" smtClean="0">
                <a:solidFill>
                  <a:schemeClr val="tx1"/>
                </a:solidFill>
              </a:rPr>
              <a:t>Cümlelerde</a:t>
            </a:r>
            <a:r>
              <a:rPr lang="tr-TR" dirty="0" smtClean="0">
                <a:solidFill>
                  <a:schemeClr val="tx1"/>
                </a:solidFill>
              </a:rPr>
              <a:t> </a:t>
            </a:r>
            <a:r>
              <a:rPr lang="tr-TR" dirty="0" smtClean="0">
                <a:solidFill>
                  <a:schemeClr val="tx1"/>
                </a:solidFill>
              </a:rPr>
              <a:t>fiiller</a:t>
            </a:r>
            <a:r>
              <a:rPr lang="tr-TR" dirty="0" smtClean="0">
                <a:solidFill>
                  <a:schemeClr val="tx1"/>
                </a:solidFill>
              </a:rPr>
              <a:t> </a:t>
            </a:r>
            <a:r>
              <a:rPr lang="tr-TR" dirty="0" smtClean="0">
                <a:solidFill>
                  <a:schemeClr val="tx1"/>
                </a:solidFill>
              </a:rPr>
              <a:t>hakimdir.</a:t>
            </a:r>
          </a:p>
          <a:p>
            <a:pPr algn="l">
              <a:buFont typeface="Wingdings" pitchFamily="2" charset="2"/>
              <a:buChar char="ü"/>
            </a:pPr>
            <a:r>
              <a:rPr lang="tr-TR" dirty="0" smtClean="0">
                <a:solidFill>
                  <a:schemeClr val="tx1"/>
                </a:solidFill>
              </a:rPr>
              <a:t>Uyulması </a:t>
            </a:r>
            <a:r>
              <a:rPr lang="tr-TR" dirty="0" smtClean="0">
                <a:solidFill>
                  <a:schemeClr val="tx1"/>
                </a:solidFill>
              </a:rPr>
              <a:t>beklenen bir üslubu vardır. (Zorlama anlamı </a:t>
            </a:r>
            <a:r>
              <a:rPr lang="tr-TR" dirty="0" smtClean="0">
                <a:solidFill>
                  <a:schemeClr val="tx1"/>
                </a:solidFill>
              </a:rPr>
              <a:t>vardır)</a:t>
            </a:r>
          </a:p>
          <a:p>
            <a:pPr algn="l">
              <a:buFont typeface="Wingdings" pitchFamily="2" charset="2"/>
              <a:buChar char="ü"/>
            </a:pPr>
            <a:r>
              <a:rPr lang="tr-TR" dirty="0" smtClean="0">
                <a:solidFill>
                  <a:schemeClr val="tx1"/>
                </a:solidFill>
              </a:rPr>
              <a:t>Sosyal </a:t>
            </a:r>
            <a:r>
              <a:rPr lang="tr-TR" dirty="0" smtClean="0">
                <a:solidFill>
                  <a:schemeClr val="tx1"/>
                </a:solidFill>
              </a:rPr>
              <a:t>hayatın düzenlenmesinde emredici anlatım </a:t>
            </a:r>
            <a:r>
              <a:rPr lang="tr-TR" dirty="0" smtClean="0">
                <a:solidFill>
                  <a:schemeClr val="tx1"/>
                </a:solidFill>
              </a:rPr>
              <a:t>kullanılır.</a:t>
            </a:r>
          </a:p>
          <a:p>
            <a:pPr algn="l">
              <a:buFont typeface="Wingdings" pitchFamily="2" charset="2"/>
              <a:buChar char="ü"/>
            </a:pPr>
            <a:r>
              <a:rPr lang="tr-TR" dirty="0" smtClean="0">
                <a:solidFill>
                  <a:schemeClr val="tx1"/>
                </a:solidFill>
              </a:rPr>
              <a:t>Trafik </a:t>
            </a:r>
            <a:r>
              <a:rPr lang="tr-TR" dirty="0" smtClean="0">
                <a:solidFill>
                  <a:schemeClr val="tx1"/>
                </a:solidFill>
              </a:rPr>
              <a:t>kuralları, bazı eşyaların kullanma kılavuzları, ilaçların kullanma kılavuzları emredici anlatıma örnek verilebilir. </a:t>
            </a:r>
            <a:r>
              <a:rPr lang="tr-TR" dirty="0" smtClean="0">
                <a:solidFill>
                  <a:schemeClr val="tx1"/>
                </a:solidFill>
              </a:rPr>
              <a:t>bulunulan </a:t>
            </a:r>
            <a:r>
              <a:rPr lang="tr-TR" dirty="0" smtClean="0">
                <a:solidFill>
                  <a:schemeClr val="tx1"/>
                </a:solidFill>
              </a:rPr>
              <a:t>ruh hali yansıtılır.</a:t>
            </a:r>
            <a:endParaRPr lang="tr-TR" dirty="0">
              <a:solidFill>
                <a:schemeClr val="tx1"/>
              </a:solidFill>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F) ÖĞRETİCİ ANLATIM</a:t>
            </a:r>
            <a:endParaRPr lang="tr-TR" dirty="0">
              <a:solidFill>
                <a:srgbClr val="C20E5E"/>
              </a:solidFill>
            </a:endParaRPr>
          </a:p>
        </p:txBody>
      </p:sp>
      <p:sp>
        <p:nvSpPr>
          <p:cNvPr id="3" name="2 Alt Başlık"/>
          <p:cNvSpPr>
            <a:spLocks noGrp="1"/>
          </p:cNvSpPr>
          <p:nvPr>
            <p:ph type="subTitle" idx="1"/>
          </p:nvPr>
        </p:nvSpPr>
        <p:spPr>
          <a:xfrm>
            <a:off x="323528" y="1340768"/>
            <a:ext cx="8496944" cy="5328592"/>
          </a:xfrm>
        </p:spPr>
        <p:txBody>
          <a:bodyPr>
            <a:normAutofit fontScale="92500" lnSpcReduction="20000"/>
          </a:bodyPr>
          <a:lstStyle/>
          <a:p>
            <a:pPr algn="l">
              <a:buFont typeface="Wingdings" pitchFamily="2" charset="2"/>
              <a:buChar char="ü"/>
            </a:pPr>
            <a:r>
              <a:rPr lang="tr-TR" dirty="0" smtClean="0">
                <a:solidFill>
                  <a:schemeClr val="tx1"/>
                </a:solidFill>
              </a:rPr>
              <a:t>Dil daha çok </a:t>
            </a:r>
            <a:r>
              <a:rPr lang="tr-TR" dirty="0" err="1" smtClean="0">
                <a:solidFill>
                  <a:schemeClr val="tx1"/>
                </a:solidFill>
              </a:rPr>
              <a:t>göndergesel</a:t>
            </a:r>
            <a:r>
              <a:rPr lang="tr-TR" dirty="0" smtClean="0">
                <a:solidFill>
                  <a:schemeClr val="tx1"/>
                </a:solidFill>
              </a:rPr>
              <a:t> işlevde kullanılır</a:t>
            </a:r>
            <a:r>
              <a:rPr lang="tr-TR" dirty="0" smtClean="0">
                <a:solidFill>
                  <a:schemeClr val="tx1"/>
                </a:solidFill>
              </a:rPr>
              <a:t>.</a:t>
            </a:r>
          </a:p>
          <a:p>
            <a:pPr algn="l">
              <a:buFont typeface="Wingdings" pitchFamily="2" charset="2"/>
              <a:buChar char="ü"/>
            </a:pPr>
            <a:r>
              <a:rPr lang="tr-TR" dirty="0" smtClean="0">
                <a:solidFill>
                  <a:schemeClr val="tx1"/>
                </a:solidFill>
              </a:rPr>
              <a:t> söz sanatlarına, </a:t>
            </a:r>
            <a:r>
              <a:rPr lang="tr-TR" dirty="0" smtClean="0">
                <a:solidFill>
                  <a:schemeClr val="tx1"/>
                </a:solidFill>
              </a:rPr>
              <a:t>kelimelerin mecaz anlamlarına yer verilmez</a:t>
            </a:r>
            <a:r>
              <a:rPr lang="tr-TR" dirty="0" smtClean="0">
                <a:solidFill>
                  <a:schemeClr val="tx1"/>
                </a:solidFill>
              </a:rPr>
              <a:t>.</a:t>
            </a:r>
          </a:p>
          <a:p>
            <a:pPr algn="l">
              <a:buFont typeface="Wingdings" pitchFamily="2" charset="2"/>
              <a:buChar char="ü"/>
            </a:pPr>
            <a:r>
              <a:rPr lang="tr-TR" dirty="0" smtClean="0">
                <a:solidFill>
                  <a:schemeClr val="tx1"/>
                </a:solidFill>
              </a:rPr>
              <a:t> </a:t>
            </a:r>
            <a:r>
              <a:rPr lang="tr-TR" dirty="0" smtClean="0">
                <a:solidFill>
                  <a:schemeClr val="tx1"/>
                </a:solidFill>
              </a:rPr>
              <a:t>Verilen bilgiler örneklerle ve tanımlarla pekiştirilir</a:t>
            </a:r>
            <a:r>
              <a:rPr lang="tr-TR" dirty="0" smtClean="0">
                <a:solidFill>
                  <a:schemeClr val="tx1"/>
                </a:solidFill>
              </a:rPr>
              <a:t>.</a:t>
            </a:r>
          </a:p>
          <a:p>
            <a:pPr algn="l">
              <a:buFont typeface="Wingdings" pitchFamily="2" charset="2"/>
              <a:buChar char="ü"/>
            </a:pPr>
            <a:r>
              <a:rPr lang="tr-TR" dirty="0" smtClean="0">
                <a:solidFill>
                  <a:schemeClr val="tx1"/>
                </a:solidFill>
              </a:rPr>
              <a:t> </a:t>
            </a:r>
            <a:r>
              <a:rPr lang="tr-TR" dirty="0" smtClean="0">
                <a:solidFill>
                  <a:schemeClr val="tx1"/>
                </a:solidFill>
              </a:rPr>
              <a:t>Daha çok nesnel cümleler </a:t>
            </a:r>
            <a:r>
              <a:rPr lang="tr-TR" dirty="0" smtClean="0">
                <a:solidFill>
                  <a:schemeClr val="tx1"/>
                </a:solidFill>
              </a:rPr>
              <a:t>kullanılır.</a:t>
            </a:r>
          </a:p>
          <a:p>
            <a:pPr algn="l">
              <a:buFont typeface="Wingdings" pitchFamily="2" charset="2"/>
              <a:buChar char="ü"/>
            </a:pPr>
            <a:r>
              <a:rPr lang="tr-TR" dirty="0" smtClean="0">
                <a:solidFill>
                  <a:schemeClr val="tx1"/>
                </a:solidFill>
              </a:rPr>
              <a:t>Açıklama</a:t>
            </a:r>
            <a:r>
              <a:rPr lang="tr-TR" dirty="0" smtClean="0">
                <a:solidFill>
                  <a:schemeClr val="tx1"/>
                </a:solidFill>
              </a:rPr>
              <a:t>, aydınlatma, bilgi verme amaçlarıyla yazılır</a:t>
            </a:r>
            <a:r>
              <a:rPr lang="tr-TR" dirty="0" smtClean="0">
                <a:solidFill>
                  <a:schemeClr val="tx1"/>
                </a:solidFill>
              </a:rPr>
              <a:t>.</a:t>
            </a:r>
          </a:p>
          <a:p>
            <a:pPr algn="l">
              <a:buFont typeface="Wingdings" pitchFamily="2" charset="2"/>
              <a:buChar char="ü"/>
            </a:pPr>
            <a:r>
              <a:rPr lang="tr-TR" dirty="0" smtClean="0">
                <a:solidFill>
                  <a:schemeClr val="tx1"/>
                </a:solidFill>
              </a:rPr>
              <a:t> </a:t>
            </a:r>
            <a:r>
              <a:rPr lang="tr-TR" dirty="0" smtClean="0">
                <a:solidFill>
                  <a:schemeClr val="tx1"/>
                </a:solidFill>
              </a:rPr>
              <a:t>Öğretici metnin anlaşılması ve yorumlanması için okuyucunun verilen bilgiyi kavrayabilecek birikime sahip olması gerekir</a:t>
            </a:r>
            <a:r>
              <a:rPr lang="tr-TR" dirty="0" smtClean="0">
                <a:solidFill>
                  <a:schemeClr val="tx1"/>
                </a:solidFill>
              </a:rPr>
              <a:t>.</a:t>
            </a:r>
          </a:p>
          <a:p>
            <a:pPr algn="l">
              <a:buFont typeface="Wingdings" pitchFamily="2" charset="2"/>
              <a:buChar char="ü"/>
            </a:pPr>
            <a:r>
              <a:rPr lang="tr-TR" dirty="0" smtClean="0">
                <a:solidFill>
                  <a:schemeClr val="tx1"/>
                </a:solidFill>
              </a:rPr>
              <a:t> </a:t>
            </a:r>
            <a:r>
              <a:rPr lang="tr-TR" dirty="0" smtClean="0">
                <a:solidFill>
                  <a:schemeClr val="tx1"/>
                </a:solidFill>
              </a:rPr>
              <a:t>İfade hiçbir engele uğramadan akıp </a:t>
            </a:r>
            <a:r>
              <a:rPr lang="tr-TR" dirty="0" smtClean="0">
                <a:solidFill>
                  <a:schemeClr val="tx1"/>
                </a:solidFill>
              </a:rPr>
              <a:t>gider.</a:t>
            </a:r>
          </a:p>
          <a:p>
            <a:pPr algn="l">
              <a:buFont typeface="Wingdings" pitchFamily="2" charset="2"/>
              <a:buChar char="ü"/>
            </a:pPr>
            <a:r>
              <a:rPr lang="tr-TR" dirty="0" smtClean="0">
                <a:solidFill>
                  <a:schemeClr val="tx1"/>
                </a:solidFill>
              </a:rPr>
              <a:t>Gereksiz </a:t>
            </a:r>
            <a:r>
              <a:rPr lang="tr-TR" dirty="0" smtClean="0">
                <a:solidFill>
                  <a:schemeClr val="tx1"/>
                </a:solidFill>
              </a:rPr>
              <a:t>söz tekrarı yapılmaz.</a:t>
            </a:r>
            <a:endParaRPr lang="tr-TR" dirty="0">
              <a:solidFill>
                <a:schemeClr val="tx1"/>
              </a:solidFill>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G) AÇIKLAYICI ANLATIM</a:t>
            </a:r>
            <a:endParaRPr lang="tr-TR" dirty="0">
              <a:solidFill>
                <a:srgbClr val="C20E5E"/>
              </a:solidFill>
            </a:endParaRPr>
          </a:p>
        </p:txBody>
      </p:sp>
      <p:sp>
        <p:nvSpPr>
          <p:cNvPr id="3" name="2 Alt Başlık"/>
          <p:cNvSpPr>
            <a:spLocks noGrp="1"/>
          </p:cNvSpPr>
          <p:nvPr>
            <p:ph type="subTitle" idx="1"/>
          </p:nvPr>
        </p:nvSpPr>
        <p:spPr>
          <a:xfrm>
            <a:off x="323528" y="1340768"/>
            <a:ext cx="8496944" cy="5328592"/>
          </a:xfrm>
        </p:spPr>
        <p:txBody>
          <a:bodyPr>
            <a:normAutofit/>
          </a:bodyPr>
          <a:lstStyle/>
          <a:p>
            <a:pPr algn="l">
              <a:buFont typeface="Wingdings" pitchFamily="2" charset="2"/>
              <a:buChar char="ü"/>
            </a:pPr>
            <a:r>
              <a:rPr lang="tr-TR" dirty="0" smtClean="0">
                <a:solidFill>
                  <a:schemeClr val="tx1"/>
                </a:solidFill>
              </a:rPr>
              <a:t>Bir konuyu öğretmek veya herhangi bir şeyle ilgili bilgi vermek amacında olan anlatım biçimidir.</a:t>
            </a:r>
          </a:p>
          <a:p>
            <a:pPr algn="l">
              <a:buFont typeface="Wingdings" pitchFamily="2" charset="2"/>
              <a:buChar char="ü"/>
            </a:pPr>
            <a:r>
              <a:rPr lang="tr-TR" dirty="0" smtClean="0">
                <a:solidFill>
                  <a:schemeClr val="tx1"/>
                </a:solidFill>
              </a:rPr>
              <a:t>Tanımlamalardan, açıklayıcı betimlemelerden, tanık göstermelerden,sınıflandırmalardan, örneklendirmelerden, karşıtlıklardan-benzerliklerden, sayısal verilerden vb. yararlanır. İfadeler açık ve kesindir.</a:t>
            </a:r>
          </a:p>
          <a:p>
            <a:pPr algn="l">
              <a:buFont typeface="Wingdings" pitchFamily="2" charset="2"/>
              <a:buChar char="ü"/>
            </a:pPr>
            <a:r>
              <a:rPr lang="tr-TR" dirty="0" smtClean="0">
                <a:solidFill>
                  <a:schemeClr val="tx1"/>
                </a:solidFill>
              </a:rPr>
              <a:t>Açıklayıcı anlatımda sözcükler, genellikle gerçek anlamda kullanılır.</a:t>
            </a:r>
            <a:endParaRPr lang="tr-TR" dirty="0">
              <a:solidFill>
                <a:schemeClr val="tx1"/>
              </a:solidFill>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332656"/>
            <a:ext cx="7772400" cy="1470025"/>
          </a:xfrm>
        </p:spPr>
        <p:txBody>
          <a:bodyPr/>
          <a:lstStyle/>
          <a:p>
            <a:r>
              <a:rPr lang="tr-TR" dirty="0" smtClean="0">
                <a:solidFill>
                  <a:srgbClr val="C20E5E"/>
                </a:solidFill>
              </a:rPr>
              <a:t>A) ÖZNEL-NESNEL ANLATIM</a:t>
            </a:r>
            <a:endParaRPr lang="tr-TR" dirty="0">
              <a:solidFill>
                <a:srgbClr val="C20E5E"/>
              </a:solidFill>
            </a:endParaRPr>
          </a:p>
        </p:txBody>
      </p:sp>
      <p:sp>
        <p:nvSpPr>
          <p:cNvPr id="3" name="2 Alt Başlık"/>
          <p:cNvSpPr>
            <a:spLocks noGrp="1"/>
          </p:cNvSpPr>
          <p:nvPr>
            <p:ph type="subTitle" idx="1"/>
          </p:nvPr>
        </p:nvSpPr>
        <p:spPr>
          <a:xfrm>
            <a:off x="395536" y="1628800"/>
            <a:ext cx="8280920" cy="4824536"/>
          </a:xfrm>
        </p:spPr>
        <p:txBody>
          <a:bodyPr>
            <a:normAutofit/>
          </a:bodyPr>
          <a:lstStyle/>
          <a:p>
            <a:pPr algn="l"/>
            <a:r>
              <a:rPr lang="tr-TR" dirty="0" smtClean="0">
                <a:solidFill>
                  <a:schemeClr val="tx1"/>
                </a:solidFill>
              </a:rPr>
              <a:t>“Nesnel anlatım”, kişiden kişiye değişmeyen, kanıtlanabilen bilgilerin kullanıldığı anlatımdır; “öznel anlatım” ise kişisel düşüncelerin ve duyguların ifade edildiği anlatımdır.</a:t>
            </a:r>
            <a:endParaRPr lang="tr-TR" dirty="0">
              <a:solidFill>
                <a:schemeClr val="tx1"/>
              </a:solidFill>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H</a:t>
            </a:r>
            <a:r>
              <a:rPr lang="tr-TR" dirty="0" smtClean="0">
                <a:solidFill>
                  <a:srgbClr val="C20E5E"/>
                </a:solidFill>
              </a:rPr>
              <a:t>) TARTIŞMACI ANLATIM</a:t>
            </a:r>
            <a:endParaRPr lang="tr-TR" dirty="0">
              <a:solidFill>
                <a:srgbClr val="C20E5E"/>
              </a:solidFill>
            </a:endParaRPr>
          </a:p>
        </p:txBody>
      </p:sp>
      <p:sp>
        <p:nvSpPr>
          <p:cNvPr id="3" name="2 Alt Başlık"/>
          <p:cNvSpPr>
            <a:spLocks noGrp="1"/>
          </p:cNvSpPr>
          <p:nvPr>
            <p:ph type="subTitle" idx="1"/>
          </p:nvPr>
        </p:nvSpPr>
        <p:spPr>
          <a:xfrm>
            <a:off x="323528" y="1340768"/>
            <a:ext cx="8496944" cy="5328592"/>
          </a:xfrm>
        </p:spPr>
        <p:txBody>
          <a:bodyPr>
            <a:normAutofit fontScale="85000" lnSpcReduction="10000"/>
          </a:bodyPr>
          <a:lstStyle/>
          <a:p>
            <a:pPr algn="l">
              <a:buFont typeface="Wingdings" pitchFamily="2" charset="2"/>
              <a:buChar char="ü"/>
            </a:pPr>
            <a:r>
              <a:rPr lang="tr-TR" dirty="0" smtClean="0">
                <a:solidFill>
                  <a:schemeClr val="tx1"/>
                </a:solidFill>
              </a:rPr>
              <a:t>Dil daha çok </a:t>
            </a:r>
            <a:r>
              <a:rPr lang="tr-TR" dirty="0" err="1" smtClean="0">
                <a:solidFill>
                  <a:schemeClr val="tx1"/>
                </a:solidFill>
              </a:rPr>
              <a:t>göndergesel</a:t>
            </a:r>
            <a:r>
              <a:rPr lang="tr-TR" dirty="0" smtClean="0">
                <a:solidFill>
                  <a:schemeClr val="tx1"/>
                </a:solidFill>
              </a:rPr>
              <a:t> işlevde </a:t>
            </a:r>
            <a:r>
              <a:rPr lang="tr-TR" dirty="0" smtClean="0">
                <a:solidFill>
                  <a:schemeClr val="tx1"/>
                </a:solidFill>
              </a:rPr>
              <a:t>kullanılır.</a:t>
            </a:r>
          </a:p>
          <a:p>
            <a:pPr algn="l">
              <a:buFont typeface="Wingdings" pitchFamily="2" charset="2"/>
              <a:buChar char="ü"/>
            </a:pPr>
            <a:r>
              <a:rPr lang="tr-TR" dirty="0" smtClean="0">
                <a:solidFill>
                  <a:schemeClr val="tx1"/>
                </a:solidFill>
              </a:rPr>
              <a:t>Düşünce </a:t>
            </a:r>
            <a:r>
              <a:rPr lang="tr-TR" dirty="0" smtClean="0">
                <a:solidFill>
                  <a:schemeClr val="tx1"/>
                </a:solidFill>
              </a:rPr>
              <a:t>ve duygular kısa ve kesin ifadelerle dile </a:t>
            </a:r>
            <a:r>
              <a:rPr lang="tr-TR" dirty="0" smtClean="0">
                <a:solidFill>
                  <a:schemeClr val="tx1"/>
                </a:solidFill>
              </a:rPr>
              <a:t>getirilir.</a:t>
            </a:r>
          </a:p>
          <a:p>
            <a:pPr algn="l">
              <a:buFont typeface="Wingdings" pitchFamily="2" charset="2"/>
              <a:buChar char="ü"/>
            </a:pPr>
            <a:r>
              <a:rPr lang="tr-TR" dirty="0" smtClean="0">
                <a:solidFill>
                  <a:schemeClr val="tx1"/>
                </a:solidFill>
              </a:rPr>
              <a:t>Dil </a:t>
            </a:r>
            <a:r>
              <a:rPr lang="tr-TR" dirty="0" smtClean="0">
                <a:solidFill>
                  <a:schemeClr val="tx1"/>
                </a:solidFill>
              </a:rPr>
              <a:t>ve ifade sade, gösterişsiz ve </a:t>
            </a:r>
            <a:r>
              <a:rPr lang="tr-TR" dirty="0" smtClean="0">
                <a:solidFill>
                  <a:schemeClr val="tx1"/>
                </a:solidFill>
              </a:rPr>
              <a:t>pürüzsüzdür.</a:t>
            </a:r>
          </a:p>
          <a:p>
            <a:pPr algn="l">
              <a:buFont typeface="Wingdings" pitchFamily="2" charset="2"/>
              <a:buChar char="ü"/>
            </a:pPr>
            <a:r>
              <a:rPr lang="tr-TR" dirty="0" smtClean="0">
                <a:solidFill>
                  <a:schemeClr val="tx1"/>
                </a:solidFill>
              </a:rPr>
              <a:t>Gereksiz </a:t>
            </a:r>
            <a:r>
              <a:rPr lang="tr-TR" dirty="0" smtClean="0">
                <a:solidFill>
                  <a:schemeClr val="tx1"/>
                </a:solidFill>
              </a:rPr>
              <a:t>ifadelere yer </a:t>
            </a:r>
            <a:r>
              <a:rPr lang="tr-TR" dirty="0" smtClean="0">
                <a:solidFill>
                  <a:schemeClr val="tx1"/>
                </a:solidFill>
              </a:rPr>
              <a:t>verilmez.</a:t>
            </a:r>
          </a:p>
          <a:p>
            <a:pPr algn="l">
              <a:buFont typeface="Wingdings" pitchFamily="2" charset="2"/>
              <a:buChar char="ü"/>
            </a:pPr>
            <a:r>
              <a:rPr lang="tr-TR" dirty="0" smtClean="0">
                <a:solidFill>
                  <a:schemeClr val="tx1"/>
                </a:solidFill>
              </a:rPr>
              <a:t>Karmaşık </a:t>
            </a:r>
            <a:r>
              <a:rPr lang="tr-TR" dirty="0" smtClean="0">
                <a:solidFill>
                  <a:schemeClr val="tx1"/>
                </a:solidFill>
              </a:rPr>
              <a:t>ve anlaşılması güç cümleler </a:t>
            </a:r>
            <a:r>
              <a:rPr lang="tr-TR" dirty="0" smtClean="0">
                <a:solidFill>
                  <a:schemeClr val="tx1"/>
                </a:solidFill>
              </a:rPr>
              <a:t>kullanılmaz.</a:t>
            </a:r>
          </a:p>
          <a:p>
            <a:pPr algn="l">
              <a:buFont typeface="Wingdings" pitchFamily="2" charset="2"/>
              <a:buChar char="ü"/>
            </a:pPr>
            <a:r>
              <a:rPr lang="tr-TR" dirty="0" smtClean="0">
                <a:solidFill>
                  <a:schemeClr val="tx1"/>
                </a:solidFill>
              </a:rPr>
              <a:t>Ses </a:t>
            </a:r>
            <a:r>
              <a:rPr lang="tr-TR" dirty="0" smtClean="0">
                <a:solidFill>
                  <a:schemeClr val="tx1"/>
                </a:solidFill>
              </a:rPr>
              <a:t>akışını bozan, söylenmesi güç sesler ve kelimeler </a:t>
            </a:r>
            <a:r>
              <a:rPr lang="tr-TR" dirty="0" smtClean="0">
                <a:solidFill>
                  <a:schemeClr val="tx1"/>
                </a:solidFill>
              </a:rPr>
              <a:t>yoktur.</a:t>
            </a:r>
          </a:p>
          <a:p>
            <a:pPr algn="l">
              <a:buFont typeface="Wingdings" pitchFamily="2" charset="2"/>
              <a:buChar char="ü"/>
            </a:pPr>
            <a:r>
              <a:rPr lang="tr-TR" dirty="0" smtClean="0">
                <a:solidFill>
                  <a:schemeClr val="tx1"/>
                </a:solidFill>
              </a:rPr>
              <a:t>Savunulan </a:t>
            </a:r>
            <a:r>
              <a:rPr lang="tr-TR" dirty="0" smtClean="0">
                <a:solidFill>
                  <a:schemeClr val="tx1"/>
                </a:solidFill>
              </a:rPr>
              <a:t>ve karşı çıkılan görüşlere yer </a:t>
            </a:r>
            <a:r>
              <a:rPr lang="tr-TR" dirty="0" smtClean="0">
                <a:solidFill>
                  <a:schemeClr val="tx1"/>
                </a:solidFill>
              </a:rPr>
              <a:t>verilir.</a:t>
            </a:r>
          </a:p>
          <a:p>
            <a:pPr algn="l">
              <a:buFont typeface="Wingdings" pitchFamily="2" charset="2"/>
              <a:buChar char="ü"/>
            </a:pPr>
            <a:r>
              <a:rPr lang="tr-TR" dirty="0" smtClean="0">
                <a:solidFill>
                  <a:schemeClr val="tx1"/>
                </a:solidFill>
              </a:rPr>
              <a:t>İki </a:t>
            </a:r>
            <a:r>
              <a:rPr lang="tr-TR" dirty="0" smtClean="0">
                <a:solidFill>
                  <a:schemeClr val="tx1"/>
                </a:solidFill>
              </a:rPr>
              <a:t>farklı bakış açısının olduğu konular bu türde işlenmeye daha </a:t>
            </a:r>
            <a:r>
              <a:rPr lang="tr-TR" dirty="0" smtClean="0">
                <a:solidFill>
                  <a:schemeClr val="tx1"/>
                </a:solidFill>
              </a:rPr>
              <a:t>elverişlidir.</a:t>
            </a:r>
          </a:p>
          <a:p>
            <a:pPr algn="l">
              <a:buFont typeface="Wingdings" pitchFamily="2" charset="2"/>
              <a:buChar char="ü"/>
            </a:pPr>
            <a:r>
              <a:rPr lang="tr-TR" dirty="0" smtClean="0">
                <a:solidFill>
                  <a:schemeClr val="tx1"/>
                </a:solidFill>
              </a:rPr>
              <a:t>F</a:t>
            </a:r>
            <a:r>
              <a:rPr lang="tr-TR" dirty="0" smtClean="0">
                <a:solidFill>
                  <a:schemeClr val="tx1"/>
                </a:solidFill>
              </a:rPr>
              <a:t>ıkra,</a:t>
            </a:r>
            <a:r>
              <a:rPr lang="tr-TR" dirty="0" smtClean="0">
                <a:solidFill>
                  <a:schemeClr val="tx1"/>
                </a:solidFill>
              </a:rPr>
              <a:t> </a:t>
            </a:r>
            <a:r>
              <a:rPr lang="tr-TR" dirty="0" smtClean="0">
                <a:solidFill>
                  <a:schemeClr val="tx1"/>
                </a:solidFill>
              </a:rPr>
              <a:t>deneme,makale,</a:t>
            </a:r>
            <a:r>
              <a:rPr lang="tr-TR" dirty="0" smtClean="0">
                <a:solidFill>
                  <a:schemeClr val="tx1"/>
                </a:solidFill>
              </a:rPr>
              <a:t> </a:t>
            </a:r>
            <a:r>
              <a:rPr lang="tr-TR" dirty="0" smtClean="0">
                <a:solidFill>
                  <a:schemeClr val="tx1"/>
                </a:solidFill>
              </a:rPr>
              <a:t>röportaj gibi </a:t>
            </a:r>
            <a:r>
              <a:rPr lang="tr-TR" dirty="0" smtClean="0">
                <a:solidFill>
                  <a:schemeClr val="tx1"/>
                </a:solidFill>
              </a:rPr>
              <a:t>türlerde kullanılır.</a:t>
            </a:r>
            <a:endParaRPr lang="tr-TR" dirty="0">
              <a:solidFill>
                <a:schemeClr val="tx1"/>
              </a:solidFill>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I) KANITLAYICI ANLATIM</a:t>
            </a:r>
            <a:endParaRPr lang="tr-TR" dirty="0">
              <a:solidFill>
                <a:srgbClr val="C20E5E"/>
              </a:solidFill>
            </a:endParaRPr>
          </a:p>
        </p:txBody>
      </p:sp>
      <p:sp>
        <p:nvSpPr>
          <p:cNvPr id="3" name="2 Alt Başlık"/>
          <p:cNvSpPr>
            <a:spLocks noGrp="1"/>
          </p:cNvSpPr>
          <p:nvPr>
            <p:ph type="subTitle" idx="1"/>
          </p:nvPr>
        </p:nvSpPr>
        <p:spPr>
          <a:xfrm>
            <a:off x="323528" y="1340768"/>
            <a:ext cx="8496944" cy="5328592"/>
          </a:xfrm>
        </p:spPr>
        <p:txBody>
          <a:bodyPr>
            <a:normAutofit fontScale="92500" lnSpcReduction="10000"/>
          </a:bodyPr>
          <a:lstStyle/>
          <a:p>
            <a:pPr algn="l">
              <a:buFont typeface="Wingdings" pitchFamily="2" charset="2"/>
              <a:buChar char="ü"/>
            </a:pPr>
            <a:r>
              <a:rPr lang="tr-TR" dirty="0" smtClean="0">
                <a:solidFill>
                  <a:schemeClr val="tx1"/>
                </a:solidFill>
              </a:rPr>
              <a:t>İnandırma, aydınlatma, kendi görüşünü kabul ettirme amaç </a:t>
            </a:r>
            <a:r>
              <a:rPr lang="tr-TR" dirty="0" smtClean="0">
                <a:solidFill>
                  <a:schemeClr val="tx1"/>
                </a:solidFill>
              </a:rPr>
              <a:t>edinilir.</a:t>
            </a:r>
          </a:p>
          <a:p>
            <a:pPr algn="l">
              <a:buFont typeface="Wingdings" pitchFamily="2" charset="2"/>
              <a:buChar char="ü"/>
            </a:pPr>
            <a:r>
              <a:rPr lang="tr-TR" dirty="0" smtClean="0">
                <a:solidFill>
                  <a:schemeClr val="tx1"/>
                </a:solidFill>
              </a:rPr>
              <a:t>Kavramları </a:t>
            </a:r>
            <a:r>
              <a:rPr lang="tr-TR" dirty="0" smtClean="0">
                <a:solidFill>
                  <a:schemeClr val="tx1"/>
                </a:solidFill>
              </a:rPr>
              <a:t>tanımlama ve açıklama </a:t>
            </a:r>
            <a:r>
              <a:rPr lang="tr-TR" dirty="0" smtClean="0">
                <a:solidFill>
                  <a:schemeClr val="tx1"/>
                </a:solidFill>
              </a:rPr>
              <a:t>önemlidir.</a:t>
            </a:r>
          </a:p>
          <a:p>
            <a:pPr algn="l">
              <a:buFont typeface="Wingdings" pitchFamily="2" charset="2"/>
              <a:buChar char="ü"/>
            </a:pPr>
            <a:r>
              <a:rPr lang="tr-TR" dirty="0" smtClean="0">
                <a:solidFill>
                  <a:schemeClr val="tx1"/>
                </a:solidFill>
              </a:rPr>
              <a:t>Okuyucu </a:t>
            </a:r>
            <a:r>
              <a:rPr lang="tr-TR" dirty="0" smtClean="0">
                <a:solidFill>
                  <a:schemeClr val="tx1"/>
                </a:solidFill>
              </a:rPr>
              <a:t>ve dinleyiciyi ikna etmek, düşündürmek ve üzerinde durulan konudan uzaklaşmamak için bazı kelime, kelime grupları ve cümleler tekrar </a:t>
            </a:r>
            <a:r>
              <a:rPr lang="tr-TR" dirty="0" smtClean="0">
                <a:solidFill>
                  <a:schemeClr val="tx1"/>
                </a:solidFill>
              </a:rPr>
              <a:t>edilir.</a:t>
            </a:r>
          </a:p>
          <a:p>
            <a:pPr algn="l">
              <a:buFont typeface="Wingdings" pitchFamily="2" charset="2"/>
              <a:buChar char="ü"/>
            </a:pPr>
            <a:r>
              <a:rPr lang="tr-TR" dirty="0" smtClean="0">
                <a:solidFill>
                  <a:schemeClr val="tx1"/>
                </a:solidFill>
              </a:rPr>
              <a:t>Konuşmacı </a:t>
            </a:r>
            <a:r>
              <a:rPr lang="tr-TR" dirty="0" smtClean="0">
                <a:solidFill>
                  <a:schemeClr val="tx1"/>
                </a:solidFill>
              </a:rPr>
              <a:t>ve yazar üzerinde durduğu konuyu aydınlatmak ve düşüncelerini kabul ettirmek için örneklere </a:t>
            </a:r>
            <a:r>
              <a:rPr lang="tr-TR" dirty="0" smtClean="0">
                <a:solidFill>
                  <a:schemeClr val="tx1"/>
                </a:solidFill>
              </a:rPr>
              <a:t>başvurur.</a:t>
            </a:r>
          </a:p>
          <a:p>
            <a:pPr algn="l">
              <a:buFont typeface="Wingdings" pitchFamily="2" charset="2"/>
              <a:buChar char="ü"/>
            </a:pPr>
            <a:r>
              <a:rPr lang="tr-TR" dirty="0" smtClean="0">
                <a:solidFill>
                  <a:schemeClr val="tx1"/>
                </a:solidFill>
              </a:rPr>
              <a:t>Konuşmacı </a:t>
            </a:r>
            <a:r>
              <a:rPr lang="tr-TR" dirty="0" smtClean="0">
                <a:solidFill>
                  <a:schemeClr val="tx1"/>
                </a:solidFill>
              </a:rPr>
              <a:t>ve yazar konuyu aydınlatmak maksadıyla farklı kişilerin düşüncelerine müracaat eder.</a:t>
            </a:r>
            <a:endParaRPr lang="tr-TR" dirty="0">
              <a:solidFill>
                <a:schemeClr val="tx1"/>
              </a:solidFill>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İ</a:t>
            </a:r>
            <a:r>
              <a:rPr lang="tr-TR" dirty="0" smtClean="0">
                <a:solidFill>
                  <a:srgbClr val="C20E5E"/>
                </a:solidFill>
              </a:rPr>
              <a:t>) DÜŞSEL ANLATIM</a:t>
            </a:r>
            <a:endParaRPr lang="tr-TR" dirty="0">
              <a:solidFill>
                <a:srgbClr val="C20E5E"/>
              </a:solidFill>
            </a:endParaRPr>
          </a:p>
        </p:txBody>
      </p:sp>
      <p:sp>
        <p:nvSpPr>
          <p:cNvPr id="3" name="2 Alt Başlık"/>
          <p:cNvSpPr>
            <a:spLocks noGrp="1"/>
          </p:cNvSpPr>
          <p:nvPr>
            <p:ph type="subTitle" idx="1"/>
          </p:nvPr>
        </p:nvSpPr>
        <p:spPr>
          <a:xfrm>
            <a:off x="323528" y="1340768"/>
            <a:ext cx="8496944" cy="5328592"/>
          </a:xfrm>
        </p:spPr>
        <p:txBody>
          <a:bodyPr>
            <a:normAutofit fontScale="85000" lnSpcReduction="20000"/>
          </a:bodyPr>
          <a:lstStyle/>
          <a:p>
            <a:pPr algn="l">
              <a:buFont typeface="Wingdings" pitchFamily="2" charset="2"/>
              <a:buChar char="ü"/>
            </a:pPr>
            <a:r>
              <a:rPr lang="tr-TR" dirty="0" smtClean="0">
                <a:solidFill>
                  <a:schemeClr val="tx1"/>
                </a:solidFill>
              </a:rPr>
              <a:t>Düşsel anlatımda konu; olağanüstü ve fantastik özelliklere sahip, hayal </a:t>
            </a:r>
            <a:r>
              <a:rPr lang="tr-TR" dirty="0" smtClean="0">
                <a:solidFill>
                  <a:schemeClr val="tx1"/>
                </a:solidFill>
              </a:rPr>
              <a:t>ürünüdür.</a:t>
            </a:r>
          </a:p>
          <a:p>
            <a:pPr algn="l">
              <a:buFont typeface="Wingdings" pitchFamily="2" charset="2"/>
              <a:buChar char="ü"/>
            </a:pPr>
            <a:r>
              <a:rPr lang="tr-TR" dirty="0" smtClean="0">
                <a:solidFill>
                  <a:schemeClr val="tx1"/>
                </a:solidFill>
              </a:rPr>
              <a:t>Zaman </a:t>
            </a:r>
            <a:r>
              <a:rPr lang="tr-TR" dirty="0" smtClean="0">
                <a:solidFill>
                  <a:schemeClr val="tx1"/>
                </a:solidFill>
              </a:rPr>
              <a:t>belirli ya da belirsizdir; olağanüstü özelliklere sahip </a:t>
            </a:r>
            <a:r>
              <a:rPr lang="tr-TR" dirty="0" smtClean="0">
                <a:solidFill>
                  <a:schemeClr val="tx1"/>
                </a:solidFill>
              </a:rPr>
              <a:t>olabilir.</a:t>
            </a:r>
          </a:p>
          <a:p>
            <a:pPr algn="l">
              <a:buFont typeface="Wingdings" pitchFamily="2" charset="2"/>
              <a:buChar char="ü"/>
            </a:pPr>
            <a:r>
              <a:rPr lang="tr-TR" dirty="0" smtClean="0">
                <a:solidFill>
                  <a:schemeClr val="tx1"/>
                </a:solidFill>
              </a:rPr>
              <a:t>Mekân</a:t>
            </a:r>
            <a:r>
              <a:rPr lang="tr-TR" dirty="0" smtClean="0">
                <a:solidFill>
                  <a:schemeClr val="tx1"/>
                </a:solidFill>
              </a:rPr>
              <a:t>, olağanüstü, düşsel öğelerden oluşmuş olabilir. Mekân günlük yaşamda karşılaşamayacağımız </a:t>
            </a:r>
            <a:r>
              <a:rPr lang="tr-TR" dirty="0" smtClean="0">
                <a:solidFill>
                  <a:schemeClr val="tx1"/>
                </a:solidFill>
              </a:rPr>
              <a:t>niteliktedir.</a:t>
            </a:r>
          </a:p>
          <a:p>
            <a:pPr algn="l">
              <a:buFont typeface="Wingdings" pitchFamily="2" charset="2"/>
              <a:buChar char="ü"/>
            </a:pPr>
            <a:r>
              <a:rPr lang="tr-TR" dirty="0" smtClean="0">
                <a:solidFill>
                  <a:schemeClr val="tx1"/>
                </a:solidFill>
              </a:rPr>
              <a:t>Kişiler </a:t>
            </a:r>
            <a:r>
              <a:rPr lang="tr-TR" dirty="0" smtClean="0">
                <a:solidFill>
                  <a:schemeClr val="tx1"/>
                </a:solidFill>
              </a:rPr>
              <a:t>çoğu zaman gerçekten uzak kişilerdir. Olağanüstü nitelikte olabilirler</a:t>
            </a:r>
            <a:r>
              <a:rPr lang="tr-TR" dirty="0" smtClean="0">
                <a:solidFill>
                  <a:schemeClr val="tx1"/>
                </a:solidFill>
              </a:rPr>
              <a:t>.</a:t>
            </a:r>
          </a:p>
          <a:p>
            <a:pPr algn="l">
              <a:buFont typeface="Wingdings" pitchFamily="2" charset="2"/>
              <a:buChar char="ü"/>
            </a:pPr>
            <a:r>
              <a:rPr lang="tr-TR" dirty="0" smtClean="0">
                <a:solidFill>
                  <a:schemeClr val="tx1"/>
                </a:solidFill>
              </a:rPr>
              <a:t> </a:t>
            </a:r>
            <a:r>
              <a:rPr lang="tr-TR" dirty="0" smtClean="0">
                <a:solidFill>
                  <a:schemeClr val="tx1"/>
                </a:solidFill>
              </a:rPr>
              <a:t>Düşsel anlatımda hayal, varsayım, </a:t>
            </a:r>
            <a:r>
              <a:rPr lang="tr-TR" dirty="0" smtClean="0">
                <a:solidFill>
                  <a:schemeClr val="tx1"/>
                </a:solidFill>
              </a:rPr>
              <a:t>abartma,kişileştirme</a:t>
            </a:r>
            <a:r>
              <a:rPr lang="tr-TR" dirty="0" smtClean="0">
                <a:solidFill>
                  <a:schemeClr val="tx1"/>
                </a:solidFill>
              </a:rPr>
              <a:t> gibi unsurlar çok kullanılır</a:t>
            </a:r>
            <a:r>
              <a:rPr lang="tr-TR" dirty="0" smtClean="0">
                <a:solidFill>
                  <a:schemeClr val="tx1"/>
                </a:solidFill>
              </a:rPr>
              <a:t>.</a:t>
            </a:r>
          </a:p>
          <a:p>
            <a:pPr algn="l">
              <a:buFont typeface="Wingdings" pitchFamily="2" charset="2"/>
              <a:buChar char="ü"/>
            </a:pPr>
            <a:r>
              <a:rPr lang="tr-TR" dirty="0" smtClean="0">
                <a:solidFill>
                  <a:schemeClr val="tx1"/>
                </a:solidFill>
              </a:rPr>
              <a:t> </a:t>
            </a:r>
            <a:r>
              <a:rPr lang="tr-TR" dirty="0" smtClean="0">
                <a:solidFill>
                  <a:schemeClr val="tx1"/>
                </a:solidFill>
              </a:rPr>
              <a:t>Daha çok </a:t>
            </a:r>
            <a:r>
              <a:rPr lang="tr-TR" dirty="0" err="1" smtClean="0">
                <a:solidFill>
                  <a:schemeClr val="tx1"/>
                </a:solidFill>
              </a:rPr>
              <a:t>di</a:t>
            </a:r>
            <a:r>
              <a:rPr lang="tr-TR" dirty="0" smtClean="0">
                <a:solidFill>
                  <a:schemeClr val="tx1"/>
                </a:solidFill>
              </a:rPr>
              <a:t>' </a:t>
            </a:r>
            <a:r>
              <a:rPr lang="tr-TR" dirty="0" err="1" smtClean="0">
                <a:solidFill>
                  <a:schemeClr val="tx1"/>
                </a:solidFill>
              </a:rPr>
              <a:t>li</a:t>
            </a:r>
            <a:r>
              <a:rPr lang="tr-TR" dirty="0" smtClean="0">
                <a:solidFill>
                  <a:schemeClr val="tx1"/>
                </a:solidFill>
              </a:rPr>
              <a:t> veya </a:t>
            </a:r>
            <a:r>
              <a:rPr lang="tr-TR" dirty="0" err="1" smtClean="0">
                <a:solidFill>
                  <a:schemeClr val="tx1"/>
                </a:solidFill>
              </a:rPr>
              <a:t>miş'li</a:t>
            </a:r>
            <a:r>
              <a:rPr lang="tr-TR" dirty="0" smtClean="0">
                <a:solidFill>
                  <a:schemeClr val="tx1"/>
                </a:solidFill>
              </a:rPr>
              <a:t> geçmiş zaman </a:t>
            </a:r>
            <a:r>
              <a:rPr lang="tr-TR" dirty="0" smtClean="0">
                <a:solidFill>
                  <a:schemeClr val="tx1"/>
                </a:solidFill>
              </a:rPr>
              <a:t>kipi </a:t>
            </a:r>
            <a:r>
              <a:rPr lang="tr-TR" dirty="0" smtClean="0">
                <a:solidFill>
                  <a:schemeClr val="tx1"/>
                </a:solidFill>
              </a:rPr>
              <a:t>kullanılır</a:t>
            </a:r>
            <a:r>
              <a:rPr lang="tr-TR" dirty="0" smtClean="0">
                <a:solidFill>
                  <a:schemeClr val="tx1"/>
                </a:solidFill>
              </a:rPr>
              <a:t>.</a:t>
            </a:r>
          </a:p>
          <a:p>
            <a:pPr algn="l"/>
            <a:r>
              <a:rPr lang="tr-TR" dirty="0" smtClean="0">
                <a:solidFill>
                  <a:schemeClr val="tx1"/>
                </a:solidFill>
              </a:rPr>
              <a:t/>
            </a:r>
            <a:br>
              <a:rPr lang="tr-TR" dirty="0" smtClean="0">
                <a:solidFill>
                  <a:schemeClr val="tx1"/>
                </a:solidFill>
              </a:rPr>
            </a:br>
            <a:r>
              <a:rPr lang="tr-TR" dirty="0" smtClean="0">
                <a:solidFill>
                  <a:schemeClr val="tx1"/>
                </a:solidFill>
              </a:rPr>
              <a:t>Örnekler: Harry </a:t>
            </a:r>
            <a:r>
              <a:rPr lang="tr-TR" dirty="0" err="1" smtClean="0">
                <a:solidFill>
                  <a:schemeClr val="tx1"/>
                </a:solidFill>
              </a:rPr>
              <a:t>Potter</a:t>
            </a:r>
            <a:r>
              <a:rPr lang="tr-TR" dirty="0" smtClean="0">
                <a:solidFill>
                  <a:schemeClr val="tx1"/>
                </a:solidFill>
              </a:rPr>
              <a:t>, Yüzüklerin Efendisi, </a:t>
            </a:r>
            <a:endParaRPr lang="tr-TR" dirty="0">
              <a:solidFill>
                <a:schemeClr val="tx1"/>
              </a:solidFill>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J) GELECEKTENE SÖZ EDEN ANLATIM</a:t>
            </a:r>
            <a:endParaRPr lang="tr-TR" dirty="0">
              <a:solidFill>
                <a:srgbClr val="C20E5E"/>
              </a:solidFill>
            </a:endParaRPr>
          </a:p>
        </p:txBody>
      </p:sp>
      <p:sp>
        <p:nvSpPr>
          <p:cNvPr id="3" name="2 Alt Başlık"/>
          <p:cNvSpPr>
            <a:spLocks noGrp="1"/>
          </p:cNvSpPr>
          <p:nvPr>
            <p:ph type="subTitle" idx="1"/>
          </p:nvPr>
        </p:nvSpPr>
        <p:spPr>
          <a:xfrm>
            <a:off x="323528" y="1700808"/>
            <a:ext cx="8496944" cy="4968552"/>
          </a:xfrm>
        </p:spPr>
        <p:txBody>
          <a:bodyPr>
            <a:normAutofit/>
          </a:bodyPr>
          <a:lstStyle/>
          <a:p>
            <a:pPr algn="l">
              <a:buFont typeface="Wingdings" pitchFamily="2" charset="2"/>
              <a:buChar char="ü"/>
            </a:pPr>
            <a:r>
              <a:rPr lang="tr-TR" dirty="0" smtClean="0">
                <a:solidFill>
                  <a:schemeClr val="tx1"/>
                </a:solidFill>
              </a:rPr>
              <a:t>Gelecekten söz eden metinler varsayım ile oluşmuştur</a:t>
            </a:r>
            <a:r>
              <a:rPr lang="tr-TR" dirty="0" smtClean="0">
                <a:solidFill>
                  <a:schemeClr val="tx1"/>
                </a:solidFill>
              </a:rPr>
              <a:t>.</a:t>
            </a:r>
          </a:p>
          <a:p>
            <a:pPr algn="l">
              <a:buFont typeface="Wingdings" pitchFamily="2" charset="2"/>
              <a:buChar char="ü"/>
            </a:pPr>
            <a:r>
              <a:rPr lang="tr-TR" dirty="0" smtClean="0">
                <a:solidFill>
                  <a:schemeClr val="tx1"/>
                </a:solidFill>
              </a:rPr>
              <a:t>Gelecekten </a:t>
            </a:r>
            <a:r>
              <a:rPr lang="tr-TR" dirty="0" smtClean="0">
                <a:solidFill>
                  <a:schemeClr val="tx1"/>
                </a:solidFill>
              </a:rPr>
              <a:t>söz </a:t>
            </a:r>
            <a:r>
              <a:rPr lang="tr-TR" dirty="0" smtClean="0">
                <a:solidFill>
                  <a:schemeClr val="tx1"/>
                </a:solidFill>
              </a:rPr>
              <a:t>eder.</a:t>
            </a:r>
          </a:p>
          <a:p>
            <a:pPr algn="l">
              <a:buFont typeface="Wingdings" pitchFamily="2" charset="2"/>
              <a:buChar char="ü"/>
            </a:pPr>
            <a:r>
              <a:rPr lang="tr-TR" dirty="0" smtClean="0">
                <a:solidFill>
                  <a:schemeClr val="tx1"/>
                </a:solidFill>
              </a:rPr>
              <a:t>Verilerden </a:t>
            </a:r>
            <a:r>
              <a:rPr lang="tr-TR" dirty="0" smtClean="0">
                <a:solidFill>
                  <a:schemeClr val="tx1"/>
                </a:solidFill>
              </a:rPr>
              <a:t>yola çıkılarak geleceğe ait tahmin </a:t>
            </a:r>
            <a:r>
              <a:rPr lang="tr-TR" dirty="0" smtClean="0">
                <a:solidFill>
                  <a:schemeClr val="tx1"/>
                </a:solidFill>
              </a:rPr>
              <a:t>yapılabilir.</a:t>
            </a:r>
          </a:p>
          <a:p>
            <a:pPr algn="l">
              <a:buFont typeface="Wingdings" pitchFamily="2" charset="2"/>
              <a:buChar char="ü"/>
            </a:pPr>
            <a:r>
              <a:rPr lang="tr-TR" dirty="0" smtClean="0">
                <a:solidFill>
                  <a:schemeClr val="tx1"/>
                </a:solidFill>
              </a:rPr>
              <a:t>Olandan </a:t>
            </a:r>
            <a:r>
              <a:rPr lang="tr-TR" dirty="0" smtClean="0">
                <a:solidFill>
                  <a:schemeClr val="tx1"/>
                </a:solidFill>
              </a:rPr>
              <a:t>çok olması istenilen </a:t>
            </a:r>
            <a:r>
              <a:rPr lang="tr-TR" dirty="0" smtClean="0">
                <a:solidFill>
                  <a:schemeClr val="tx1"/>
                </a:solidFill>
              </a:rPr>
              <a:t>anlatılır.</a:t>
            </a:r>
          </a:p>
          <a:p>
            <a:pPr algn="l">
              <a:buFont typeface="Wingdings" pitchFamily="2" charset="2"/>
              <a:buChar char="ü"/>
            </a:pPr>
            <a:r>
              <a:rPr lang="tr-TR" dirty="0" smtClean="0">
                <a:solidFill>
                  <a:schemeClr val="tx1"/>
                </a:solidFill>
              </a:rPr>
              <a:t>Gerçekleşmesi </a:t>
            </a:r>
            <a:r>
              <a:rPr lang="tr-TR" dirty="0" smtClean="0">
                <a:solidFill>
                  <a:schemeClr val="tx1"/>
                </a:solidFill>
              </a:rPr>
              <a:t>mümkün olmayan tasarı ve düşünceler(ÜTOPYA) </a:t>
            </a:r>
            <a:r>
              <a:rPr lang="tr-TR" dirty="0" smtClean="0">
                <a:solidFill>
                  <a:schemeClr val="tx1"/>
                </a:solidFill>
              </a:rPr>
              <a:t>anlatılır.</a:t>
            </a:r>
          </a:p>
          <a:p>
            <a:pPr algn="l">
              <a:buFont typeface="Wingdings" pitchFamily="2" charset="2"/>
              <a:buChar char="ü"/>
            </a:pPr>
            <a:r>
              <a:rPr lang="tr-TR" dirty="0" smtClean="0">
                <a:solidFill>
                  <a:schemeClr val="tx1"/>
                </a:solidFill>
              </a:rPr>
              <a:t>Genellikle </a:t>
            </a:r>
            <a:r>
              <a:rPr lang="tr-TR" dirty="0" smtClean="0">
                <a:solidFill>
                  <a:schemeClr val="tx1"/>
                </a:solidFill>
              </a:rPr>
              <a:t>gelecek zaman ifadesi kullanılır.</a:t>
            </a:r>
            <a:endParaRPr lang="tr-TR" dirty="0">
              <a:solidFill>
                <a:schemeClr val="tx1"/>
              </a:solidFill>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K) SÖYLEŞMEYE BAĞLI ANLATIM</a:t>
            </a:r>
            <a:endParaRPr lang="tr-TR" dirty="0">
              <a:solidFill>
                <a:srgbClr val="C20E5E"/>
              </a:solidFill>
            </a:endParaRPr>
          </a:p>
        </p:txBody>
      </p:sp>
      <p:sp>
        <p:nvSpPr>
          <p:cNvPr id="3" name="2 Alt Başlık"/>
          <p:cNvSpPr>
            <a:spLocks noGrp="1"/>
          </p:cNvSpPr>
          <p:nvPr>
            <p:ph type="subTitle" idx="1"/>
          </p:nvPr>
        </p:nvSpPr>
        <p:spPr>
          <a:xfrm>
            <a:off x="323528" y="1700808"/>
            <a:ext cx="8496944" cy="4968552"/>
          </a:xfrm>
        </p:spPr>
        <p:txBody>
          <a:bodyPr>
            <a:normAutofit fontScale="85000" lnSpcReduction="10000"/>
          </a:bodyPr>
          <a:lstStyle/>
          <a:p>
            <a:pPr algn="l">
              <a:buFont typeface="Wingdings" pitchFamily="2" charset="2"/>
              <a:buChar char="ü"/>
            </a:pPr>
            <a:r>
              <a:rPr lang="tr-TR" dirty="0" smtClean="0">
                <a:solidFill>
                  <a:schemeClr val="tx1"/>
                </a:solidFill>
              </a:rPr>
              <a:t>Jest ve mimikler anlatımın gücünü </a:t>
            </a:r>
            <a:r>
              <a:rPr lang="tr-TR" dirty="0" smtClean="0">
                <a:solidFill>
                  <a:schemeClr val="tx1"/>
                </a:solidFill>
              </a:rPr>
              <a:t>arttırır.</a:t>
            </a:r>
          </a:p>
          <a:p>
            <a:pPr algn="l">
              <a:buFont typeface="Wingdings" pitchFamily="2" charset="2"/>
              <a:buChar char="ü"/>
            </a:pPr>
            <a:r>
              <a:rPr lang="tr-TR" dirty="0" smtClean="0">
                <a:solidFill>
                  <a:schemeClr val="tx1"/>
                </a:solidFill>
              </a:rPr>
              <a:t>Sohbet,</a:t>
            </a:r>
            <a:r>
              <a:rPr lang="tr-TR" dirty="0" smtClean="0">
                <a:solidFill>
                  <a:schemeClr val="tx1"/>
                </a:solidFill>
              </a:rPr>
              <a:t> </a:t>
            </a:r>
            <a:r>
              <a:rPr lang="tr-TR" dirty="0" smtClean="0">
                <a:solidFill>
                  <a:schemeClr val="tx1"/>
                </a:solidFill>
              </a:rPr>
              <a:t>mülakat ve </a:t>
            </a:r>
            <a:r>
              <a:rPr lang="tr-TR" dirty="0" smtClean="0">
                <a:solidFill>
                  <a:schemeClr val="tx1"/>
                </a:solidFill>
              </a:rPr>
              <a:t>diyalog, monolog metinleri söyleşmeye bağlıdır.</a:t>
            </a:r>
            <a:br>
              <a:rPr lang="tr-TR" dirty="0" smtClean="0">
                <a:solidFill>
                  <a:schemeClr val="tx1"/>
                </a:solidFill>
              </a:rPr>
            </a:br>
            <a:r>
              <a:rPr lang="tr-TR" dirty="0" smtClean="0">
                <a:solidFill>
                  <a:schemeClr val="tx1"/>
                </a:solidFill>
              </a:rPr>
              <a:t>Karşılıklı </a:t>
            </a:r>
            <a:r>
              <a:rPr lang="tr-TR" dirty="0" smtClean="0">
                <a:solidFill>
                  <a:schemeClr val="tx1"/>
                </a:solidFill>
              </a:rPr>
              <a:t>konuşmalar, bağlama ve konuşulan kişiye göre </a:t>
            </a:r>
            <a:r>
              <a:rPr lang="tr-TR" dirty="0" smtClean="0">
                <a:solidFill>
                  <a:schemeClr val="tx1"/>
                </a:solidFill>
              </a:rPr>
              <a:t>değişebilir.</a:t>
            </a:r>
          </a:p>
          <a:p>
            <a:pPr algn="l">
              <a:buFont typeface="Wingdings" pitchFamily="2" charset="2"/>
              <a:buChar char="ü"/>
            </a:pPr>
            <a:r>
              <a:rPr lang="tr-TR" dirty="0" smtClean="0">
                <a:solidFill>
                  <a:schemeClr val="tx1"/>
                </a:solidFill>
              </a:rPr>
              <a:t>Görme </a:t>
            </a:r>
            <a:r>
              <a:rPr lang="tr-TR" dirty="0" smtClean="0">
                <a:solidFill>
                  <a:schemeClr val="tx1"/>
                </a:solidFill>
              </a:rPr>
              <a:t>ve işitmeyle kurulan iletişim </a:t>
            </a:r>
            <a:r>
              <a:rPr lang="tr-TR" dirty="0" smtClean="0">
                <a:solidFill>
                  <a:schemeClr val="tx1"/>
                </a:solidFill>
              </a:rPr>
              <a:t>önemlidir.</a:t>
            </a:r>
          </a:p>
          <a:p>
            <a:pPr algn="l">
              <a:buFont typeface="Wingdings" pitchFamily="2" charset="2"/>
              <a:buChar char="ü"/>
            </a:pPr>
            <a:r>
              <a:rPr lang="tr-TR" dirty="0" smtClean="0">
                <a:solidFill>
                  <a:schemeClr val="tx1"/>
                </a:solidFill>
              </a:rPr>
              <a:t>Vurgu </a:t>
            </a:r>
            <a:r>
              <a:rPr lang="tr-TR" dirty="0" smtClean="0">
                <a:solidFill>
                  <a:schemeClr val="tx1"/>
                </a:solidFill>
              </a:rPr>
              <a:t>ve tonlama </a:t>
            </a:r>
            <a:r>
              <a:rPr lang="tr-TR" dirty="0" smtClean="0">
                <a:solidFill>
                  <a:schemeClr val="tx1"/>
                </a:solidFill>
              </a:rPr>
              <a:t>önemlidir.</a:t>
            </a:r>
          </a:p>
          <a:p>
            <a:pPr algn="l">
              <a:buFont typeface="Wingdings" pitchFamily="2" charset="2"/>
              <a:buChar char="ü"/>
            </a:pPr>
            <a:r>
              <a:rPr lang="tr-TR" dirty="0" smtClean="0">
                <a:solidFill>
                  <a:schemeClr val="tx1"/>
                </a:solidFill>
              </a:rPr>
              <a:t>Hikaye,</a:t>
            </a:r>
            <a:r>
              <a:rPr lang="tr-TR" dirty="0" smtClean="0">
                <a:solidFill>
                  <a:schemeClr val="tx1"/>
                </a:solidFill>
              </a:rPr>
              <a:t> </a:t>
            </a:r>
            <a:r>
              <a:rPr lang="tr-TR" dirty="0" smtClean="0">
                <a:solidFill>
                  <a:schemeClr val="tx1"/>
                </a:solidFill>
              </a:rPr>
              <a:t>roman,</a:t>
            </a:r>
            <a:r>
              <a:rPr lang="tr-TR" dirty="0" smtClean="0">
                <a:solidFill>
                  <a:schemeClr val="tx1"/>
                </a:solidFill>
              </a:rPr>
              <a:t> </a:t>
            </a:r>
            <a:r>
              <a:rPr lang="tr-TR" dirty="0" smtClean="0">
                <a:solidFill>
                  <a:schemeClr val="tx1"/>
                </a:solidFill>
              </a:rPr>
              <a:t>tiyatro,</a:t>
            </a:r>
            <a:r>
              <a:rPr lang="tr-TR" dirty="0" smtClean="0">
                <a:solidFill>
                  <a:schemeClr val="tx1"/>
                </a:solidFill>
              </a:rPr>
              <a:t> </a:t>
            </a:r>
            <a:r>
              <a:rPr lang="tr-TR" dirty="0" smtClean="0">
                <a:solidFill>
                  <a:schemeClr val="tx1"/>
                </a:solidFill>
              </a:rPr>
              <a:t>röportaj </a:t>
            </a:r>
            <a:r>
              <a:rPr lang="tr-TR" dirty="0" smtClean="0">
                <a:solidFill>
                  <a:schemeClr val="tx1"/>
                </a:solidFill>
              </a:rPr>
              <a:t>Monolog söyleşmeye bağlı anlatımın kullanıldığı metin </a:t>
            </a:r>
            <a:r>
              <a:rPr lang="tr-TR" dirty="0" smtClean="0">
                <a:solidFill>
                  <a:schemeClr val="tx1"/>
                </a:solidFill>
              </a:rPr>
              <a:t>türleridir.</a:t>
            </a:r>
          </a:p>
          <a:p>
            <a:pPr algn="l">
              <a:buFont typeface="Wingdings" pitchFamily="2" charset="2"/>
              <a:buChar char="ü"/>
            </a:pPr>
            <a:r>
              <a:rPr lang="tr-TR" dirty="0" smtClean="0">
                <a:solidFill>
                  <a:schemeClr val="tx1"/>
                </a:solidFill>
              </a:rPr>
              <a:t>Roman</a:t>
            </a:r>
            <a:r>
              <a:rPr lang="tr-TR" dirty="0" smtClean="0">
                <a:solidFill>
                  <a:schemeClr val="tx1"/>
                </a:solidFill>
              </a:rPr>
              <a:t>, hikâye ve tiyatrolardaki karşılıklı konuşmalara diyalog, iç konuşmalara ise monolog denir</a:t>
            </a:r>
            <a:r>
              <a:rPr lang="tr-TR" dirty="0" smtClean="0">
                <a:solidFill>
                  <a:schemeClr val="tx1"/>
                </a:solidFill>
              </a:rPr>
              <a:t>.</a:t>
            </a:r>
            <a:endParaRPr lang="tr-TR" dirty="0">
              <a:solidFill>
                <a:schemeClr val="tx1"/>
              </a:solidFill>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188640"/>
            <a:ext cx="7772400" cy="1470025"/>
          </a:xfrm>
        </p:spPr>
        <p:txBody>
          <a:bodyPr/>
          <a:lstStyle/>
          <a:p>
            <a:r>
              <a:rPr lang="tr-TR" dirty="0" smtClean="0">
                <a:solidFill>
                  <a:srgbClr val="C20E5E"/>
                </a:solidFill>
              </a:rPr>
              <a:t>L) MİZAHİ ANLATIM</a:t>
            </a:r>
            <a:endParaRPr lang="tr-TR" dirty="0">
              <a:solidFill>
                <a:srgbClr val="C20E5E"/>
              </a:solidFill>
            </a:endParaRPr>
          </a:p>
        </p:txBody>
      </p:sp>
      <p:sp>
        <p:nvSpPr>
          <p:cNvPr id="3" name="2 Alt Başlık"/>
          <p:cNvSpPr>
            <a:spLocks noGrp="1"/>
          </p:cNvSpPr>
          <p:nvPr>
            <p:ph type="subTitle" idx="1"/>
          </p:nvPr>
        </p:nvSpPr>
        <p:spPr>
          <a:xfrm>
            <a:off x="323528" y="1340768"/>
            <a:ext cx="8568952" cy="5328592"/>
          </a:xfrm>
        </p:spPr>
        <p:txBody>
          <a:bodyPr>
            <a:noAutofit/>
          </a:bodyPr>
          <a:lstStyle/>
          <a:p>
            <a:pPr algn="l">
              <a:buFont typeface="Wingdings" pitchFamily="2" charset="2"/>
              <a:buChar char="ü"/>
            </a:pPr>
            <a:r>
              <a:rPr lang="tr-TR" sz="2800" dirty="0" smtClean="0">
                <a:solidFill>
                  <a:schemeClr val="tx1"/>
                </a:solidFill>
              </a:rPr>
              <a:t>Okuyucuda uyandırılmak istenen etkiye göre </a:t>
            </a:r>
            <a:r>
              <a:rPr lang="tr-TR" sz="2800" dirty="0" smtClean="0">
                <a:solidFill>
                  <a:schemeClr val="tx1"/>
                </a:solidFill>
              </a:rPr>
              <a:t>düzenlenir.</a:t>
            </a:r>
          </a:p>
          <a:p>
            <a:pPr algn="l">
              <a:buFont typeface="Wingdings" pitchFamily="2" charset="2"/>
              <a:buChar char="ü"/>
            </a:pPr>
            <a:r>
              <a:rPr lang="tr-TR" sz="2800" dirty="0" smtClean="0">
                <a:solidFill>
                  <a:schemeClr val="tx1"/>
                </a:solidFill>
              </a:rPr>
              <a:t>Ses</a:t>
            </a:r>
            <a:r>
              <a:rPr lang="tr-TR" sz="2800" dirty="0" smtClean="0">
                <a:solidFill>
                  <a:schemeClr val="tx1"/>
                </a:solidFill>
              </a:rPr>
              <a:t>, taklit, hareket ve konuşma </a:t>
            </a:r>
            <a:r>
              <a:rPr lang="tr-TR" sz="2800" dirty="0" smtClean="0">
                <a:solidFill>
                  <a:schemeClr val="tx1"/>
                </a:solidFill>
              </a:rPr>
              <a:t>önemlidir.</a:t>
            </a:r>
          </a:p>
          <a:p>
            <a:pPr algn="l">
              <a:buFont typeface="Wingdings" pitchFamily="2" charset="2"/>
              <a:buChar char="ü"/>
            </a:pPr>
            <a:r>
              <a:rPr lang="tr-TR" sz="2800" dirty="0" smtClean="0">
                <a:solidFill>
                  <a:schemeClr val="tx1"/>
                </a:solidFill>
              </a:rPr>
              <a:t>Mizahi </a:t>
            </a:r>
            <a:r>
              <a:rPr lang="tr-TR" sz="2800" dirty="0" smtClean="0">
                <a:solidFill>
                  <a:schemeClr val="tx1"/>
                </a:solidFill>
              </a:rPr>
              <a:t>unsurlarda gerçekten sapma </a:t>
            </a:r>
            <a:r>
              <a:rPr lang="tr-TR" sz="2800" dirty="0" smtClean="0">
                <a:solidFill>
                  <a:schemeClr val="tx1"/>
                </a:solidFill>
              </a:rPr>
              <a:t>vardır.</a:t>
            </a:r>
          </a:p>
          <a:p>
            <a:pPr algn="l">
              <a:buFont typeface="Wingdings" pitchFamily="2" charset="2"/>
              <a:buChar char="ü"/>
            </a:pPr>
            <a:r>
              <a:rPr lang="tr-TR" sz="2800" dirty="0" smtClean="0">
                <a:solidFill>
                  <a:schemeClr val="tx1"/>
                </a:solidFill>
              </a:rPr>
              <a:t>Mizahi </a:t>
            </a:r>
            <a:r>
              <a:rPr lang="tr-TR" sz="2800" dirty="0" smtClean="0">
                <a:solidFill>
                  <a:schemeClr val="tx1"/>
                </a:solidFill>
              </a:rPr>
              <a:t>unsurları oluşturmada karşılaştırmalar, durumlar, hareketler, kelime ve kelime gruplarından </a:t>
            </a:r>
            <a:r>
              <a:rPr lang="tr-TR" sz="2800" dirty="0" smtClean="0">
                <a:solidFill>
                  <a:schemeClr val="tx1"/>
                </a:solidFill>
              </a:rPr>
              <a:t>yararlanılabilir.</a:t>
            </a:r>
          </a:p>
          <a:p>
            <a:pPr algn="l">
              <a:buFont typeface="Wingdings" pitchFamily="2" charset="2"/>
              <a:buChar char="ü"/>
            </a:pPr>
            <a:r>
              <a:rPr lang="tr-TR" sz="2800" dirty="0" smtClean="0">
                <a:solidFill>
                  <a:schemeClr val="tx1"/>
                </a:solidFill>
              </a:rPr>
              <a:t>Amaç </a:t>
            </a:r>
            <a:r>
              <a:rPr lang="tr-TR" sz="2800" dirty="0" smtClean="0">
                <a:solidFill>
                  <a:schemeClr val="tx1"/>
                </a:solidFill>
              </a:rPr>
              <a:t>okuyucuyu düşündürmek ve </a:t>
            </a:r>
            <a:r>
              <a:rPr lang="tr-TR" sz="2800" dirty="0" smtClean="0">
                <a:solidFill>
                  <a:schemeClr val="tx1"/>
                </a:solidFill>
              </a:rPr>
              <a:t>eğlendirmektir.</a:t>
            </a:r>
          </a:p>
          <a:p>
            <a:pPr algn="l">
              <a:buFont typeface="Wingdings" pitchFamily="2" charset="2"/>
              <a:buChar char="ü"/>
            </a:pPr>
            <a:r>
              <a:rPr lang="tr-TR" sz="2800" dirty="0" smtClean="0">
                <a:solidFill>
                  <a:schemeClr val="tx1"/>
                </a:solidFill>
              </a:rPr>
              <a:t>Roman,</a:t>
            </a:r>
            <a:r>
              <a:rPr lang="tr-TR" sz="2800" dirty="0" smtClean="0">
                <a:solidFill>
                  <a:schemeClr val="tx1"/>
                </a:solidFill>
              </a:rPr>
              <a:t> </a:t>
            </a:r>
            <a:r>
              <a:rPr lang="tr-TR" sz="2800" dirty="0" smtClean="0">
                <a:solidFill>
                  <a:schemeClr val="tx1"/>
                </a:solidFill>
              </a:rPr>
              <a:t>hikaye,</a:t>
            </a:r>
            <a:r>
              <a:rPr lang="tr-TR" sz="2800" dirty="0" smtClean="0">
                <a:solidFill>
                  <a:schemeClr val="tx1"/>
                </a:solidFill>
              </a:rPr>
              <a:t> </a:t>
            </a:r>
            <a:r>
              <a:rPr lang="tr-TR" sz="2800" dirty="0" smtClean="0">
                <a:solidFill>
                  <a:schemeClr val="tx1"/>
                </a:solidFill>
              </a:rPr>
              <a:t>tiyatro,</a:t>
            </a:r>
            <a:r>
              <a:rPr lang="tr-TR" sz="2800" dirty="0" smtClean="0">
                <a:solidFill>
                  <a:schemeClr val="tx1"/>
                </a:solidFill>
              </a:rPr>
              <a:t> </a:t>
            </a:r>
            <a:r>
              <a:rPr lang="tr-TR" sz="2800" dirty="0" smtClean="0">
                <a:solidFill>
                  <a:schemeClr val="tx1"/>
                </a:solidFill>
              </a:rPr>
              <a:t>şiir,</a:t>
            </a:r>
            <a:r>
              <a:rPr lang="tr-TR" sz="2800" dirty="0" smtClean="0">
                <a:solidFill>
                  <a:schemeClr val="tx1"/>
                </a:solidFill>
              </a:rPr>
              <a:t> </a:t>
            </a:r>
            <a:r>
              <a:rPr lang="tr-TR" sz="2800" dirty="0" smtClean="0">
                <a:solidFill>
                  <a:schemeClr val="tx1"/>
                </a:solidFill>
              </a:rPr>
              <a:t>deneme</a:t>
            </a:r>
            <a:r>
              <a:rPr lang="tr-TR" sz="2800" dirty="0" smtClean="0">
                <a:solidFill>
                  <a:schemeClr val="tx1"/>
                </a:solidFill>
              </a:rPr>
              <a:t> gibi türlerde </a:t>
            </a:r>
            <a:r>
              <a:rPr lang="tr-TR" sz="2800" dirty="0" smtClean="0">
                <a:solidFill>
                  <a:schemeClr val="tx1"/>
                </a:solidFill>
              </a:rPr>
              <a:t>kullanılır.</a:t>
            </a:r>
          </a:p>
          <a:p>
            <a:pPr algn="l">
              <a:buFont typeface="Wingdings" pitchFamily="2" charset="2"/>
              <a:buChar char="ü"/>
            </a:pPr>
            <a:r>
              <a:rPr lang="tr-TR" sz="2800" dirty="0" smtClean="0">
                <a:solidFill>
                  <a:schemeClr val="tx1"/>
                </a:solidFill>
              </a:rPr>
              <a:t>Mizahi </a:t>
            </a:r>
            <a:r>
              <a:rPr lang="tr-TR" sz="2800" dirty="0" smtClean="0">
                <a:solidFill>
                  <a:schemeClr val="tx1"/>
                </a:solidFill>
              </a:rPr>
              <a:t>anlatımlarda </a:t>
            </a:r>
            <a:r>
              <a:rPr lang="tr-TR" sz="2800" dirty="0" smtClean="0">
                <a:solidFill>
                  <a:schemeClr val="tx1"/>
                </a:solidFill>
              </a:rPr>
              <a:t>dil</a:t>
            </a:r>
            <a:r>
              <a:rPr lang="tr-TR" sz="2800" dirty="0" smtClean="0">
                <a:solidFill>
                  <a:schemeClr val="tx1"/>
                </a:solidFill>
              </a:rPr>
              <a:t> bir olayı anlatmak için kullanılır. (sanatsal, edebi işlevlerde kul.)</a:t>
            </a:r>
            <a:endParaRPr lang="tr-TR" sz="2800" dirty="0">
              <a:solidFill>
                <a:schemeClr val="tx1"/>
              </a:solidFill>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260648"/>
            <a:ext cx="7772400" cy="1470025"/>
          </a:xfrm>
        </p:spPr>
        <p:txBody>
          <a:bodyPr>
            <a:noAutofit/>
          </a:bodyPr>
          <a:lstStyle/>
          <a:p>
            <a:r>
              <a:rPr lang="tr-TR" sz="9600" i="1" u="sng" dirty="0" smtClean="0">
                <a:solidFill>
                  <a:srgbClr val="C20E5E"/>
                </a:solidFill>
              </a:rPr>
              <a:t>KAYNAKÇA:</a:t>
            </a:r>
            <a:endParaRPr lang="tr-TR" sz="9600" i="1" u="sng" dirty="0">
              <a:solidFill>
                <a:srgbClr val="C20E5E"/>
              </a:solidFill>
            </a:endParaRPr>
          </a:p>
        </p:txBody>
      </p:sp>
      <p:sp>
        <p:nvSpPr>
          <p:cNvPr id="3" name="2 Alt Başlık"/>
          <p:cNvSpPr>
            <a:spLocks noGrp="1"/>
          </p:cNvSpPr>
          <p:nvPr>
            <p:ph type="subTitle" idx="1"/>
          </p:nvPr>
        </p:nvSpPr>
        <p:spPr>
          <a:xfrm>
            <a:off x="395536" y="2132856"/>
            <a:ext cx="8496944" cy="4536504"/>
          </a:xfrm>
        </p:spPr>
        <p:txBody>
          <a:bodyPr/>
          <a:lstStyle/>
          <a:p>
            <a:pPr algn="l">
              <a:buFont typeface="Wingdings" pitchFamily="2" charset="2"/>
              <a:buChar char="ü"/>
            </a:pPr>
            <a:r>
              <a:rPr lang="tr-TR" dirty="0" smtClean="0">
                <a:solidFill>
                  <a:schemeClr val="tx1"/>
                </a:solidFill>
                <a:hlinkClick r:id="rId2"/>
              </a:rPr>
              <a:t>http://</a:t>
            </a:r>
            <a:r>
              <a:rPr lang="tr-TR" dirty="0" smtClean="0">
                <a:solidFill>
                  <a:schemeClr val="tx1"/>
                </a:solidFill>
                <a:hlinkClick r:id="rId2"/>
              </a:rPr>
              <a:t>www.</a:t>
            </a:r>
            <a:r>
              <a:rPr lang="tr-TR" dirty="0" err="1" smtClean="0">
                <a:solidFill>
                  <a:schemeClr val="tx1"/>
                </a:solidFill>
                <a:hlinkClick r:id="rId2"/>
              </a:rPr>
              <a:t>turkedebiyati</a:t>
            </a:r>
            <a:r>
              <a:rPr lang="tr-TR" dirty="0" smtClean="0">
                <a:solidFill>
                  <a:schemeClr val="tx1"/>
                </a:solidFill>
                <a:hlinkClick r:id="rId2"/>
              </a:rPr>
              <a:t>.org</a:t>
            </a:r>
            <a:endParaRPr lang="tr-TR" dirty="0" smtClean="0">
              <a:solidFill>
                <a:schemeClr val="tx1"/>
              </a:solidFill>
            </a:endParaRPr>
          </a:p>
          <a:p>
            <a:pPr algn="l"/>
            <a:endParaRPr lang="tr-TR" dirty="0" smtClean="0">
              <a:solidFill>
                <a:schemeClr val="tx1"/>
              </a:solidFill>
            </a:endParaRPr>
          </a:p>
          <a:p>
            <a:pPr algn="l">
              <a:buFont typeface="Wingdings" pitchFamily="2" charset="2"/>
              <a:buChar char="ü"/>
            </a:pPr>
            <a:r>
              <a:rPr lang="tr-TR" dirty="0" smtClean="0">
                <a:solidFill>
                  <a:schemeClr val="tx1"/>
                </a:solidFill>
              </a:rPr>
              <a:t>ALTIN ANAHTAR YGS-LYS DİL VE ANLATIM</a:t>
            </a:r>
            <a:endParaRPr lang="tr-TR" dirty="0">
              <a:solidFill>
                <a:schemeClr val="tx1"/>
              </a:solidFill>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88640"/>
            <a:ext cx="7772400" cy="1470025"/>
          </a:xfrm>
        </p:spPr>
        <p:txBody>
          <a:bodyPr>
            <a:noAutofit/>
          </a:bodyPr>
          <a:lstStyle/>
          <a:p>
            <a:r>
              <a:rPr lang="tr-TR" sz="9600" i="1" u="sng" dirty="0" smtClean="0">
                <a:solidFill>
                  <a:srgbClr val="C20E5E"/>
                </a:solidFill>
              </a:rPr>
              <a:t>HAZIRLAYAN:</a:t>
            </a:r>
            <a:endParaRPr lang="tr-TR" sz="9600" i="1" u="sng" dirty="0">
              <a:solidFill>
                <a:srgbClr val="C20E5E"/>
              </a:solidFill>
            </a:endParaRPr>
          </a:p>
        </p:txBody>
      </p:sp>
      <p:sp>
        <p:nvSpPr>
          <p:cNvPr id="3" name="2 Alt Başlık"/>
          <p:cNvSpPr>
            <a:spLocks noGrp="1"/>
          </p:cNvSpPr>
          <p:nvPr>
            <p:ph type="subTitle" idx="1"/>
          </p:nvPr>
        </p:nvSpPr>
        <p:spPr>
          <a:xfrm>
            <a:off x="1371600" y="2636912"/>
            <a:ext cx="6400800" cy="3001888"/>
          </a:xfrm>
        </p:spPr>
        <p:txBody>
          <a:bodyPr>
            <a:normAutofit/>
          </a:bodyPr>
          <a:lstStyle/>
          <a:p>
            <a:r>
              <a:rPr lang="tr-TR" sz="6600" dirty="0" smtClean="0">
                <a:solidFill>
                  <a:schemeClr val="tx1"/>
                </a:solidFill>
              </a:rPr>
              <a:t>ECENUR HANÇER</a:t>
            </a:r>
          </a:p>
          <a:p>
            <a:r>
              <a:rPr lang="tr-TR" sz="6600" dirty="0" smtClean="0">
                <a:solidFill>
                  <a:schemeClr val="tx1"/>
                </a:solidFill>
              </a:rPr>
              <a:t>10-E     430</a:t>
            </a:r>
            <a:endParaRPr lang="tr-TR" sz="6600" dirty="0">
              <a:solidFill>
                <a:schemeClr val="tx1"/>
              </a:solidFill>
            </a:endParaRP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60648"/>
            <a:ext cx="7772400" cy="1470025"/>
          </a:xfrm>
        </p:spPr>
        <p:txBody>
          <a:bodyPr>
            <a:noAutofit/>
          </a:bodyPr>
          <a:lstStyle/>
          <a:p>
            <a:r>
              <a:rPr lang="tr-TR" sz="9600" i="1" u="sng" dirty="0" smtClean="0">
                <a:solidFill>
                  <a:srgbClr val="C20E5E"/>
                </a:solidFill>
              </a:rPr>
              <a:t>GRUP</a:t>
            </a:r>
            <a:r>
              <a:rPr lang="tr-TR" sz="9600" dirty="0" smtClean="0">
                <a:solidFill>
                  <a:srgbClr val="C20E5E"/>
                </a:solidFill>
              </a:rPr>
              <a:t>:</a:t>
            </a:r>
            <a:endParaRPr lang="tr-TR" sz="9600" dirty="0">
              <a:solidFill>
                <a:srgbClr val="C20E5E"/>
              </a:solidFill>
            </a:endParaRPr>
          </a:p>
        </p:txBody>
      </p:sp>
      <p:sp>
        <p:nvSpPr>
          <p:cNvPr id="3" name="2 Alt Başlık"/>
          <p:cNvSpPr>
            <a:spLocks noGrp="1"/>
          </p:cNvSpPr>
          <p:nvPr>
            <p:ph type="subTitle" idx="1"/>
          </p:nvPr>
        </p:nvSpPr>
        <p:spPr>
          <a:xfrm>
            <a:off x="1259632" y="2060848"/>
            <a:ext cx="6400800" cy="4392488"/>
          </a:xfrm>
        </p:spPr>
        <p:txBody>
          <a:bodyPr>
            <a:normAutofit/>
          </a:bodyPr>
          <a:lstStyle/>
          <a:p>
            <a:pPr>
              <a:buFont typeface="Wingdings" pitchFamily="2" charset="2"/>
              <a:buChar char="ü"/>
            </a:pPr>
            <a:r>
              <a:rPr lang="tr-TR" sz="4800" dirty="0" smtClean="0">
                <a:solidFill>
                  <a:schemeClr val="tx1"/>
                </a:solidFill>
              </a:rPr>
              <a:t>FATMA DAYIPOĞLU</a:t>
            </a:r>
          </a:p>
          <a:p>
            <a:pPr>
              <a:buFont typeface="Wingdings" pitchFamily="2" charset="2"/>
              <a:buChar char="ü"/>
            </a:pPr>
            <a:r>
              <a:rPr lang="tr-TR" sz="4800" dirty="0" smtClean="0">
                <a:solidFill>
                  <a:schemeClr val="tx1"/>
                </a:solidFill>
              </a:rPr>
              <a:t>SAFİYE DEMİR</a:t>
            </a:r>
          </a:p>
          <a:p>
            <a:pPr>
              <a:buFont typeface="Wingdings" pitchFamily="2" charset="2"/>
              <a:buChar char="ü"/>
            </a:pPr>
            <a:r>
              <a:rPr lang="tr-TR" sz="4800" dirty="0" smtClean="0">
                <a:solidFill>
                  <a:schemeClr val="tx1"/>
                </a:solidFill>
              </a:rPr>
              <a:t>MERYEM KILIÇ</a:t>
            </a:r>
          </a:p>
          <a:p>
            <a:pPr>
              <a:buFont typeface="Wingdings" pitchFamily="2" charset="2"/>
              <a:buChar char="ü"/>
            </a:pPr>
            <a:r>
              <a:rPr lang="tr-TR" sz="4800" dirty="0" smtClean="0">
                <a:solidFill>
                  <a:schemeClr val="tx1"/>
                </a:solidFill>
              </a:rPr>
              <a:t>TUĞÇENUR ÖZKAN</a:t>
            </a:r>
          </a:p>
          <a:p>
            <a:pPr>
              <a:buFont typeface="Wingdings" pitchFamily="2" charset="2"/>
              <a:buChar char="ü"/>
            </a:pPr>
            <a:r>
              <a:rPr lang="tr-TR" sz="4800" dirty="0" smtClean="0">
                <a:solidFill>
                  <a:schemeClr val="tx1"/>
                </a:solidFill>
              </a:rPr>
              <a:t>ESMA ÜLKER</a:t>
            </a:r>
            <a:endParaRPr lang="tr-TR" sz="4800" dirty="0">
              <a:solidFill>
                <a:schemeClr val="tx1"/>
              </a:solidFill>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332656"/>
            <a:ext cx="7772400" cy="1470025"/>
          </a:xfrm>
        </p:spPr>
        <p:txBody>
          <a:bodyPr/>
          <a:lstStyle/>
          <a:p>
            <a:r>
              <a:rPr lang="tr-TR" dirty="0" smtClean="0">
                <a:solidFill>
                  <a:srgbClr val="C20E5E"/>
                </a:solidFill>
              </a:rPr>
              <a:t>B) SOMUT-SOYUT ANLATIM</a:t>
            </a:r>
            <a:endParaRPr lang="tr-TR" dirty="0">
              <a:solidFill>
                <a:srgbClr val="C20E5E"/>
              </a:solidFill>
            </a:endParaRPr>
          </a:p>
        </p:txBody>
      </p:sp>
      <p:sp>
        <p:nvSpPr>
          <p:cNvPr id="3" name="2 Alt Başlık"/>
          <p:cNvSpPr>
            <a:spLocks noGrp="1"/>
          </p:cNvSpPr>
          <p:nvPr>
            <p:ph type="subTitle" idx="1"/>
          </p:nvPr>
        </p:nvSpPr>
        <p:spPr>
          <a:xfrm>
            <a:off x="395536" y="1628800"/>
            <a:ext cx="8280920" cy="4824536"/>
          </a:xfrm>
        </p:spPr>
        <p:txBody>
          <a:bodyPr>
            <a:normAutofit/>
          </a:bodyPr>
          <a:lstStyle/>
          <a:p>
            <a:pPr algn="l"/>
            <a:r>
              <a:rPr lang="tr-TR" dirty="0" smtClean="0">
                <a:solidFill>
                  <a:schemeClr val="tx1"/>
                </a:solidFill>
              </a:rPr>
              <a:t>Duyulara bağlı olarak yapılan anlatımlarda “somut anlatım”; kişisel düşünce, tasarı ve kanaatlere dayanan anlatımlarda “soyut anlatım” söz konusudur.</a:t>
            </a:r>
            <a:endParaRPr lang="tr-TR" dirty="0">
              <a:solidFill>
                <a:schemeClr val="tx1"/>
              </a:solidFill>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332656"/>
            <a:ext cx="7772400" cy="1470025"/>
          </a:xfrm>
        </p:spPr>
        <p:txBody>
          <a:bodyPr/>
          <a:lstStyle/>
          <a:p>
            <a:r>
              <a:rPr lang="tr-TR" dirty="0" smtClean="0">
                <a:solidFill>
                  <a:srgbClr val="C20E5E"/>
                </a:solidFill>
              </a:rPr>
              <a:t>C) DOĞRUDAN-DOLAYLI ANLATIM</a:t>
            </a:r>
            <a:endParaRPr lang="tr-TR" dirty="0">
              <a:solidFill>
                <a:srgbClr val="C20E5E"/>
              </a:solidFill>
            </a:endParaRPr>
          </a:p>
        </p:txBody>
      </p:sp>
      <p:sp>
        <p:nvSpPr>
          <p:cNvPr id="3" name="2 Alt Başlık"/>
          <p:cNvSpPr>
            <a:spLocks noGrp="1"/>
          </p:cNvSpPr>
          <p:nvPr>
            <p:ph type="subTitle" idx="1"/>
          </p:nvPr>
        </p:nvSpPr>
        <p:spPr>
          <a:xfrm>
            <a:off x="395536" y="1916832"/>
            <a:ext cx="8280920" cy="4536504"/>
          </a:xfrm>
        </p:spPr>
        <p:txBody>
          <a:bodyPr>
            <a:normAutofit/>
          </a:bodyPr>
          <a:lstStyle/>
          <a:p>
            <a:pPr algn="l"/>
            <a:r>
              <a:rPr lang="tr-TR" dirty="0" smtClean="0">
                <a:solidFill>
                  <a:schemeClr val="tx1"/>
                </a:solidFill>
              </a:rPr>
              <a:t>Anlatıcı, anlatımda kendi gözlemlerini ve deneyimlerini dile getirerek “doğrudan anlatım”a ya da başkasından öğrendiklerini, duyduklarını ifade etmek için dolaylı anlatım”a başvurabilir.</a:t>
            </a:r>
            <a:endParaRPr lang="tr-TR" dirty="0">
              <a:solidFill>
                <a:schemeClr val="tx1"/>
              </a:solidFill>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a:xfrm>
            <a:off x="755576" y="332656"/>
            <a:ext cx="7772400" cy="1470025"/>
          </a:xfrm>
        </p:spPr>
        <p:txBody>
          <a:bodyPr/>
          <a:lstStyle/>
          <a:p>
            <a:r>
              <a:rPr lang="tr-TR" dirty="0" smtClean="0">
                <a:solidFill>
                  <a:srgbClr val="C20E5E"/>
                </a:solidFill>
              </a:rPr>
              <a:t>ANLATIMIN ÖZELLİKLERİ</a:t>
            </a:r>
            <a:endParaRPr lang="tr-TR" dirty="0">
              <a:solidFill>
                <a:srgbClr val="C20E5E"/>
              </a:solidFill>
            </a:endParaRPr>
          </a:p>
        </p:txBody>
      </p:sp>
      <p:sp>
        <p:nvSpPr>
          <p:cNvPr id="5" name="4 Alt Başlık"/>
          <p:cNvSpPr>
            <a:spLocks noGrp="1"/>
          </p:cNvSpPr>
          <p:nvPr>
            <p:ph type="subTitle" idx="1"/>
          </p:nvPr>
        </p:nvSpPr>
        <p:spPr>
          <a:xfrm>
            <a:off x="395536" y="1844824"/>
            <a:ext cx="8352928" cy="4752528"/>
          </a:xfrm>
        </p:spPr>
        <p:txBody>
          <a:bodyPr>
            <a:normAutofit lnSpcReduction="10000"/>
          </a:bodyPr>
          <a:lstStyle/>
          <a:p>
            <a:pPr algn="l"/>
            <a:r>
              <a:rPr lang="tr-TR" dirty="0" smtClean="0">
                <a:solidFill>
                  <a:schemeClr val="tx1"/>
                </a:solidFill>
              </a:rPr>
              <a:t>Bir anlatımda duygu ve düşünceler öncelikle anlatıcının zihninde açık bir biçimde belirlenmiştir. Ardından bu duygu ve düşünceler, dil kurallarına uygun olarak düzenlenmeli ve anlatılmalıdır.</a:t>
            </a:r>
          </a:p>
          <a:p>
            <a:pPr algn="l"/>
            <a:r>
              <a:rPr lang="tr-TR" dirty="0" smtClean="0">
                <a:solidFill>
                  <a:schemeClr val="tx1"/>
                </a:solidFill>
              </a:rPr>
              <a:t>Güzel, iyi, doğru bir anlatım ve anlatıcının iletisinin alıcıya açık ve net bir biçimde ulaşması için anlatımın </a:t>
            </a:r>
            <a:r>
              <a:rPr lang="tr-TR" dirty="0" smtClean="0">
                <a:solidFill>
                  <a:srgbClr val="7030A0"/>
                </a:solidFill>
              </a:rPr>
              <a:t>açıklık, duruluk, yalınlık, akıcılık, doğallık, tutarlılık, özgünlük, sağlamlık</a:t>
            </a:r>
            <a:r>
              <a:rPr lang="tr-TR" b="1" dirty="0">
                <a:solidFill>
                  <a:schemeClr val="tx1"/>
                </a:solidFill>
              </a:rPr>
              <a:t> </a:t>
            </a:r>
            <a:r>
              <a:rPr lang="tr-TR" dirty="0" smtClean="0">
                <a:solidFill>
                  <a:schemeClr val="tx1"/>
                </a:solidFill>
              </a:rPr>
              <a:t>gibi özelliklere sahip olması gerekir.</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260648"/>
            <a:ext cx="7772400" cy="1470025"/>
          </a:xfrm>
        </p:spPr>
        <p:txBody>
          <a:bodyPr/>
          <a:lstStyle/>
          <a:p>
            <a:pPr marL="742950" indent="-742950"/>
            <a:r>
              <a:rPr lang="tr-TR" dirty="0" smtClean="0">
                <a:solidFill>
                  <a:srgbClr val="C20E5E"/>
                </a:solidFill>
              </a:rPr>
              <a:t>A) AÇIKLIK</a:t>
            </a:r>
            <a:endParaRPr lang="tr-TR" dirty="0">
              <a:solidFill>
                <a:srgbClr val="C20E5E"/>
              </a:solidFill>
            </a:endParaRPr>
          </a:p>
        </p:txBody>
      </p:sp>
      <p:sp>
        <p:nvSpPr>
          <p:cNvPr id="3" name="2 Alt Başlık"/>
          <p:cNvSpPr>
            <a:spLocks noGrp="1"/>
          </p:cNvSpPr>
          <p:nvPr>
            <p:ph type="subTitle" idx="1"/>
          </p:nvPr>
        </p:nvSpPr>
        <p:spPr>
          <a:xfrm>
            <a:off x="323528" y="1700808"/>
            <a:ext cx="8568952" cy="4824536"/>
          </a:xfrm>
        </p:spPr>
        <p:txBody>
          <a:bodyPr>
            <a:normAutofit/>
          </a:bodyPr>
          <a:lstStyle/>
          <a:p>
            <a:pPr algn="l"/>
            <a:r>
              <a:rPr lang="tr-TR" dirty="0" smtClean="0">
                <a:solidFill>
                  <a:schemeClr val="tx1"/>
                </a:solidFill>
              </a:rPr>
              <a:t>Anlatımın hiçbir tartışmaya yol açmadan, tek bir yargıyı açıkça ifade etmesidir. Açık anlatımdan birden çok yorum çıkmaz, herkes aynı şeyi anlar. Açıklığın olmadığı anlatımda “kapalılık” söz konusu olur.</a:t>
            </a:r>
          </a:p>
          <a:p>
            <a:pPr algn="l"/>
            <a:r>
              <a:rPr lang="tr-TR" dirty="0" smtClean="0">
                <a:solidFill>
                  <a:schemeClr val="tx1"/>
                </a:solidFill>
              </a:rPr>
              <a:t>Edebi sanatlar, yaygın olarak kullanılmayan sözcükler veya söz grupları, gereğinden uzun cümleler ve anlatım bozuklukları metinlerdeki açıklığı bozan unsurlardır.</a:t>
            </a:r>
            <a:endParaRPr lang="tr-TR" dirty="0">
              <a:solidFill>
                <a:schemeClr val="tx1"/>
              </a:solidFill>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260648"/>
            <a:ext cx="7772400" cy="1470025"/>
          </a:xfrm>
        </p:spPr>
        <p:txBody>
          <a:bodyPr/>
          <a:lstStyle/>
          <a:p>
            <a:pPr marL="742950" indent="-742950"/>
            <a:r>
              <a:rPr lang="tr-TR" dirty="0" smtClean="0">
                <a:solidFill>
                  <a:srgbClr val="C20E5E"/>
                </a:solidFill>
              </a:rPr>
              <a:t>B) DURULUK</a:t>
            </a:r>
            <a:endParaRPr lang="tr-TR" dirty="0">
              <a:solidFill>
                <a:srgbClr val="C20E5E"/>
              </a:solidFill>
            </a:endParaRPr>
          </a:p>
        </p:txBody>
      </p:sp>
      <p:sp>
        <p:nvSpPr>
          <p:cNvPr id="3" name="2 Alt Başlık"/>
          <p:cNvSpPr>
            <a:spLocks noGrp="1"/>
          </p:cNvSpPr>
          <p:nvPr>
            <p:ph type="subTitle" idx="1"/>
          </p:nvPr>
        </p:nvSpPr>
        <p:spPr>
          <a:xfrm>
            <a:off x="323528" y="1700808"/>
            <a:ext cx="8568952" cy="4824536"/>
          </a:xfrm>
        </p:spPr>
        <p:txBody>
          <a:bodyPr>
            <a:normAutofit/>
          </a:bodyPr>
          <a:lstStyle/>
          <a:p>
            <a:pPr algn="l"/>
            <a:r>
              <a:rPr lang="tr-TR" dirty="0" smtClean="0">
                <a:solidFill>
                  <a:schemeClr val="tx1"/>
                </a:solidFill>
              </a:rPr>
              <a:t>Anlatımda, gereksiz sözcüğün bulunmamasıdır. Güzel ve etkili bir anlatımda gereksiz ek veya söz tekrarlarına yer verilmez.</a:t>
            </a:r>
            <a:endParaRPr lang="tr-TR" dirty="0">
              <a:solidFill>
                <a:schemeClr val="tx1"/>
              </a:solidFill>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260648"/>
            <a:ext cx="7772400" cy="1470025"/>
          </a:xfrm>
        </p:spPr>
        <p:txBody>
          <a:bodyPr/>
          <a:lstStyle/>
          <a:p>
            <a:pPr marL="742950" indent="-742950"/>
            <a:r>
              <a:rPr lang="tr-TR" dirty="0" smtClean="0">
                <a:solidFill>
                  <a:srgbClr val="C20E5E"/>
                </a:solidFill>
              </a:rPr>
              <a:t>C) YALINLIK (Sadelik)</a:t>
            </a:r>
            <a:endParaRPr lang="tr-TR" dirty="0">
              <a:solidFill>
                <a:srgbClr val="C20E5E"/>
              </a:solidFill>
            </a:endParaRPr>
          </a:p>
        </p:txBody>
      </p:sp>
      <p:sp>
        <p:nvSpPr>
          <p:cNvPr id="3" name="2 Alt Başlık"/>
          <p:cNvSpPr>
            <a:spLocks noGrp="1"/>
          </p:cNvSpPr>
          <p:nvPr>
            <p:ph type="subTitle" idx="1"/>
          </p:nvPr>
        </p:nvSpPr>
        <p:spPr>
          <a:xfrm>
            <a:off x="323528" y="1700808"/>
            <a:ext cx="8568952" cy="4824536"/>
          </a:xfrm>
        </p:spPr>
        <p:txBody>
          <a:bodyPr>
            <a:normAutofit/>
          </a:bodyPr>
          <a:lstStyle/>
          <a:p>
            <a:pPr algn="l"/>
            <a:r>
              <a:rPr lang="tr-TR" dirty="0" smtClean="0">
                <a:solidFill>
                  <a:schemeClr val="tx1"/>
                </a:solidFill>
              </a:rPr>
              <a:t>Anlatımın süsten (söz sanatları, ağır sözcükler ve özenli uzun cümlelerden) uzak olmasıdır. Karşıtı süslüktür.</a:t>
            </a:r>
          </a:p>
          <a:p>
            <a:pPr algn="l"/>
            <a:r>
              <a:rPr lang="tr-TR" dirty="0" smtClean="0">
                <a:solidFill>
                  <a:schemeClr val="tx1"/>
                </a:solidFill>
              </a:rPr>
              <a:t>Yalın bir cümlede düşünce ve duygular kısa ve kesin ifadelerle dile getirilir.</a:t>
            </a:r>
          </a:p>
          <a:p>
            <a:pPr algn="l"/>
            <a:r>
              <a:rPr lang="tr-TR" dirty="0" smtClean="0">
                <a:solidFill>
                  <a:schemeClr val="tx1"/>
                </a:solidFill>
              </a:rPr>
              <a:t>Yalın bir metnin dil ve ifadesi sade yani süssüzdür.</a:t>
            </a:r>
          </a:p>
          <a:p>
            <a:pPr algn="l">
              <a:buFont typeface="Arial" pitchFamily="34" charset="0"/>
              <a:buChar char="•"/>
            </a:pPr>
            <a:r>
              <a:rPr lang="tr-TR" dirty="0" smtClean="0">
                <a:solidFill>
                  <a:srgbClr val="7030A0"/>
                </a:solidFill>
              </a:rPr>
              <a:t>Ağır (anlaşılması zor) sözcüklerin kullanılması ve süslü/sanatlı bir anlatım yalınlığı bozar.</a:t>
            </a:r>
            <a:endParaRPr lang="tr-TR" dirty="0">
              <a:solidFill>
                <a:srgbClr val="7030A0"/>
              </a:solidFill>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1548</Words>
  <Application>Microsoft Office PowerPoint</Application>
  <PresentationFormat>Ekran Gösterisi (4:3)</PresentationFormat>
  <Paragraphs>175</Paragraphs>
  <Slides>38</Slides>
  <Notes>0</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Ofis Teması</vt:lpstr>
      <vt:lpstr>ANLATIMIN VE ÖZELLİKLERİ</vt:lpstr>
      <vt:lpstr>ANLATIMDA ANLATICININ TAVRI</vt:lpstr>
      <vt:lpstr>A) ÖZNEL-NESNEL ANLATIM</vt:lpstr>
      <vt:lpstr>B) SOMUT-SOYUT ANLATIM</vt:lpstr>
      <vt:lpstr>C) DOĞRUDAN-DOLAYLI ANLATIM</vt:lpstr>
      <vt:lpstr>ANLATIMIN ÖZELLİKLERİ</vt:lpstr>
      <vt:lpstr>A) AÇIKLIK</vt:lpstr>
      <vt:lpstr>B) DURULUK</vt:lpstr>
      <vt:lpstr>C) YALINLIK (Sadelik)</vt:lpstr>
      <vt:lpstr>D) AKICILIK</vt:lpstr>
      <vt:lpstr>E) DOĞALLIK (İçtenlik)</vt:lpstr>
      <vt:lpstr>F) ÖZGÜNLÜK</vt:lpstr>
      <vt:lpstr>G) ÖZLÜLÜK</vt:lpstr>
      <vt:lpstr>Slayt 14</vt:lpstr>
      <vt:lpstr>H) SAĞLAMLIK</vt:lpstr>
      <vt:lpstr>I) TUTARLILIK</vt:lpstr>
      <vt:lpstr>ANLATIMIN OLUŞUMU</vt:lpstr>
      <vt:lpstr>A) BAĞDAŞIKLIK </vt:lpstr>
      <vt:lpstr>B) BAĞLAŞIKLIK </vt:lpstr>
      <vt:lpstr>C) BAĞDAŞTIRMA </vt:lpstr>
      <vt:lpstr>Slayt 21</vt:lpstr>
      <vt:lpstr>ANLATIM TÜRLERİ</vt:lpstr>
      <vt:lpstr>A) ÖYKÜLEYİCİ ANLATIM</vt:lpstr>
      <vt:lpstr>B) BETİMLEYİCİ ANLATIM</vt:lpstr>
      <vt:lpstr>C) LİRİK ANLATIM</vt:lpstr>
      <vt:lpstr>D) DESTANSI ANLATIM</vt:lpstr>
      <vt:lpstr>E) EMREDİCİ ANLATIM</vt:lpstr>
      <vt:lpstr>F) ÖĞRETİCİ ANLATIM</vt:lpstr>
      <vt:lpstr>G) AÇIKLAYICI ANLATIM</vt:lpstr>
      <vt:lpstr>H) TARTIŞMACI ANLATIM</vt:lpstr>
      <vt:lpstr>I) KANITLAYICI ANLATIM</vt:lpstr>
      <vt:lpstr>İ) DÜŞSEL ANLATIM</vt:lpstr>
      <vt:lpstr>J) GELECEKTENE SÖZ EDEN ANLATIM</vt:lpstr>
      <vt:lpstr>K) SÖYLEŞMEYE BAĞLI ANLATIM</vt:lpstr>
      <vt:lpstr>L) MİZAHİ ANLATIM</vt:lpstr>
      <vt:lpstr>KAYNAKÇA:</vt:lpstr>
      <vt:lpstr>HAZIRLAYAN:</vt:lpstr>
      <vt:lpstr>GRUP:</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ANLATIMIN VE ÖZELLİKLERİ</dc:title>
  <dc:creator>ecenur</dc:creator>
  <cp:lastModifiedBy>ecenur</cp:lastModifiedBy>
  <cp:revision>25</cp:revision>
  <dcterms:created xsi:type="dcterms:W3CDTF">2015-12-15T20:39:01Z</dcterms:created>
  <dcterms:modified xsi:type="dcterms:W3CDTF">2015-12-15T22:45:00Z</dcterms:modified>
</cp:coreProperties>
</file>