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21"/>
  </p:notesMasterIdLst>
  <p:sldIdLst>
    <p:sldId id="256" r:id="rId2"/>
    <p:sldId id="263" r:id="rId3"/>
    <p:sldId id="257" r:id="rId4"/>
    <p:sldId id="258" r:id="rId5"/>
    <p:sldId id="259" r:id="rId6"/>
    <p:sldId id="260" r:id="rId7"/>
    <p:sldId id="261" r:id="rId8"/>
    <p:sldId id="262"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3B3B03-D484-444B-8692-C976C8E71D3C}" type="datetimeFigureOut">
              <a:rPr lang="tr-TR" smtClean="0"/>
              <a:pPr/>
              <a:t>10.4.2016</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317ABE-4C81-4793-8B24-04E280B49525}"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A9317ABE-4C81-4793-8B24-04E280B49525}" type="slidenum">
              <a:rPr lang="tr-TR" smtClean="0"/>
              <a:pPr/>
              <a:t>2</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A9317ABE-4C81-4793-8B24-04E280B49525}" type="slidenum">
              <a:rPr lang="tr-TR" smtClean="0"/>
              <a:pPr/>
              <a:t>14</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9 Dik Üçgen"/>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Başlık"/>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1 Grup"/>
          <p:cNvGrpSpPr/>
          <p:nvPr/>
        </p:nvGrpSpPr>
        <p:grpSpPr>
          <a:xfrm>
            <a:off x="-3765" y="4953000"/>
            <a:ext cx="9147765" cy="1912088"/>
            <a:chOff x="-3765" y="4832896"/>
            <a:chExt cx="9147765" cy="2032192"/>
          </a:xfrm>
        </p:grpSpPr>
        <p:sp>
          <p:nvSpPr>
            <p:cNvPr id="7" name="6 Serbest Form"/>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Serbest Form"/>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Veri Yer Tutucusu"/>
          <p:cNvSpPr>
            <a:spLocks noGrp="1"/>
          </p:cNvSpPr>
          <p:nvPr>
            <p:ph type="dt" sz="half" idx="10"/>
          </p:nvPr>
        </p:nvSpPr>
        <p:spPr/>
        <p:txBody>
          <a:bodyPr/>
          <a:lstStyle>
            <a:lvl1pPr>
              <a:defRPr>
                <a:solidFill>
                  <a:srgbClr val="FFFFFF"/>
                </a:solidFill>
              </a:defRPr>
            </a:lvl1pPr>
            <a:extLst/>
          </a:lstStyle>
          <a:p>
            <a:fld id="{5A780F00-962B-482D-ACDF-B11557F9D0A2}" type="datetimeFigureOut">
              <a:rPr lang="tr-TR" smtClean="0"/>
              <a:pPr/>
              <a:t>10.4.2016</a:t>
            </a:fld>
            <a:endParaRPr lang="tr-TR"/>
          </a:p>
        </p:txBody>
      </p:sp>
      <p:sp>
        <p:nvSpPr>
          <p:cNvPr id="19" name="18 Altbilgi Yer Tutucusu"/>
          <p:cNvSpPr>
            <a:spLocks noGrp="1"/>
          </p:cNvSpPr>
          <p:nvPr>
            <p:ph type="ftr" sz="quarter" idx="11"/>
          </p:nvPr>
        </p:nvSpPr>
        <p:spPr/>
        <p:txBody>
          <a:bodyPr/>
          <a:lstStyle>
            <a:lvl1pPr>
              <a:defRPr>
                <a:solidFill>
                  <a:schemeClr val="accent1">
                    <a:tint val="20000"/>
                  </a:schemeClr>
                </a:solidFill>
              </a:defRPr>
            </a:lvl1pPr>
            <a:extLst/>
          </a:lstStyle>
          <a:p>
            <a:endParaRPr lang="tr-TR"/>
          </a:p>
        </p:txBody>
      </p:sp>
      <p:sp>
        <p:nvSpPr>
          <p:cNvPr id="27" name="26 Slayt Numarası Yer Tutucusu"/>
          <p:cNvSpPr>
            <a:spLocks noGrp="1"/>
          </p:cNvSpPr>
          <p:nvPr>
            <p:ph type="sldNum" sz="quarter" idx="12"/>
          </p:nvPr>
        </p:nvSpPr>
        <p:spPr/>
        <p:txBody>
          <a:bodyPr/>
          <a:lstStyle>
            <a:lvl1pPr>
              <a:defRPr>
                <a:solidFill>
                  <a:srgbClr val="FFFFFF"/>
                </a:solidFill>
              </a:defRPr>
            </a:lvl1pPr>
            <a:extLst/>
          </a:lstStyle>
          <a:p>
            <a:fld id="{893034B9-8406-41AA-9722-87056235F320}"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1481329"/>
            <a:ext cx="8229600" cy="4386071"/>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5A780F00-962B-482D-ACDF-B11557F9D0A2}" type="datetimeFigureOut">
              <a:rPr lang="tr-TR" smtClean="0"/>
              <a:pPr/>
              <a:t>10.4.2016</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893034B9-8406-41AA-9722-87056235F320}"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44013" y="274640"/>
            <a:ext cx="1777470" cy="5592761"/>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1"/>
            <a:ext cx="6324600" cy="5592760"/>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5A780F00-962B-482D-ACDF-B11557F9D0A2}" type="datetimeFigureOut">
              <a:rPr lang="tr-TR" smtClean="0"/>
              <a:pPr/>
              <a:t>10.4.2016</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893034B9-8406-41AA-9722-87056235F320}"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5A780F00-962B-482D-ACDF-B11557F9D0A2}" type="datetimeFigureOut">
              <a:rPr lang="tr-TR" smtClean="0"/>
              <a:pPr/>
              <a:t>10.4.2016</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893034B9-8406-41AA-9722-87056235F320}" type="slidenum">
              <a:rPr lang="tr-TR" smtClean="0"/>
              <a:pPr/>
              <a:t>‹#›</a:t>
            </a:fld>
            <a:endParaRPr lang="tr-TR"/>
          </a:p>
        </p:txBody>
      </p:sp>
      <p:sp>
        <p:nvSpPr>
          <p:cNvPr id="7" name="6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5A780F00-962B-482D-ACDF-B11557F9D0A2}" type="datetimeFigureOut">
              <a:rPr lang="tr-TR" smtClean="0"/>
              <a:pPr/>
              <a:t>10.4.2016</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893034B9-8406-41AA-9722-87056235F320}" type="slidenum">
              <a:rPr lang="tr-TR" smtClean="0"/>
              <a:pPr/>
              <a:t>‹#›</a:t>
            </a:fld>
            <a:endParaRPr lang="tr-TR"/>
          </a:p>
        </p:txBody>
      </p:sp>
      <p:sp>
        <p:nvSpPr>
          <p:cNvPr id="7" name="6 Köşeli Çift Ayraç"/>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Köşeli Çift Ayraç"/>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5A780F00-962B-482D-ACDF-B11557F9D0A2}" type="datetimeFigureOut">
              <a:rPr lang="tr-TR" smtClean="0"/>
              <a:pPr/>
              <a:t>10.4.2016</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893034B9-8406-41AA-9722-87056235F320}" type="slidenum">
              <a:rPr lang="tr-TR" smtClean="0"/>
              <a:pPr/>
              <a:t>‹#›</a:t>
            </a:fld>
            <a:endParaRPr lang="tr-TR"/>
          </a:p>
        </p:txBody>
      </p:sp>
      <p:sp>
        <p:nvSpPr>
          <p:cNvPr id="8" name="7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5A780F00-962B-482D-ACDF-B11557F9D0A2}" type="datetimeFigureOut">
              <a:rPr lang="tr-TR" smtClean="0"/>
              <a:pPr/>
              <a:t>10.4.2016</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893034B9-8406-41AA-9722-87056235F320}"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extLst/>
          </a:lstStyle>
          <a:p>
            <a:fld id="{5A780F00-962B-482D-ACDF-B11557F9D0A2}" type="datetimeFigureOut">
              <a:rPr lang="tr-TR" smtClean="0"/>
              <a:pPr/>
              <a:t>10.4.2016</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893034B9-8406-41AA-9722-87056235F320}" type="slidenum">
              <a:rPr lang="tr-TR" smtClean="0"/>
              <a:pPr/>
              <a:t>‹#›</a:t>
            </a:fld>
            <a:endParaRPr lang="tr-TR"/>
          </a:p>
        </p:txBody>
      </p:sp>
      <p:sp>
        <p:nvSpPr>
          <p:cNvPr id="6" name="5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extLst/>
          </a:lstStyle>
          <a:p>
            <a:fld id="{5A780F00-962B-482D-ACDF-B11557F9D0A2}" type="datetimeFigureOut">
              <a:rPr lang="tr-TR" smtClean="0"/>
              <a:pPr/>
              <a:t>10.4.2016</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893034B9-8406-41AA-9722-87056235F320}"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727032" y="6407944"/>
            <a:ext cx="1920240" cy="365760"/>
          </a:xfrm>
        </p:spPr>
        <p:txBody>
          <a:bodyPr/>
          <a:lstStyle>
            <a:extLst/>
          </a:lstStyle>
          <a:p>
            <a:fld id="{5A780F00-962B-482D-ACDF-B11557F9D0A2}" type="datetimeFigureOut">
              <a:rPr lang="tr-TR" smtClean="0"/>
              <a:pPr/>
              <a:t>10.4.2016</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893034B9-8406-41AA-9722-87056235F320}"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2 Resim Yer Tutucusu"/>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smtClean="0"/>
              <a:t>Resim eklemek için simgeyi tıklatın</a:t>
            </a:r>
            <a:endParaRPr kumimoji="0" lang="en-US" dirty="0"/>
          </a:p>
        </p:txBody>
      </p:sp>
      <p:sp>
        <p:nvSpPr>
          <p:cNvPr id="5" name="4 Veri Yer Tutucusu"/>
          <p:cNvSpPr>
            <a:spLocks noGrp="1"/>
          </p:cNvSpPr>
          <p:nvPr>
            <p:ph type="dt" sz="half" idx="10"/>
          </p:nvPr>
        </p:nvSpPr>
        <p:spPr/>
        <p:txBody>
          <a:bodyPr/>
          <a:lstStyle>
            <a:lvl1pPr>
              <a:defRPr>
                <a:solidFill>
                  <a:schemeClr val="tx1"/>
                </a:solidFill>
              </a:defRPr>
            </a:lvl1pPr>
            <a:extLst/>
          </a:lstStyle>
          <a:p>
            <a:fld id="{5A780F00-962B-482D-ACDF-B11557F9D0A2}" type="datetimeFigureOut">
              <a:rPr lang="tr-TR" smtClean="0"/>
              <a:pPr/>
              <a:t>10.4.2016</a:t>
            </a:fld>
            <a:endParaRPr lang="tr-TR"/>
          </a:p>
        </p:txBody>
      </p:sp>
      <p:sp>
        <p:nvSpPr>
          <p:cNvPr id="6" name="5 Altbilgi Yer Tutucusu"/>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tr-TR"/>
          </a:p>
        </p:txBody>
      </p:sp>
      <p:sp>
        <p:nvSpPr>
          <p:cNvPr id="7" name="6 Slayt Numarası Yer Tutucusu"/>
          <p:cNvSpPr>
            <a:spLocks noGrp="1"/>
          </p:cNvSpPr>
          <p:nvPr>
            <p:ph type="sldNum" sz="quarter" idx="12"/>
          </p:nvPr>
        </p:nvSpPr>
        <p:spPr/>
        <p:txBody>
          <a:bodyPr/>
          <a:lstStyle>
            <a:lvl1pPr>
              <a:defRPr>
                <a:solidFill>
                  <a:schemeClr val="tx1"/>
                </a:solidFill>
              </a:defRPr>
            </a:lvl1pPr>
            <a:extLst/>
          </a:lstStyle>
          <a:p>
            <a:fld id="{893034B9-8406-41AA-9722-87056235F320}" type="slidenum">
              <a:rPr lang="tr-TR" smtClean="0"/>
              <a:pPr/>
              <a:t>‹#›</a:t>
            </a:fld>
            <a:endParaRPr lang="tr-TR"/>
          </a:p>
        </p:txBody>
      </p:sp>
      <p:sp>
        <p:nvSpPr>
          <p:cNvPr id="2" name="1 Başlık"/>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7 Serbest Form"/>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Serbest Form"/>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Dik Üçgen"/>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Köşeli Çift Ayraç"/>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Köşeli Çift Ayraç"/>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Serbest Form"/>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Dik Üçgen"/>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A780F00-962B-482D-ACDF-B11557F9D0A2}" type="datetimeFigureOut">
              <a:rPr lang="tr-TR" smtClean="0"/>
              <a:pPr/>
              <a:t>10.4.2016</a:t>
            </a:fld>
            <a:endParaRPr lang="tr-TR"/>
          </a:p>
        </p:txBody>
      </p:sp>
      <p:sp>
        <p:nvSpPr>
          <p:cNvPr id="22" name="21 Altbilgi Yer Tutucusu"/>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tr-TR"/>
          </a:p>
        </p:txBody>
      </p:sp>
      <p:sp>
        <p:nvSpPr>
          <p:cNvPr id="18" name="17 Slayt Numarası Yer Tutucusu"/>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93034B9-8406-41AA-9722-87056235F320}"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214282" y="1785926"/>
            <a:ext cx="8643998" cy="1754326"/>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tr-TR"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ANLATIMIN VE ANLATICININ TAVRI </a:t>
            </a:r>
            <a:endParaRPr lang="tr-TR" sz="5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524000"/>
            <a:ext cx="8229600" cy="2547942"/>
          </a:xfrm>
        </p:spPr>
        <p:txBody>
          <a:bodyPr>
            <a:normAutofit lnSpcReduction="10000"/>
          </a:bodyPr>
          <a:lstStyle/>
          <a:p>
            <a:pPr fontAlgn="base"/>
            <a:r>
              <a:rPr lang="tr-TR" dirty="0" smtClean="0">
                <a:latin typeface="Arial" pitchFamily="34" charset="0"/>
                <a:cs typeface="Arial" pitchFamily="34" charset="0"/>
              </a:rPr>
              <a:t>Anlatımın gözlem ve deneyimler sonucu birinci kişi tarafından –</a:t>
            </a:r>
            <a:r>
              <a:rPr lang="tr-TR" dirty="0" err="1" smtClean="0">
                <a:latin typeface="Arial" pitchFamily="34" charset="0"/>
                <a:cs typeface="Arial" pitchFamily="34" charset="0"/>
              </a:rPr>
              <a:t>di</a:t>
            </a:r>
            <a:r>
              <a:rPr lang="tr-TR" dirty="0" smtClean="0">
                <a:latin typeface="Arial" pitchFamily="34" charset="0"/>
                <a:cs typeface="Arial" pitchFamily="34" charset="0"/>
              </a:rPr>
              <a:t> ya da –yor (-makta) kipleri kullanılarak gerçekleşmesine doğrudan anlatım denir. Bu anlatım çeşidinde anlatıcı yaşananlara şahit olmaktadır. Edebiyatta anlatımda gerçeklik olgusunu sağlamlaştırmak için tercih edilir.</a:t>
            </a:r>
          </a:p>
          <a:p>
            <a:endParaRPr lang="tr-TR" dirty="0"/>
          </a:p>
        </p:txBody>
      </p:sp>
      <p:sp>
        <p:nvSpPr>
          <p:cNvPr id="3" name="2 Başlık"/>
          <p:cNvSpPr>
            <a:spLocks noGrp="1"/>
          </p:cNvSpPr>
          <p:nvPr>
            <p:ph type="title"/>
          </p:nvPr>
        </p:nvSpPr>
        <p:spPr/>
        <p:txBody>
          <a:bodyPr/>
          <a:lstStyle/>
          <a:p>
            <a:r>
              <a:rPr lang="tr-TR" b="1" u="sng" dirty="0" smtClean="0">
                <a:solidFill>
                  <a:schemeClr val="accent2">
                    <a:lumMod val="75000"/>
                  </a:schemeClr>
                </a:solidFill>
              </a:rPr>
              <a:t>Doğrudan Anlatım</a:t>
            </a:r>
            <a:endParaRPr lang="tr-TR" b="1" u="sng" dirty="0">
              <a:solidFill>
                <a:schemeClr val="accent2">
                  <a:lumMod val="75000"/>
                </a:schemeClr>
              </a:solidFill>
            </a:endParaRPr>
          </a:p>
        </p:txBody>
      </p:sp>
      <p:pic>
        <p:nvPicPr>
          <p:cNvPr id="4" name="3 Resim" descr="depositphotos_20251383-Pointing-Cute-Cartoon-Owl.jpg"/>
          <p:cNvPicPr>
            <a:picLocks noChangeAspect="1"/>
          </p:cNvPicPr>
          <p:nvPr/>
        </p:nvPicPr>
        <p:blipFill>
          <a:blip r:embed="rId2" cstate="print"/>
          <a:stretch>
            <a:fillRect/>
          </a:stretch>
        </p:blipFill>
        <p:spPr>
          <a:xfrm>
            <a:off x="6143636" y="4214818"/>
            <a:ext cx="2682476" cy="2643182"/>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524000"/>
            <a:ext cx="8229600" cy="2619380"/>
          </a:xfrm>
        </p:spPr>
        <p:txBody>
          <a:bodyPr>
            <a:normAutofit fontScale="92500"/>
          </a:bodyPr>
          <a:lstStyle/>
          <a:p>
            <a:r>
              <a:rPr lang="tr-TR" dirty="0" smtClean="0">
                <a:latin typeface="Arial" pitchFamily="34" charset="0"/>
                <a:cs typeface="Arial" pitchFamily="34" charset="0"/>
              </a:rPr>
              <a:t>Duyulan ya da öğrenilen bir bilginin –</a:t>
            </a:r>
            <a:r>
              <a:rPr lang="tr-TR" dirty="0" err="1" smtClean="0">
                <a:latin typeface="Arial" pitchFamily="34" charset="0"/>
                <a:cs typeface="Arial" pitchFamily="34" charset="0"/>
              </a:rPr>
              <a:t>miş’li</a:t>
            </a:r>
            <a:r>
              <a:rPr lang="tr-TR" dirty="0" smtClean="0">
                <a:latin typeface="Arial" pitchFamily="34" charset="0"/>
                <a:cs typeface="Arial" pitchFamily="34" charset="0"/>
              </a:rPr>
              <a:t> geçmiş zaman kipi kullanılarak anlatılmasına denir. Dolaylı anlatımda anlatıcı olay ya da durumlara bir vasıta yolu ile ulaşır. Böylelikle edinilen bilgi ya da haberin anlatımı dolaylı olacaktır. Edebiyatta roman, hikaye gibi türlerde dolaylı anlatım kullanılmaktadır.</a:t>
            </a:r>
            <a:endParaRPr lang="tr-TR" dirty="0">
              <a:latin typeface="Arial" pitchFamily="34" charset="0"/>
              <a:cs typeface="Arial" pitchFamily="34" charset="0"/>
            </a:endParaRPr>
          </a:p>
        </p:txBody>
      </p:sp>
      <p:sp>
        <p:nvSpPr>
          <p:cNvPr id="3" name="2 Başlık"/>
          <p:cNvSpPr>
            <a:spLocks noGrp="1"/>
          </p:cNvSpPr>
          <p:nvPr>
            <p:ph type="title"/>
          </p:nvPr>
        </p:nvSpPr>
        <p:spPr/>
        <p:txBody>
          <a:bodyPr/>
          <a:lstStyle/>
          <a:p>
            <a:r>
              <a:rPr lang="tr-TR" b="1" u="sng" dirty="0" smtClean="0">
                <a:solidFill>
                  <a:schemeClr val="accent2">
                    <a:lumMod val="75000"/>
                  </a:schemeClr>
                </a:solidFill>
              </a:rPr>
              <a:t>Dolaylı Anlatım</a:t>
            </a:r>
            <a:endParaRPr lang="tr-TR" b="1" u="sng" dirty="0">
              <a:solidFill>
                <a:schemeClr val="accent2">
                  <a:lumMod val="75000"/>
                </a:schemeClr>
              </a:solidFill>
            </a:endParaRPr>
          </a:p>
        </p:txBody>
      </p:sp>
      <p:pic>
        <p:nvPicPr>
          <p:cNvPr id="4" name="3 Resim" descr="images (2).jpg"/>
          <p:cNvPicPr>
            <a:picLocks noChangeAspect="1"/>
          </p:cNvPicPr>
          <p:nvPr/>
        </p:nvPicPr>
        <p:blipFill>
          <a:blip r:embed="rId2"/>
          <a:stretch>
            <a:fillRect/>
          </a:stretch>
        </p:blipFill>
        <p:spPr>
          <a:xfrm>
            <a:off x="6643702" y="4124734"/>
            <a:ext cx="2257434" cy="2733266"/>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524000"/>
            <a:ext cx="8229600" cy="2976570"/>
          </a:xfrm>
        </p:spPr>
        <p:txBody>
          <a:bodyPr>
            <a:normAutofit lnSpcReduction="10000"/>
          </a:bodyPr>
          <a:lstStyle/>
          <a:p>
            <a:r>
              <a:rPr lang="tr-TR" dirty="0" smtClean="0">
                <a:latin typeface="Arial" pitchFamily="34" charset="0"/>
                <a:cs typeface="Arial" pitchFamily="34" charset="0"/>
              </a:rPr>
              <a:t>Kişiye göre anlatımın birinci ve üçüncü kişili anlatım olmak üzere iki çeşidi vardır.</a:t>
            </a:r>
          </a:p>
          <a:p>
            <a:r>
              <a:rPr lang="tr-TR" dirty="0" smtClean="0">
                <a:latin typeface="Arial" pitchFamily="34" charset="0"/>
                <a:cs typeface="Arial" pitchFamily="34" charset="0"/>
              </a:rPr>
              <a:t>Birinci kişili anlatımda, çoğunlukla olayların kendi çevresinde döndüğü ya da kendisine bağlandığı asıl kişi vardır. Bu anlatımda “ben ve biz” sözcükleri kullanılır. Kişi başından geçenleri, gözlem ve izlenimlerini yazar olarak aktarır.</a:t>
            </a:r>
          </a:p>
          <a:p>
            <a:pPr>
              <a:buNone/>
            </a:pPr>
            <a:endParaRPr lang="tr-TR" dirty="0"/>
          </a:p>
        </p:txBody>
      </p:sp>
      <p:sp>
        <p:nvSpPr>
          <p:cNvPr id="3" name="2 Başlık"/>
          <p:cNvSpPr>
            <a:spLocks noGrp="1"/>
          </p:cNvSpPr>
          <p:nvPr>
            <p:ph type="title"/>
          </p:nvPr>
        </p:nvSpPr>
        <p:spPr/>
        <p:txBody>
          <a:bodyPr/>
          <a:lstStyle/>
          <a:p>
            <a:r>
              <a:rPr lang="tr-TR" b="1" u="sng" dirty="0" smtClean="0">
                <a:solidFill>
                  <a:schemeClr val="accent2">
                    <a:lumMod val="75000"/>
                  </a:schemeClr>
                </a:solidFill>
              </a:rPr>
              <a:t>Kişiye Göre Anlatım</a:t>
            </a:r>
            <a:endParaRPr lang="tr-TR" b="1" u="sng" dirty="0">
              <a:solidFill>
                <a:schemeClr val="accent2">
                  <a:lumMod val="75000"/>
                </a:schemeClr>
              </a:solidFill>
            </a:endParaRPr>
          </a:p>
        </p:txBody>
      </p:sp>
      <p:sp>
        <p:nvSpPr>
          <p:cNvPr id="4" name="3 Metin kutusu"/>
          <p:cNvSpPr txBox="1"/>
          <p:nvPr/>
        </p:nvSpPr>
        <p:spPr>
          <a:xfrm>
            <a:off x="642910" y="4429132"/>
            <a:ext cx="8072494" cy="1815882"/>
          </a:xfrm>
          <a:prstGeom prst="rect">
            <a:avLst/>
          </a:prstGeom>
          <a:noFill/>
        </p:spPr>
        <p:txBody>
          <a:bodyPr wrap="square" rtlCol="0">
            <a:spAutoFit/>
          </a:bodyPr>
          <a:lstStyle/>
          <a:p>
            <a:r>
              <a:rPr lang="tr-TR" sz="2800" b="1" i="1" dirty="0" smtClean="0">
                <a:latin typeface="Arial" pitchFamily="34" charset="0"/>
                <a:cs typeface="Arial" pitchFamily="34" charset="0"/>
              </a:rPr>
              <a:t>“Sabah erkenden kahvaltımı yaptım ve deniz kenarına balık tutmaya indim”</a:t>
            </a:r>
          </a:p>
          <a:p>
            <a:endParaRPr lang="tr-TR" sz="2800" b="1" i="1" dirty="0" smtClean="0"/>
          </a:p>
          <a:p>
            <a:r>
              <a:rPr lang="tr-TR" sz="2800" i="1" dirty="0" smtClean="0">
                <a:latin typeface="Arial" pitchFamily="34" charset="0"/>
                <a:cs typeface="Arial" pitchFamily="34" charset="0"/>
              </a:rPr>
              <a:t> C</a:t>
            </a:r>
            <a:r>
              <a:rPr lang="tr-TR" sz="2800" dirty="0" smtClean="0">
                <a:latin typeface="Arial" pitchFamily="34" charset="0"/>
                <a:cs typeface="Arial" pitchFamily="34" charset="0"/>
              </a:rPr>
              <a:t>ümlesinde birinci kişili anlatım vardır.</a:t>
            </a:r>
            <a:endParaRPr lang="tr-TR" sz="2800" dirty="0">
              <a:latin typeface="Arial" pitchFamily="34" charset="0"/>
              <a:cs typeface="Arial" pitchFamily="34" charset="0"/>
            </a:endParaRPr>
          </a:p>
        </p:txBody>
      </p:sp>
      <p:pic>
        <p:nvPicPr>
          <p:cNvPr id="5" name="4 Resim" descr="73da709a7495ba2dea50d7f3121fd6f2.jpg"/>
          <p:cNvPicPr>
            <a:picLocks noChangeAspect="1"/>
          </p:cNvPicPr>
          <p:nvPr/>
        </p:nvPicPr>
        <p:blipFill>
          <a:blip r:embed="rId2"/>
          <a:stretch>
            <a:fillRect/>
          </a:stretch>
        </p:blipFill>
        <p:spPr>
          <a:xfrm>
            <a:off x="7215198" y="4929198"/>
            <a:ext cx="1928802" cy="1928802"/>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28596" y="714356"/>
            <a:ext cx="8229600" cy="1643074"/>
          </a:xfrm>
        </p:spPr>
        <p:txBody>
          <a:bodyPr>
            <a:normAutofit lnSpcReduction="10000"/>
          </a:bodyPr>
          <a:lstStyle/>
          <a:p>
            <a:r>
              <a:rPr lang="tr-TR" dirty="0" smtClean="0">
                <a:latin typeface="Arial" pitchFamily="34" charset="0"/>
                <a:cs typeface="Arial" pitchFamily="34" charset="0"/>
              </a:rPr>
              <a:t>Üçüncü kişili anlatımda, çoğunlukla “sen, siz, o ve onlar” sözcükleri kullanılır. Bu anlatımda yazar, başkalarından, onların yapıp ettiklerinden bahseder.</a:t>
            </a:r>
          </a:p>
        </p:txBody>
      </p:sp>
      <p:sp>
        <p:nvSpPr>
          <p:cNvPr id="4" name="3 Metin kutusu"/>
          <p:cNvSpPr txBox="1"/>
          <p:nvPr/>
        </p:nvSpPr>
        <p:spPr>
          <a:xfrm>
            <a:off x="642910" y="2428868"/>
            <a:ext cx="7715304" cy="2369880"/>
          </a:xfrm>
          <a:prstGeom prst="rect">
            <a:avLst/>
          </a:prstGeom>
          <a:noFill/>
        </p:spPr>
        <p:txBody>
          <a:bodyPr wrap="square" rtlCol="0">
            <a:spAutoFit/>
          </a:bodyPr>
          <a:lstStyle/>
          <a:p>
            <a:r>
              <a:rPr lang="tr-TR" sz="2800" b="1" i="1" dirty="0" smtClean="0">
                <a:latin typeface="Arial" pitchFamily="34" charset="0"/>
                <a:cs typeface="Arial" pitchFamily="34" charset="0"/>
              </a:rPr>
              <a:t>“Sabah erkenden kalkıp kahvaltısını yaptı, araç ve gereçlerini alarak deniz kenarına balık tutmaya indi.”</a:t>
            </a:r>
            <a:r>
              <a:rPr lang="tr-TR" sz="2800" b="1" dirty="0" smtClean="0">
                <a:latin typeface="Arial" pitchFamily="34" charset="0"/>
                <a:cs typeface="Arial" pitchFamily="34" charset="0"/>
              </a:rPr>
              <a:t> </a:t>
            </a:r>
          </a:p>
          <a:p>
            <a:endParaRPr lang="tr-TR" dirty="0" smtClean="0"/>
          </a:p>
          <a:p>
            <a:r>
              <a:rPr lang="tr-TR" sz="2800" dirty="0" smtClean="0">
                <a:latin typeface="Arial" pitchFamily="34" charset="0"/>
                <a:cs typeface="Arial" pitchFamily="34" charset="0"/>
              </a:rPr>
              <a:t>Cümlesinde ise üçüncü kişili anlatım vardır.</a:t>
            </a:r>
          </a:p>
          <a:p>
            <a:endParaRPr lang="tr-TR" dirty="0"/>
          </a:p>
        </p:txBody>
      </p:sp>
      <p:pic>
        <p:nvPicPr>
          <p:cNvPr id="5" name="4 Resim" descr="images (1).png"/>
          <p:cNvPicPr>
            <a:picLocks noChangeAspect="1"/>
          </p:cNvPicPr>
          <p:nvPr/>
        </p:nvPicPr>
        <p:blipFill>
          <a:blip r:embed="rId2"/>
          <a:stretch>
            <a:fillRect/>
          </a:stretch>
        </p:blipFill>
        <p:spPr>
          <a:xfrm>
            <a:off x="6215074" y="4500570"/>
            <a:ext cx="2143125" cy="2143125"/>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571472" y="571480"/>
            <a:ext cx="1369286" cy="58477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tr-TR" sz="3200" b="1" u="sng"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Örnek</a:t>
            </a:r>
            <a:endParaRPr lang="tr-TR" sz="3200" b="1" u="sng"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5" name="4 Metin kutusu"/>
          <p:cNvSpPr txBox="1"/>
          <p:nvPr/>
        </p:nvSpPr>
        <p:spPr>
          <a:xfrm>
            <a:off x="571472" y="1357298"/>
            <a:ext cx="8143932" cy="830997"/>
          </a:xfrm>
          <a:prstGeom prst="rect">
            <a:avLst/>
          </a:prstGeom>
          <a:noFill/>
        </p:spPr>
        <p:txBody>
          <a:bodyPr wrap="square" rtlCol="0">
            <a:spAutoFit/>
          </a:bodyPr>
          <a:lstStyle/>
          <a:p>
            <a:r>
              <a:rPr lang="tr-TR" sz="2400" b="1" dirty="0" smtClean="0">
                <a:latin typeface="Arial" pitchFamily="34" charset="0"/>
                <a:cs typeface="Arial" pitchFamily="34" charset="0"/>
              </a:rPr>
              <a:t>Aşağıdaki cümlelerin hangisi, doğrudan anlatıma örnek olamaz?</a:t>
            </a:r>
            <a:endParaRPr lang="tr-TR" sz="2400" dirty="0">
              <a:latin typeface="Arial" pitchFamily="34" charset="0"/>
              <a:cs typeface="Arial" pitchFamily="34" charset="0"/>
            </a:endParaRPr>
          </a:p>
        </p:txBody>
      </p:sp>
      <p:sp>
        <p:nvSpPr>
          <p:cNvPr id="7" name="6 Metin kutusu"/>
          <p:cNvSpPr txBox="1"/>
          <p:nvPr/>
        </p:nvSpPr>
        <p:spPr>
          <a:xfrm>
            <a:off x="642910" y="2214554"/>
            <a:ext cx="7858180" cy="4154984"/>
          </a:xfrm>
          <a:prstGeom prst="rect">
            <a:avLst/>
          </a:prstGeom>
          <a:noFill/>
        </p:spPr>
        <p:txBody>
          <a:bodyPr wrap="square" rtlCol="0">
            <a:spAutoFit/>
          </a:bodyPr>
          <a:lstStyle/>
          <a:p>
            <a:r>
              <a:rPr lang="tr-TR" sz="2400" b="1" dirty="0" smtClean="0">
                <a:latin typeface="Arial" pitchFamily="34" charset="0"/>
                <a:cs typeface="Arial" pitchFamily="34" charset="0"/>
              </a:rPr>
              <a:t>A)</a:t>
            </a:r>
            <a:r>
              <a:rPr lang="tr-TR" sz="2400" dirty="0" smtClean="0">
                <a:latin typeface="Arial" pitchFamily="34" charset="0"/>
                <a:cs typeface="Arial" pitchFamily="34" charset="0"/>
              </a:rPr>
              <a:t> Ben, bu konuda bir şey söylemek bana düşmez, derim.</a:t>
            </a:r>
            <a:br>
              <a:rPr lang="tr-TR" sz="2400" dirty="0" smtClean="0">
                <a:latin typeface="Arial" pitchFamily="34" charset="0"/>
                <a:cs typeface="Arial" pitchFamily="34" charset="0"/>
              </a:rPr>
            </a:br>
            <a:r>
              <a:rPr lang="tr-TR" sz="2400" b="1" dirty="0" smtClean="0">
                <a:latin typeface="Arial" pitchFamily="34" charset="0"/>
                <a:cs typeface="Arial" pitchFamily="34" charset="0"/>
              </a:rPr>
              <a:t>B)</a:t>
            </a:r>
            <a:r>
              <a:rPr lang="tr-TR" sz="2400" dirty="0" smtClean="0">
                <a:latin typeface="Arial" pitchFamily="34" charset="0"/>
                <a:cs typeface="Arial" pitchFamily="34" charset="0"/>
              </a:rPr>
              <a:t> çocuk yavaşça : "Haydi, parka gidelim anne!" dedi.</a:t>
            </a:r>
            <a:br>
              <a:rPr lang="tr-TR" sz="2400" dirty="0" smtClean="0">
                <a:latin typeface="Arial" pitchFamily="34" charset="0"/>
                <a:cs typeface="Arial" pitchFamily="34" charset="0"/>
              </a:rPr>
            </a:br>
            <a:r>
              <a:rPr lang="tr-TR" sz="2400" b="1" dirty="0" smtClean="0">
                <a:latin typeface="Arial" pitchFamily="34" charset="0"/>
                <a:cs typeface="Arial" pitchFamily="34" charset="0"/>
              </a:rPr>
              <a:t>C)</a:t>
            </a:r>
            <a:r>
              <a:rPr lang="tr-TR" sz="2400" dirty="0" smtClean="0">
                <a:latin typeface="Arial" pitchFamily="34" charset="0"/>
                <a:cs typeface="Arial" pitchFamily="34" charset="0"/>
              </a:rPr>
              <a:t> "İnsanın en iyi dostu, ölmüş dostudur." der, </a:t>
            </a:r>
            <a:r>
              <a:rPr lang="tr-TR" sz="2400" dirty="0" err="1" smtClean="0">
                <a:latin typeface="Arial" pitchFamily="34" charset="0"/>
                <a:cs typeface="Arial" pitchFamily="34" charset="0"/>
              </a:rPr>
              <a:t>Gabriel</a:t>
            </a:r>
            <a:r>
              <a:rPr lang="tr-TR" sz="2400" dirty="0" smtClean="0">
                <a:latin typeface="Arial" pitchFamily="34" charset="0"/>
                <a:cs typeface="Arial" pitchFamily="34" charset="0"/>
              </a:rPr>
              <a:t> </a:t>
            </a:r>
            <a:r>
              <a:rPr lang="tr-TR" sz="2400" dirty="0" err="1" smtClean="0">
                <a:latin typeface="Arial" pitchFamily="34" charset="0"/>
                <a:cs typeface="Arial" pitchFamily="34" charset="0"/>
              </a:rPr>
              <a:t>Garcia</a:t>
            </a:r>
            <a:r>
              <a:rPr lang="tr-TR" sz="2400" dirty="0" smtClean="0">
                <a:latin typeface="Arial" pitchFamily="34" charset="0"/>
                <a:cs typeface="Arial" pitchFamily="34" charset="0"/>
              </a:rPr>
              <a:t> </a:t>
            </a:r>
            <a:r>
              <a:rPr lang="tr-TR" sz="2400" dirty="0" err="1" smtClean="0">
                <a:latin typeface="Arial" pitchFamily="34" charset="0"/>
                <a:cs typeface="Arial" pitchFamily="34" charset="0"/>
              </a:rPr>
              <a:t>Marquez</a:t>
            </a:r>
            <a:r>
              <a:rPr lang="tr-TR" sz="2400" dirty="0" smtClean="0">
                <a:latin typeface="Arial" pitchFamily="34" charset="0"/>
                <a:cs typeface="Arial" pitchFamily="34" charset="0"/>
              </a:rPr>
              <a:t>.</a:t>
            </a:r>
            <a:br>
              <a:rPr lang="tr-TR" sz="2400" dirty="0" smtClean="0">
                <a:latin typeface="Arial" pitchFamily="34" charset="0"/>
                <a:cs typeface="Arial" pitchFamily="34" charset="0"/>
              </a:rPr>
            </a:br>
            <a:r>
              <a:rPr lang="tr-TR" sz="2400" b="1" dirty="0" smtClean="0">
                <a:latin typeface="Arial" pitchFamily="34" charset="0"/>
                <a:cs typeface="Arial" pitchFamily="34" charset="0"/>
              </a:rPr>
              <a:t>D)</a:t>
            </a:r>
            <a:r>
              <a:rPr lang="tr-TR" sz="2400" dirty="0" smtClean="0">
                <a:latin typeface="Arial" pitchFamily="34" charset="0"/>
                <a:cs typeface="Arial" pitchFamily="34" charset="0"/>
              </a:rPr>
              <a:t> Şöyle beş altı kitabı iyi bilmekle ne büyük bir bilgin olabilir insan!</a:t>
            </a:r>
            <a:br>
              <a:rPr lang="tr-TR" sz="2400" dirty="0" smtClean="0">
                <a:latin typeface="Arial" pitchFamily="34" charset="0"/>
                <a:cs typeface="Arial" pitchFamily="34" charset="0"/>
              </a:rPr>
            </a:br>
            <a:r>
              <a:rPr lang="tr-TR" sz="2400" b="1" dirty="0" smtClean="0">
                <a:latin typeface="Arial" pitchFamily="34" charset="0"/>
                <a:cs typeface="Arial" pitchFamily="34" charset="0"/>
              </a:rPr>
              <a:t>E)</a:t>
            </a:r>
            <a:r>
              <a:rPr lang="tr-TR" sz="2400" dirty="0" smtClean="0">
                <a:latin typeface="Arial" pitchFamily="34" charset="0"/>
                <a:cs typeface="Arial" pitchFamily="34" charset="0"/>
              </a:rPr>
              <a:t> Arkadaşım, yönetim kurulu toplantısının yarın</a:t>
            </a:r>
            <a:br>
              <a:rPr lang="tr-TR" sz="2400" dirty="0" smtClean="0">
                <a:latin typeface="Arial" pitchFamily="34" charset="0"/>
                <a:cs typeface="Arial" pitchFamily="34" charset="0"/>
              </a:rPr>
            </a:br>
            <a:r>
              <a:rPr lang="tr-TR" sz="2400" dirty="0" smtClean="0">
                <a:latin typeface="Arial" pitchFamily="34" charset="0"/>
                <a:cs typeface="Arial" pitchFamily="34" charset="0"/>
              </a:rPr>
              <a:t>yapılacağını söyledi.</a:t>
            </a:r>
          </a:p>
          <a:p>
            <a:r>
              <a:rPr lang="tr-TR" sz="2400" dirty="0" smtClean="0"/>
              <a:t/>
            </a:r>
            <a:br>
              <a:rPr lang="tr-TR" sz="2400" dirty="0" smtClean="0"/>
            </a:br>
            <a:endParaRPr lang="tr-TR" sz="2400" dirty="0"/>
          </a:p>
        </p:txBody>
      </p:sp>
      <p:sp>
        <p:nvSpPr>
          <p:cNvPr id="8" name="7 Sağ Ok"/>
          <p:cNvSpPr/>
          <p:nvPr/>
        </p:nvSpPr>
        <p:spPr>
          <a:xfrm>
            <a:off x="6429388" y="5786454"/>
            <a:ext cx="928694"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8 Metin kutusu"/>
          <p:cNvSpPr txBox="1"/>
          <p:nvPr/>
        </p:nvSpPr>
        <p:spPr>
          <a:xfrm>
            <a:off x="7358050" y="5715016"/>
            <a:ext cx="1785950" cy="461665"/>
          </a:xfrm>
          <a:prstGeom prst="rect">
            <a:avLst/>
          </a:prstGeom>
          <a:noFill/>
        </p:spPr>
        <p:txBody>
          <a:bodyPr wrap="square" rtlCol="0">
            <a:spAutoFit/>
          </a:bodyPr>
          <a:lstStyle/>
          <a:p>
            <a:r>
              <a:rPr lang="tr-TR" sz="2400" b="1" dirty="0" smtClean="0">
                <a:latin typeface="Arial" pitchFamily="34" charset="0"/>
                <a:cs typeface="Arial" pitchFamily="34" charset="0"/>
              </a:rPr>
              <a:t>CEVAP:E</a:t>
            </a:r>
            <a:endParaRPr lang="tr-TR" sz="2400" b="1" dirty="0">
              <a:latin typeface="Arial" pitchFamily="34" charset="0"/>
              <a:cs typeface="Arial" pitchFamily="34" charset="0"/>
            </a:endParaRPr>
          </a:p>
        </p:txBody>
      </p:sp>
      <p:pic>
        <p:nvPicPr>
          <p:cNvPr id="11" name="10 Resim" descr="depositphotos_32469215-Graduated-academic-owl.jpg"/>
          <p:cNvPicPr>
            <a:picLocks noChangeAspect="1"/>
          </p:cNvPicPr>
          <p:nvPr/>
        </p:nvPicPr>
        <p:blipFill>
          <a:blip r:embed="rId3" cstate="print"/>
          <a:stretch>
            <a:fillRect/>
          </a:stretch>
        </p:blipFill>
        <p:spPr>
          <a:xfrm>
            <a:off x="2071670" y="0"/>
            <a:ext cx="1428736" cy="1428736"/>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500034" y="1071546"/>
            <a:ext cx="8215370" cy="1200329"/>
          </a:xfrm>
          <a:prstGeom prst="rect">
            <a:avLst/>
          </a:prstGeom>
          <a:noFill/>
        </p:spPr>
        <p:txBody>
          <a:bodyPr wrap="square" rtlCol="0">
            <a:spAutoFit/>
          </a:bodyPr>
          <a:lstStyle/>
          <a:p>
            <a:r>
              <a:rPr lang="tr-TR" sz="2400" b="1" dirty="0" smtClean="0">
                <a:latin typeface="Arial" pitchFamily="34" charset="0"/>
                <a:cs typeface="Arial" pitchFamily="34" charset="0"/>
              </a:rPr>
              <a:t>Aşağıdaki cümlelerin hangisi "kişiden kişiye değişebilen bir yargı" içermektedir?</a:t>
            </a:r>
            <a:r>
              <a:rPr lang="tr-TR" sz="2400" dirty="0" smtClean="0">
                <a:latin typeface="Arial" pitchFamily="34" charset="0"/>
                <a:cs typeface="Arial" pitchFamily="34" charset="0"/>
              </a:rPr>
              <a:t/>
            </a:r>
            <a:br>
              <a:rPr lang="tr-TR" sz="2400" dirty="0" smtClean="0">
                <a:latin typeface="Arial" pitchFamily="34" charset="0"/>
                <a:cs typeface="Arial" pitchFamily="34" charset="0"/>
              </a:rPr>
            </a:br>
            <a:endParaRPr lang="tr-TR" sz="2400" dirty="0">
              <a:latin typeface="Arial" pitchFamily="34" charset="0"/>
              <a:cs typeface="Arial" pitchFamily="34" charset="0"/>
            </a:endParaRPr>
          </a:p>
        </p:txBody>
      </p:sp>
      <p:sp>
        <p:nvSpPr>
          <p:cNvPr id="6" name="5 Dikdörtgen"/>
          <p:cNvSpPr/>
          <p:nvPr/>
        </p:nvSpPr>
        <p:spPr>
          <a:xfrm>
            <a:off x="571472" y="428604"/>
            <a:ext cx="1369286" cy="584775"/>
          </a:xfrm>
          <a:prstGeom prst="rect">
            <a:avLst/>
          </a:prstGeom>
        </p:spPr>
        <p:txBody>
          <a:bodyPr wrap="none">
            <a:spAutoFit/>
          </a:bodyPr>
          <a:lstStyle/>
          <a:p>
            <a:r>
              <a:rPr lang="tr-TR" sz="3200" b="1" u="sng"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Örnek</a:t>
            </a:r>
            <a:endParaRPr lang="tr-TR" sz="3200" dirty="0"/>
          </a:p>
        </p:txBody>
      </p:sp>
      <p:sp>
        <p:nvSpPr>
          <p:cNvPr id="7" name="6 Metin kutusu"/>
          <p:cNvSpPr txBox="1"/>
          <p:nvPr/>
        </p:nvSpPr>
        <p:spPr>
          <a:xfrm>
            <a:off x="500034" y="2285992"/>
            <a:ext cx="8001056" cy="3170099"/>
          </a:xfrm>
          <a:prstGeom prst="rect">
            <a:avLst/>
          </a:prstGeom>
          <a:noFill/>
        </p:spPr>
        <p:txBody>
          <a:bodyPr wrap="square" rtlCol="0">
            <a:spAutoFit/>
          </a:bodyPr>
          <a:lstStyle/>
          <a:p>
            <a:r>
              <a:rPr lang="tr-TR" sz="2400" b="1" dirty="0" smtClean="0">
                <a:latin typeface="Arial" pitchFamily="34" charset="0"/>
                <a:cs typeface="Arial" pitchFamily="34" charset="0"/>
              </a:rPr>
              <a:t>A) </a:t>
            </a:r>
            <a:r>
              <a:rPr lang="tr-TR" sz="2400" dirty="0" smtClean="0">
                <a:latin typeface="Arial" pitchFamily="34" charset="0"/>
                <a:cs typeface="Arial" pitchFamily="34" charset="0"/>
              </a:rPr>
              <a:t>Türkiye'nin en kalabalık kenti İstanbul'dur.</a:t>
            </a:r>
            <a:br>
              <a:rPr lang="tr-TR" sz="2400" dirty="0" smtClean="0">
                <a:latin typeface="Arial" pitchFamily="34" charset="0"/>
                <a:cs typeface="Arial" pitchFamily="34" charset="0"/>
              </a:rPr>
            </a:br>
            <a:r>
              <a:rPr lang="tr-TR" sz="2400" b="1" dirty="0" smtClean="0">
                <a:latin typeface="Arial" pitchFamily="34" charset="0"/>
                <a:cs typeface="Arial" pitchFamily="34" charset="0"/>
              </a:rPr>
              <a:t>B) </a:t>
            </a:r>
            <a:r>
              <a:rPr lang="tr-TR" sz="2400" dirty="0" smtClean="0">
                <a:latin typeface="Arial" pitchFamily="34" charset="0"/>
                <a:cs typeface="Arial" pitchFamily="34" charset="0"/>
              </a:rPr>
              <a:t>Anadolu, çeşitli uygarlıkların izlerini taşır.</a:t>
            </a:r>
            <a:br>
              <a:rPr lang="tr-TR" sz="2400" dirty="0" smtClean="0">
                <a:latin typeface="Arial" pitchFamily="34" charset="0"/>
                <a:cs typeface="Arial" pitchFamily="34" charset="0"/>
              </a:rPr>
            </a:br>
            <a:r>
              <a:rPr lang="tr-TR" sz="2400" b="1" dirty="0" smtClean="0">
                <a:latin typeface="Arial" pitchFamily="34" charset="0"/>
                <a:cs typeface="Arial" pitchFamily="34" charset="0"/>
              </a:rPr>
              <a:t>C) </a:t>
            </a:r>
            <a:r>
              <a:rPr lang="tr-TR" sz="2400" dirty="0" smtClean="0">
                <a:latin typeface="Arial" pitchFamily="34" charset="0"/>
                <a:cs typeface="Arial" pitchFamily="34" charset="0"/>
              </a:rPr>
              <a:t>Kışın, doğu bölgelerimizde kar yüzünden </a:t>
            </a:r>
            <a:r>
              <a:rPr lang="tr-TR" sz="2400" dirty="0" err="1" smtClean="0">
                <a:latin typeface="Arial" pitchFamily="34" charset="0"/>
                <a:cs typeface="Arial" pitchFamily="34" charset="0"/>
              </a:rPr>
              <a:t>ba</a:t>
            </a:r>
            <a:r>
              <a:rPr lang="tr-TR" sz="2400" dirty="0" smtClean="0">
                <a:latin typeface="Arial" pitchFamily="34" charset="0"/>
                <a:cs typeface="Arial" pitchFamily="34" charset="0"/>
              </a:rPr>
              <a:t>-</a:t>
            </a:r>
            <a:r>
              <a:rPr lang="tr-TR" sz="2400" dirty="0" err="1" smtClean="0">
                <a:latin typeface="Arial" pitchFamily="34" charset="0"/>
                <a:cs typeface="Arial" pitchFamily="34" charset="0"/>
              </a:rPr>
              <a:t>zı</a:t>
            </a:r>
            <a:r>
              <a:rPr lang="tr-TR" sz="2400" dirty="0" smtClean="0">
                <a:latin typeface="Arial" pitchFamily="34" charset="0"/>
                <a:cs typeface="Arial" pitchFamily="34" charset="0"/>
              </a:rPr>
              <a:t> köylere ulaşılamıyor.</a:t>
            </a:r>
            <a:br>
              <a:rPr lang="tr-TR" sz="2400" dirty="0" smtClean="0">
                <a:latin typeface="Arial" pitchFamily="34" charset="0"/>
                <a:cs typeface="Arial" pitchFamily="34" charset="0"/>
              </a:rPr>
            </a:br>
            <a:r>
              <a:rPr lang="tr-TR" sz="2400" b="1" dirty="0" smtClean="0">
                <a:latin typeface="Arial" pitchFamily="34" charset="0"/>
                <a:cs typeface="Arial" pitchFamily="34" charset="0"/>
              </a:rPr>
              <a:t>D) </a:t>
            </a:r>
            <a:r>
              <a:rPr lang="tr-TR" sz="2400" dirty="0" smtClean="0">
                <a:latin typeface="Arial" pitchFamily="34" charset="0"/>
                <a:cs typeface="Arial" pitchFamily="34" charset="0"/>
              </a:rPr>
              <a:t>Yurdumuz, doğal güzellikleri ile dünyanın en ilginç ülkesidir.</a:t>
            </a:r>
            <a:br>
              <a:rPr lang="tr-TR" sz="2400" dirty="0" smtClean="0">
                <a:latin typeface="Arial" pitchFamily="34" charset="0"/>
                <a:cs typeface="Arial" pitchFamily="34" charset="0"/>
              </a:rPr>
            </a:br>
            <a:r>
              <a:rPr lang="tr-TR" sz="2400" b="1" dirty="0" smtClean="0">
                <a:latin typeface="Arial" pitchFamily="34" charset="0"/>
                <a:cs typeface="Arial" pitchFamily="34" charset="0"/>
              </a:rPr>
              <a:t>E)</a:t>
            </a:r>
            <a:r>
              <a:rPr lang="tr-TR" sz="2400" dirty="0" smtClean="0">
                <a:latin typeface="Arial" pitchFamily="34" charset="0"/>
                <a:cs typeface="Arial" pitchFamily="34" charset="0"/>
              </a:rPr>
              <a:t> Bu bölgede kış ayları ılık ve yağışlı geçer</a:t>
            </a:r>
            <a:r>
              <a:rPr lang="tr-TR" sz="2800" dirty="0" smtClean="0">
                <a:latin typeface="Arial" pitchFamily="34" charset="0"/>
                <a:cs typeface="Arial" pitchFamily="34" charset="0"/>
              </a:rPr>
              <a:t>.</a:t>
            </a:r>
            <a:br>
              <a:rPr lang="tr-TR" sz="2800" dirty="0" smtClean="0">
                <a:latin typeface="Arial" pitchFamily="34" charset="0"/>
                <a:cs typeface="Arial" pitchFamily="34" charset="0"/>
              </a:rPr>
            </a:br>
            <a:endParaRPr lang="tr-TR" sz="2800" dirty="0">
              <a:latin typeface="Arial" pitchFamily="34" charset="0"/>
              <a:cs typeface="Arial" pitchFamily="34" charset="0"/>
            </a:endParaRPr>
          </a:p>
        </p:txBody>
      </p:sp>
      <p:sp>
        <p:nvSpPr>
          <p:cNvPr id="9" name="8 Sağ Ok"/>
          <p:cNvSpPr/>
          <p:nvPr/>
        </p:nvSpPr>
        <p:spPr>
          <a:xfrm>
            <a:off x="6215074" y="5857892"/>
            <a:ext cx="1071570"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9 Metin kutusu"/>
          <p:cNvSpPr txBox="1"/>
          <p:nvPr/>
        </p:nvSpPr>
        <p:spPr>
          <a:xfrm>
            <a:off x="7358082" y="5857892"/>
            <a:ext cx="1548437" cy="461665"/>
          </a:xfrm>
          <a:prstGeom prst="rect">
            <a:avLst/>
          </a:prstGeom>
          <a:noFill/>
        </p:spPr>
        <p:txBody>
          <a:bodyPr wrap="none" rtlCol="0">
            <a:spAutoFit/>
          </a:bodyPr>
          <a:lstStyle/>
          <a:p>
            <a:r>
              <a:rPr lang="tr-TR" sz="2400" b="1" dirty="0" smtClean="0"/>
              <a:t>CEVAP:D</a:t>
            </a:r>
            <a:endParaRPr lang="tr-TR" sz="2400" b="1" dirty="0"/>
          </a:p>
        </p:txBody>
      </p:sp>
      <p:pic>
        <p:nvPicPr>
          <p:cNvPr id="8" name="7 Resim" descr="img-thing.jpg"/>
          <p:cNvPicPr>
            <a:picLocks noChangeAspect="1"/>
          </p:cNvPicPr>
          <p:nvPr/>
        </p:nvPicPr>
        <p:blipFill>
          <a:blip r:embed="rId2"/>
          <a:stretch>
            <a:fillRect/>
          </a:stretch>
        </p:blipFill>
        <p:spPr>
          <a:xfrm>
            <a:off x="7096124" y="214290"/>
            <a:ext cx="2047876" cy="2047876"/>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500034" y="357166"/>
            <a:ext cx="1369286" cy="584775"/>
          </a:xfrm>
          <a:prstGeom prst="rect">
            <a:avLst/>
          </a:prstGeom>
        </p:spPr>
        <p:txBody>
          <a:bodyPr wrap="none">
            <a:spAutoFit/>
          </a:bodyPr>
          <a:lstStyle/>
          <a:p>
            <a:r>
              <a:rPr lang="tr-TR" sz="3200" b="1" u="sng"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Örnek</a:t>
            </a:r>
            <a:endParaRPr lang="tr-TR" sz="3200" dirty="0"/>
          </a:p>
        </p:txBody>
      </p:sp>
      <p:sp>
        <p:nvSpPr>
          <p:cNvPr id="5" name="4 Metin kutusu"/>
          <p:cNvSpPr txBox="1"/>
          <p:nvPr/>
        </p:nvSpPr>
        <p:spPr>
          <a:xfrm>
            <a:off x="500034" y="928670"/>
            <a:ext cx="8001056" cy="1384995"/>
          </a:xfrm>
          <a:prstGeom prst="rect">
            <a:avLst/>
          </a:prstGeom>
          <a:noFill/>
        </p:spPr>
        <p:txBody>
          <a:bodyPr wrap="square" rtlCol="0">
            <a:spAutoFit/>
          </a:bodyPr>
          <a:lstStyle/>
          <a:p>
            <a:pPr fontAlgn="base"/>
            <a:r>
              <a:rPr lang="tr-TR" sz="2400" b="1" dirty="0" smtClean="0">
                <a:latin typeface="Arial" pitchFamily="34" charset="0"/>
                <a:cs typeface="Arial" pitchFamily="34" charset="0"/>
              </a:rPr>
              <a:t>Aşağıdaki cümlelerin hangisinde "doğrudan anlatım" söz konusudur ?</a:t>
            </a:r>
            <a:endParaRPr lang="tr-TR" sz="2400" dirty="0" smtClean="0">
              <a:latin typeface="Arial" pitchFamily="34" charset="0"/>
              <a:cs typeface="Arial" pitchFamily="34" charset="0"/>
            </a:endParaRPr>
          </a:p>
          <a:p>
            <a:r>
              <a:rPr lang="tr-TR" dirty="0" smtClean="0"/>
              <a:t/>
            </a:r>
            <a:br>
              <a:rPr lang="tr-TR" dirty="0" smtClean="0"/>
            </a:br>
            <a:endParaRPr lang="tr-TR" dirty="0"/>
          </a:p>
        </p:txBody>
      </p:sp>
      <p:sp>
        <p:nvSpPr>
          <p:cNvPr id="7" name="6 Metin kutusu"/>
          <p:cNvSpPr txBox="1"/>
          <p:nvPr/>
        </p:nvSpPr>
        <p:spPr>
          <a:xfrm>
            <a:off x="500034" y="1928802"/>
            <a:ext cx="8072494" cy="3970318"/>
          </a:xfrm>
          <a:prstGeom prst="rect">
            <a:avLst/>
          </a:prstGeom>
          <a:noFill/>
        </p:spPr>
        <p:txBody>
          <a:bodyPr wrap="square" rtlCol="0">
            <a:spAutoFit/>
          </a:bodyPr>
          <a:lstStyle/>
          <a:p>
            <a:pPr fontAlgn="base"/>
            <a:r>
              <a:rPr lang="tr-TR" sz="2400" b="1" dirty="0" smtClean="0"/>
              <a:t>A) </a:t>
            </a:r>
            <a:r>
              <a:rPr lang="tr-TR" sz="2400" dirty="0" smtClean="0">
                <a:latin typeface="Arial" pitchFamily="34" charset="0"/>
                <a:cs typeface="Arial" pitchFamily="34" charset="0"/>
              </a:rPr>
              <a:t>Yılların kendini iyice yıprattığını söyledi.</a:t>
            </a:r>
          </a:p>
          <a:p>
            <a:pPr fontAlgn="base"/>
            <a:r>
              <a:rPr lang="tr-TR" sz="2400" b="1" dirty="0" smtClean="0">
                <a:latin typeface="Arial" pitchFamily="34" charset="0"/>
                <a:cs typeface="Arial" pitchFamily="34" charset="0"/>
              </a:rPr>
              <a:t>B) </a:t>
            </a:r>
            <a:r>
              <a:rPr lang="tr-TR" sz="2400" dirty="0" smtClean="0">
                <a:latin typeface="Arial" pitchFamily="34" charset="0"/>
                <a:cs typeface="Arial" pitchFamily="34" charset="0"/>
              </a:rPr>
              <a:t>Hayatın insana neler getireceğinin belli olmadığı her zaman söyler.  </a:t>
            </a:r>
          </a:p>
          <a:p>
            <a:pPr fontAlgn="base"/>
            <a:r>
              <a:rPr lang="tr-TR" sz="2400" b="1" dirty="0" smtClean="0">
                <a:latin typeface="Arial" pitchFamily="34" charset="0"/>
                <a:cs typeface="Arial" pitchFamily="34" charset="0"/>
              </a:rPr>
              <a:t>C) </a:t>
            </a:r>
            <a:r>
              <a:rPr lang="tr-TR" sz="2400" dirty="0" smtClean="0">
                <a:latin typeface="Arial" pitchFamily="34" charset="0"/>
                <a:cs typeface="Arial" pitchFamily="34" charset="0"/>
              </a:rPr>
              <a:t>Bizler için çalışmaktan başka yol olmadığını ifade ederdi.</a:t>
            </a:r>
          </a:p>
          <a:p>
            <a:pPr fontAlgn="base"/>
            <a:r>
              <a:rPr lang="tr-TR" sz="2400" b="1" dirty="0" smtClean="0">
                <a:latin typeface="Arial" pitchFamily="34" charset="0"/>
                <a:cs typeface="Arial" pitchFamily="34" charset="0"/>
              </a:rPr>
              <a:t>D)</a:t>
            </a:r>
            <a:r>
              <a:rPr lang="tr-TR" sz="2400" dirty="0" smtClean="0">
                <a:latin typeface="Arial" pitchFamily="34" charset="0"/>
                <a:cs typeface="Arial" pitchFamily="34" charset="0"/>
              </a:rPr>
              <a:t>Hz. Ali "Kimin söylediğine değil, ne söylediğine bakın" demiş.  </a:t>
            </a:r>
          </a:p>
          <a:p>
            <a:pPr fontAlgn="base"/>
            <a:r>
              <a:rPr lang="tr-TR" sz="2400" b="1" dirty="0" smtClean="0">
                <a:latin typeface="Arial" pitchFamily="34" charset="0"/>
                <a:cs typeface="Arial" pitchFamily="34" charset="0"/>
              </a:rPr>
              <a:t>E) </a:t>
            </a:r>
            <a:r>
              <a:rPr lang="tr-TR" sz="2400" dirty="0" err="1" smtClean="0">
                <a:latin typeface="Arial" pitchFamily="34" charset="0"/>
                <a:cs typeface="Arial" pitchFamily="34" charset="0"/>
              </a:rPr>
              <a:t>Shakespeare</a:t>
            </a:r>
            <a:r>
              <a:rPr lang="tr-TR" sz="2400" dirty="0" smtClean="0">
                <a:latin typeface="Arial" pitchFamily="34" charset="0"/>
                <a:cs typeface="Arial" pitchFamily="34" charset="0"/>
              </a:rPr>
              <a:t> büyüklerin katlandıkları acıların da büyük olacağını söylüyor</a:t>
            </a:r>
            <a:r>
              <a:rPr lang="tr-TR" sz="2400" dirty="0" smtClean="0">
                <a:latin typeface="Arial" pitchFamily="34" charset="0"/>
                <a:cs typeface="Arial" pitchFamily="34" charset="0"/>
              </a:rPr>
              <a:t>.</a:t>
            </a:r>
            <a:endParaRPr lang="tr-TR" sz="2400" dirty="0" smtClean="0">
              <a:latin typeface="Arial" pitchFamily="34" charset="0"/>
              <a:cs typeface="Arial" pitchFamily="34" charset="0"/>
            </a:endParaRPr>
          </a:p>
          <a:p>
            <a:r>
              <a:rPr lang="tr-TR" dirty="0" smtClean="0"/>
              <a:t/>
            </a:r>
            <a:br>
              <a:rPr lang="tr-TR" dirty="0" smtClean="0"/>
            </a:br>
            <a:endParaRPr lang="tr-TR" dirty="0"/>
          </a:p>
        </p:txBody>
      </p:sp>
      <p:sp>
        <p:nvSpPr>
          <p:cNvPr id="8" name="7 Sağ Ok"/>
          <p:cNvSpPr/>
          <p:nvPr/>
        </p:nvSpPr>
        <p:spPr>
          <a:xfrm>
            <a:off x="5929322" y="5929330"/>
            <a:ext cx="928694"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8 Metin kutusu"/>
          <p:cNvSpPr txBox="1"/>
          <p:nvPr/>
        </p:nvSpPr>
        <p:spPr>
          <a:xfrm>
            <a:off x="6929454" y="5929330"/>
            <a:ext cx="1785950" cy="461665"/>
          </a:xfrm>
          <a:prstGeom prst="rect">
            <a:avLst/>
          </a:prstGeom>
          <a:noFill/>
        </p:spPr>
        <p:txBody>
          <a:bodyPr wrap="square" rtlCol="0">
            <a:spAutoFit/>
          </a:bodyPr>
          <a:lstStyle/>
          <a:p>
            <a:r>
              <a:rPr lang="tr-TR" sz="2400" b="1" dirty="0" smtClean="0"/>
              <a:t>CEVAP:D</a:t>
            </a:r>
            <a:endParaRPr lang="tr-TR" sz="2400"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500034" y="500042"/>
            <a:ext cx="1369286" cy="584775"/>
          </a:xfrm>
          <a:prstGeom prst="rect">
            <a:avLst/>
          </a:prstGeom>
        </p:spPr>
        <p:txBody>
          <a:bodyPr wrap="none">
            <a:spAutoFit/>
          </a:bodyPr>
          <a:lstStyle/>
          <a:p>
            <a:r>
              <a:rPr lang="tr-TR" sz="3200" b="1" u="sng"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Örnek</a:t>
            </a:r>
            <a:endParaRPr lang="tr-TR" sz="3200" dirty="0"/>
          </a:p>
        </p:txBody>
      </p:sp>
      <p:sp>
        <p:nvSpPr>
          <p:cNvPr id="6" name="5 Metin kutusu"/>
          <p:cNvSpPr txBox="1"/>
          <p:nvPr/>
        </p:nvSpPr>
        <p:spPr>
          <a:xfrm>
            <a:off x="428596" y="1142984"/>
            <a:ext cx="8215370" cy="1200329"/>
          </a:xfrm>
          <a:prstGeom prst="rect">
            <a:avLst/>
          </a:prstGeom>
          <a:noFill/>
        </p:spPr>
        <p:txBody>
          <a:bodyPr wrap="square" rtlCol="0">
            <a:spAutoFit/>
          </a:bodyPr>
          <a:lstStyle/>
          <a:p>
            <a:r>
              <a:rPr lang="tr-TR" sz="2400" b="1" dirty="0" smtClean="0">
                <a:latin typeface="Arial" pitchFamily="34" charset="0"/>
                <a:cs typeface="Arial" pitchFamily="34" charset="0"/>
              </a:rPr>
              <a:t>Aşağıdaki cümlelerin hangisinde </a:t>
            </a:r>
            <a:r>
              <a:rPr lang="tr-TR" sz="2400" b="1" dirty="0" err="1" smtClean="0">
                <a:latin typeface="Arial" pitchFamily="34" charset="0"/>
                <a:cs typeface="Arial" pitchFamily="34" charset="0"/>
              </a:rPr>
              <a:t>somutlama</a:t>
            </a:r>
            <a:r>
              <a:rPr lang="tr-TR" sz="2400" b="1" dirty="0" smtClean="0">
                <a:latin typeface="Arial" pitchFamily="34" charset="0"/>
                <a:cs typeface="Arial" pitchFamily="34" charset="0"/>
              </a:rPr>
              <a:t> yapılmamıştır?</a:t>
            </a:r>
            <a:br>
              <a:rPr lang="tr-TR" sz="2400" b="1" dirty="0" smtClean="0">
                <a:latin typeface="Arial" pitchFamily="34" charset="0"/>
                <a:cs typeface="Arial" pitchFamily="34" charset="0"/>
              </a:rPr>
            </a:br>
            <a:endParaRPr lang="tr-TR" sz="2400" dirty="0">
              <a:latin typeface="Arial" pitchFamily="34" charset="0"/>
              <a:cs typeface="Arial" pitchFamily="34" charset="0"/>
            </a:endParaRPr>
          </a:p>
        </p:txBody>
      </p:sp>
      <p:sp>
        <p:nvSpPr>
          <p:cNvPr id="11" name="10 Metin kutusu"/>
          <p:cNvSpPr txBox="1"/>
          <p:nvPr/>
        </p:nvSpPr>
        <p:spPr>
          <a:xfrm>
            <a:off x="500034" y="2357430"/>
            <a:ext cx="7358114" cy="3416320"/>
          </a:xfrm>
          <a:prstGeom prst="rect">
            <a:avLst/>
          </a:prstGeom>
          <a:noFill/>
        </p:spPr>
        <p:txBody>
          <a:bodyPr wrap="square" rtlCol="0">
            <a:spAutoFit/>
          </a:bodyPr>
          <a:lstStyle/>
          <a:p>
            <a:r>
              <a:rPr lang="tr-TR" sz="2400" b="1" dirty="0" smtClean="0"/>
              <a:t>A)</a:t>
            </a:r>
            <a:r>
              <a:rPr lang="tr-TR" sz="2400" dirty="0" smtClean="0"/>
              <a:t> </a:t>
            </a:r>
            <a:r>
              <a:rPr lang="tr-TR" sz="2400" dirty="0" smtClean="0">
                <a:latin typeface="Arial" pitchFamily="34" charset="0"/>
                <a:cs typeface="Arial" pitchFamily="34" charset="0"/>
              </a:rPr>
              <a:t>Seni kırmak istemem ama teklifin hiç kabul edilir gibi değil.</a:t>
            </a:r>
            <a:br>
              <a:rPr lang="tr-TR" sz="2400" dirty="0" smtClean="0">
                <a:latin typeface="Arial" pitchFamily="34" charset="0"/>
                <a:cs typeface="Arial" pitchFamily="34" charset="0"/>
              </a:rPr>
            </a:br>
            <a:r>
              <a:rPr lang="tr-TR" sz="2400" b="1" dirty="0" smtClean="0">
                <a:latin typeface="Arial" pitchFamily="34" charset="0"/>
                <a:cs typeface="Arial" pitchFamily="34" charset="0"/>
              </a:rPr>
              <a:t>B)</a:t>
            </a:r>
            <a:r>
              <a:rPr lang="tr-TR" sz="2400" dirty="0" smtClean="0">
                <a:latin typeface="Arial" pitchFamily="34" charset="0"/>
                <a:cs typeface="Arial" pitchFamily="34" charset="0"/>
              </a:rPr>
              <a:t> Son oylamada ezici bir çoğunlukla tüm rakiplerini geride bıraktı.</a:t>
            </a:r>
            <a:br>
              <a:rPr lang="tr-TR" sz="2400" dirty="0" smtClean="0">
                <a:latin typeface="Arial" pitchFamily="34" charset="0"/>
                <a:cs typeface="Arial" pitchFamily="34" charset="0"/>
              </a:rPr>
            </a:br>
            <a:r>
              <a:rPr lang="tr-TR" sz="2400" b="1" dirty="0" smtClean="0">
                <a:latin typeface="Arial" pitchFamily="34" charset="0"/>
                <a:cs typeface="Arial" pitchFamily="34" charset="0"/>
              </a:rPr>
              <a:t>C)</a:t>
            </a:r>
            <a:r>
              <a:rPr lang="tr-TR" sz="2400" dirty="0" smtClean="0">
                <a:latin typeface="Arial" pitchFamily="34" charset="0"/>
                <a:cs typeface="Arial" pitchFamily="34" charset="0"/>
              </a:rPr>
              <a:t> Dün olanları duyunca hepimize ateş püskürdü.</a:t>
            </a:r>
            <a:br>
              <a:rPr lang="tr-TR" sz="2400" dirty="0" smtClean="0">
                <a:latin typeface="Arial" pitchFamily="34" charset="0"/>
                <a:cs typeface="Arial" pitchFamily="34" charset="0"/>
              </a:rPr>
            </a:br>
            <a:r>
              <a:rPr lang="tr-TR" sz="2400" b="1" dirty="0" smtClean="0">
                <a:latin typeface="Arial" pitchFamily="34" charset="0"/>
                <a:cs typeface="Arial" pitchFamily="34" charset="0"/>
              </a:rPr>
              <a:t>D)</a:t>
            </a:r>
            <a:r>
              <a:rPr lang="tr-TR" sz="2400" dirty="0" smtClean="0">
                <a:latin typeface="Arial" pitchFamily="34" charset="0"/>
                <a:cs typeface="Arial" pitchFamily="34" charset="0"/>
              </a:rPr>
              <a:t> Bizi zamanında dinlemedi, şimdi bırakın çürüsün kahvehane köşelerinde.</a:t>
            </a:r>
            <a:br>
              <a:rPr lang="tr-TR" sz="2400" dirty="0" smtClean="0">
                <a:latin typeface="Arial" pitchFamily="34" charset="0"/>
                <a:cs typeface="Arial" pitchFamily="34" charset="0"/>
              </a:rPr>
            </a:br>
            <a:r>
              <a:rPr lang="tr-TR" sz="2400" b="1" dirty="0" smtClean="0">
                <a:latin typeface="Arial" pitchFamily="34" charset="0"/>
                <a:cs typeface="Arial" pitchFamily="34" charset="0"/>
              </a:rPr>
              <a:t>E)</a:t>
            </a:r>
            <a:r>
              <a:rPr lang="tr-TR" sz="2400" dirty="0" smtClean="0">
                <a:latin typeface="Arial" pitchFamily="34" charset="0"/>
                <a:cs typeface="Arial" pitchFamily="34" charset="0"/>
              </a:rPr>
              <a:t> Bu kadar sinirleneceğinizi bilseydim ağzımı hiç açmazdım.</a:t>
            </a:r>
            <a:endParaRPr lang="tr-TR" sz="2400" dirty="0">
              <a:latin typeface="Arial" pitchFamily="34" charset="0"/>
              <a:cs typeface="Arial" pitchFamily="34" charset="0"/>
            </a:endParaRPr>
          </a:p>
        </p:txBody>
      </p:sp>
      <p:sp>
        <p:nvSpPr>
          <p:cNvPr id="13" name="12 Sağ Ok"/>
          <p:cNvSpPr/>
          <p:nvPr/>
        </p:nvSpPr>
        <p:spPr>
          <a:xfrm>
            <a:off x="6429388" y="6072206"/>
            <a:ext cx="642942"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4" name="13 Metin kutusu"/>
          <p:cNvSpPr txBox="1"/>
          <p:nvPr/>
        </p:nvSpPr>
        <p:spPr>
          <a:xfrm>
            <a:off x="7215206" y="6000768"/>
            <a:ext cx="1500198" cy="400110"/>
          </a:xfrm>
          <a:prstGeom prst="rect">
            <a:avLst/>
          </a:prstGeom>
          <a:noFill/>
        </p:spPr>
        <p:txBody>
          <a:bodyPr wrap="square" rtlCol="0">
            <a:spAutoFit/>
          </a:bodyPr>
          <a:lstStyle/>
          <a:p>
            <a:r>
              <a:rPr lang="tr-TR" sz="2000" b="1" dirty="0" smtClean="0"/>
              <a:t>CEVAP:E</a:t>
            </a:r>
            <a:endParaRPr lang="tr-TR" sz="2000" b="1" dirty="0"/>
          </a:p>
        </p:txBody>
      </p:sp>
      <p:pic>
        <p:nvPicPr>
          <p:cNvPr id="7" name="6 Resim" descr="73da709a7495ba2dea50d7f3121fd6f2.jpg"/>
          <p:cNvPicPr>
            <a:picLocks noChangeAspect="1"/>
          </p:cNvPicPr>
          <p:nvPr/>
        </p:nvPicPr>
        <p:blipFill>
          <a:blip r:embed="rId2"/>
          <a:stretch>
            <a:fillRect/>
          </a:stretch>
        </p:blipFill>
        <p:spPr>
          <a:xfrm>
            <a:off x="7286612" y="285728"/>
            <a:ext cx="1857388" cy="1857388"/>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428596" y="428604"/>
            <a:ext cx="1369286" cy="584775"/>
          </a:xfrm>
          <a:prstGeom prst="rect">
            <a:avLst/>
          </a:prstGeom>
        </p:spPr>
        <p:txBody>
          <a:bodyPr wrap="none">
            <a:spAutoFit/>
          </a:bodyPr>
          <a:lstStyle/>
          <a:p>
            <a:r>
              <a:rPr lang="tr-TR" sz="3200" b="1" u="sng"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Örnek</a:t>
            </a:r>
            <a:endParaRPr lang="tr-TR" sz="3200" dirty="0"/>
          </a:p>
        </p:txBody>
      </p:sp>
      <p:sp>
        <p:nvSpPr>
          <p:cNvPr id="7" name="6 Metin kutusu"/>
          <p:cNvSpPr txBox="1"/>
          <p:nvPr/>
        </p:nvSpPr>
        <p:spPr>
          <a:xfrm>
            <a:off x="428596" y="1357298"/>
            <a:ext cx="8429684" cy="1015663"/>
          </a:xfrm>
          <a:prstGeom prst="rect">
            <a:avLst/>
          </a:prstGeom>
          <a:noFill/>
        </p:spPr>
        <p:txBody>
          <a:bodyPr wrap="square" rtlCol="0">
            <a:spAutoFit/>
          </a:bodyPr>
          <a:lstStyle/>
          <a:p>
            <a:r>
              <a:rPr lang="de-DE" sz="2400" b="1" dirty="0" err="1" smtClean="0">
                <a:latin typeface="Arial" pitchFamily="34" charset="0"/>
                <a:cs typeface="Arial" pitchFamily="34" charset="0"/>
              </a:rPr>
              <a:t>Aşağ</a:t>
            </a:r>
            <a:r>
              <a:rPr lang="tr-TR" sz="2400" b="1" dirty="0" smtClean="0">
                <a:latin typeface="Arial" pitchFamily="34" charset="0"/>
                <a:cs typeface="Arial" pitchFamily="34" charset="0"/>
              </a:rPr>
              <a:t>ı</a:t>
            </a:r>
            <a:r>
              <a:rPr lang="de-DE" sz="2400" b="1" dirty="0" err="1" smtClean="0">
                <a:latin typeface="Arial" pitchFamily="34" charset="0"/>
                <a:cs typeface="Arial" pitchFamily="34" charset="0"/>
              </a:rPr>
              <a:t>daki</a:t>
            </a:r>
            <a:r>
              <a:rPr lang="de-DE" sz="2400" b="1" dirty="0" smtClean="0">
                <a:latin typeface="Arial" pitchFamily="34" charset="0"/>
                <a:cs typeface="Arial" pitchFamily="34" charset="0"/>
              </a:rPr>
              <a:t> </a:t>
            </a:r>
            <a:r>
              <a:rPr lang="de-DE" sz="2400" b="1" dirty="0" err="1" smtClean="0">
                <a:latin typeface="Arial" pitchFamily="34" charset="0"/>
                <a:cs typeface="Arial" pitchFamily="34" charset="0"/>
              </a:rPr>
              <a:t>cümlel</a:t>
            </a:r>
            <a:r>
              <a:rPr lang="tr-TR" sz="2400" b="1" dirty="0" smtClean="0">
                <a:latin typeface="Arial" pitchFamily="34" charset="0"/>
                <a:cs typeface="Arial" pitchFamily="34" charset="0"/>
              </a:rPr>
              <a:t>e</a:t>
            </a:r>
            <a:r>
              <a:rPr lang="de-DE" sz="2400" b="1" dirty="0" err="1" smtClean="0">
                <a:latin typeface="Arial" pitchFamily="34" charset="0"/>
                <a:cs typeface="Arial" pitchFamily="34" charset="0"/>
              </a:rPr>
              <a:t>rin</a:t>
            </a:r>
            <a:r>
              <a:rPr lang="de-DE" sz="2400" b="1" dirty="0" smtClean="0">
                <a:latin typeface="Arial" pitchFamily="34" charset="0"/>
                <a:cs typeface="Arial" pitchFamily="34" charset="0"/>
              </a:rPr>
              <a:t> </a:t>
            </a:r>
            <a:r>
              <a:rPr lang="de-DE" sz="2400" b="1" dirty="0" err="1" smtClean="0">
                <a:latin typeface="Arial" pitchFamily="34" charset="0"/>
                <a:cs typeface="Arial" pitchFamily="34" charset="0"/>
              </a:rPr>
              <a:t>hangis</a:t>
            </a:r>
            <a:r>
              <a:rPr lang="tr-TR" sz="2400" b="1" dirty="0" smtClean="0">
                <a:latin typeface="Arial" pitchFamily="34" charset="0"/>
                <a:cs typeface="Arial" pitchFamily="34" charset="0"/>
              </a:rPr>
              <a:t>i</a:t>
            </a:r>
            <a:r>
              <a:rPr lang="de-DE" sz="2400" b="1" dirty="0" err="1" smtClean="0">
                <a:latin typeface="Arial" pitchFamily="34" charset="0"/>
                <a:cs typeface="Arial" pitchFamily="34" charset="0"/>
              </a:rPr>
              <a:t>nde</a:t>
            </a:r>
            <a:r>
              <a:rPr lang="de-DE" sz="2400" b="1" dirty="0" smtClean="0">
                <a:latin typeface="Arial" pitchFamily="34" charset="0"/>
                <a:cs typeface="Arial" pitchFamily="34" charset="0"/>
              </a:rPr>
              <a:t> </a:t>
            </a:r>
            <a:r>
              <a:rPr lang="de-DE" sz="2400" dirty="0" smtClean="0">
                <a:latin typeface="Arial" pitchFamily="34" charset="0"/>
                <a:cs typeface="Arial" pitchFamily="34" charset="0"/>
              </a:rPr>
              <a:t>"</a:t>
            </a:r>
            <a:r>
              <a:rPr lang="de-DE" sz="2400" dirty="0" err="1" smtClean="0">
                <a:latin typeface="Arial" pitchFamily="34" charset="0"/>
                <a:cs typeface="Arial" pitchFamily="34" charset="0"/>
              </a:rPr>
              <a:t>dolayla</a:t>
            </a:r>
            <a:r>
              <a:rPr lang="tr-TR" sz="2400" dirty="0" smtClean="0">
                <a:latin typeface="Arial" pitchFamily="34" charset="0"/>
                <a:cs typeface="Arial" pitchFamily="34" charset="0"/>
              </a:rPr>
              <a:t>m</a:t>
            </a:r>
            <a:r>
              <a:rPr lang="de-DE" sz="2400" dirty="0" smtClean="0">
                <a:latin typeface="Arial" pitchFamily="34" charset="0"/>
                <a:cs typeface="Arial" pitchFamily="34" charset="0"/>
              </a:rPr>
              <a:t>a" </a:t>
            </a:r>
            <a:r>
              <a:rPr lang="de-DE" sz="2400" b="1" dirty="0" smtClean="0">
                <a:latin typeface="Arial" pitchFamily="34" charset="0"/>
                <a:cs typeface="Arial" pitchFamily="34" charset="0"/>
              </a:rPr>
              <a:t>y</a:t>
            </a:r>
            <a:r>
              <a:rPr lang="tr-TR" sz="2400" b="1" dirty="0" smtClean="0">
                <a:latin typeface="Arial" pitchFamily="34" charset="0"/>
                <a:cs typeface="Arial" pitchFamily="34" charset="0"/>
              </a:rPr>
              <a:t>o</a:t>
            </a:r>
            <a:r>
              <a:rPr lang="de-DE" sz="2400" b="1" dirty="0" err="1" smtClean="0">
                <a:latin typeface="Arial" pitchFamily="34" charset="0"/>
                <a:cs typeface="Arial" pitchFamily="34" charset="0"/>
              </a:rPr>
              <a:t>ktur</a:t>
            </a:r>
            <a:r>
              <a:rPr lang="de-DE" sz="2400" b="1" dirty="0" smtClean="0">
                <a:latin typeface="Arial" pitchFamily="34" charset="0"/>
                <a:cs typeface="Arial" pitchFamily="34" charset="0"/>
              </a:rPr>
              <a:t>?</a:t>
            </a:r>
            <a:endParaRPr lang="de-DE" sz="2400" dirty="0" smtClean="0">
              <a:latin typeface="Arial" pitchFamily="34" charset="0"/>
              <a:cs typeface="Arial" pitchFamily="34" charset="0"/>
            </a:endParaRPr>
          </a:p>
          <a:p>
            <a:r>
              <a:rPr lang="de-DE" dirty="0" smtClean="0"/>
              <a:t/>
            </a:r>
            <a:br>
              <a:rPr lang="de-DE" dirty="0" smtClean="0"/>
            </a:br>
            <a:endParaRPr lang="tr-TR" dirty="0"/>
          </a:p>
        </p:txBody>
      </p:sp>
      <p:sp>
        <p:nvSpPr>
          <p:cNvPr id="8" name="7 Metin kutusu"/>
          <p:cNvSpPr txBox="1"/>
          <p:nvPr/>
        </p:nvSpPr>
        <p:spPr>
          <a:xfrm>
            <a:off x="500034" y="2071678"/>
            <a:ext cx="8072494" cy="2308324"/>
          </a:xfrm>
          <a:prstGeom prst="rect">
            <a:avLst/>
          </a:prstGeom>
          <a:noFill/>
        </p:spPr>
        <p:txBody>
          <a:bodyPr wrap="square" rtlCol="0">
            <a:spAutoFit/>
          </a:bodyPr>
          <a:lstStyle/>
          <a:p>
            <a:r>
              <a:rPr lang="tr-TR" sz="2400" b="1" dirty="0" smtClean="0"/>
              <a:t>A)</a:t>
            </a:r>
            <a:r>
              <a:rPr lang="tr-TR" sz="2400" dirty="0" smtClean="0"/>
              <a:t> </a:t>
            </a:r>
            <a:r>
              <a:rPr lang="tr-TR" sz="2400" dirty="0" smtClean="0">
                <a:latin typeface="Arial" pitchFamily="34" charset="0"/>
                <a:cs typeface="Arial" pitchFamily="34" charset="0"/>
              </a:rPr>
              <a:t>Ay </a:t>
            </a:r>
            <a:r>
              <a:rPr lang="tr-TR" sz="2400" dirty="0" smtClean="0">
                <a:latin typeface="Arial" pitchFamily="34" charset="0"/>
                <a:cs typeface="Arial" pitchFamily="34" charset="0"/>
              </a:rPr>
              <a:t>yıldızlı ekip tüm ülkeyi sevindirdi.</a:t>
            </a:r>
          </a:p>
          <a:p>
            <a:r>
              <a:rPr lang="tr-TR" sz="2400" b="1" dirty="0" smtClean="0">
                <a:latin typeface="Arial" pitchFamily="34" charset="0"/>
                <a:cs typeface="Arial" pitchFamily="34" charset="0"/>
              </a:rPr>
              <a:t>B)</a:t>
            </a:r>
            <a:r>
              <a:rPr lang="tr-TR" sz="2400" dirty="0" smtClean="0">
                <a:latin typeface="Arial" pitchFamily="34" charset="0"/>
                <a:cs typeface="Arial" pitchFamily="34" charset="0"/>
              </a:rPr>
              <a:t> </a:t>
            </a:r>
            <a:r>
              <a:rPr lang="tr-TR" sz="2400" dirty="0" smtClean="0">
                <a:latin typeface="Arial" pitchFamily="34" charset="0"/>
                <a:cs typeface="Arial" pitchFamily="34" charset="0"/>
              </a:rPr>
              <a:t>Bu </a:t>
            </a:r>
            <a:r>
              <a:rPr lang="tr-TR" sz="2400" dirty="0" smtClean="0">
                <a:latin typeface="Arial" pitchFamily="34" charset="0"/>
                <a:cs typeface="Arial" pitchFamily="34" charset="0"/>
              </a:rPr>
              <a:t>yıl takımımız,devler liginde mücadele edecek.</a:t>
            </a:r>
          </a:p>
          <a:p>
            <a:r>
              <a:rPr lang="tr-TR" sz="2400" b="1" dirty="0" smtClean="0">
                <a:latin typeface="Arial" pitchFamily="34" charset="0"/>
                <a:cs typeface="Arial" pitchFamily="34" charset="0"/>
              </a:rPr>
              <a:t>C)</a:t>
            </a:r>
            <a:r>
              <a:rPr lang="tr-TR" sz="2400" dirty="0" smtClean="0">
                <a:latin typeface="Arial" pitchFamily="34" charset="0"/>
                <a:cs typeface="Arial" pitchFamily="34" charset="0"/>
              </a:rPr>
              <a:t> </a:t>
            </a:r>
            <a:r>
              <a:rPr lang="tr-TR" sz="2400" dirty="0" smtClean="0">
                <a:latin typeface="Arial" pitchFamily="34" charset="0"/>
                <a:cs typeface="Arial" pitchFamily="34" charset="0"/>
              </a:rPr>
              <a:t>Takıma </a:t>
            </a:r>
            <a:r>
              <a:rPr lang="tr-TR" sz="2400" dirty="0" smtClean="0">
                <a:latin typeface="Arial" pitchFamily="34" charset="0"/>
                <a:cs typeface="Arial" pitchFamily="34" charset="0"/>
              </a:rPr>
              <a:t>yeni bir file bekçisi alındı.</a:t>
            </a:r>
          </a:p>
          <a:p>
            <a:r>
              <a:rPr lang="tr-TR" sz="2400" b="1" dirty="0" smtClean="0">
                <a:latin typeface="Arial" pitchFamily="34" charset="0"/>
                <a:cs typeface="Arial" pitchFamily="34" charset="0"/>
              </a:rPr>
              <a:t>D)</a:t>
            </a:r>
            <a:r>
              <a:rPr lang="tr-TR" sz="2400" dirty="0" smtClean="0">
                <a:latin typeface="Arial" pitchFamily="34" charset="0"/>
                <a:cs typeface="Arial" pitchFamily="34" charset="0"/>
              </a:rPr>
              <a:t> </a:t>
            </a:r>
            <a:r>
              <a:rPr lang="tr-TR" sz="2400" dirty="0" smtClean="0">
                <a:latin typeface="Arial" pitchFamily="34" charset="0"/>
                <a:cs typeface="Arial" pitchFamily="34" charset="0"/>
              </a:rPr>
              <a:t>Bu </a:t>
            </a:r>
            <a:r>
              <a:rPr lang="tr-TR" sz="2400" dirty="0" smtClean="0">
                <a:latin typeface="Arial" pitchFamily="34" charset="0"/>
                <a:cs typeface="Arial" pitchFamily="34" charset="0"/>
              </a:rPr>
              <a:t>mükemmel vuruşla meşin yuvarlak ağlarla buluştu.</a:t>
            </a:r>
          </a:p>
          <a:p>
            <a:r>
              <a:rPr lang="tr-TR" sz="2400" b="1" dirty="0" smtClean="0">
                <a:latin typeface="Arial" pitchFamily="34" charset="0"/>
                <a:cs typeface="Arial" pitchFamily="34" charset="0"/>
              </a:rPr>
              <a:t>E)</a:t>
            </a:r>
            <a:r>
              <a:rPr lang="tr-TR" sz="2400" dirty="0" smtClean="0">
                <a:latin typeface="Arial" pitchFamily="34" charset="0"/>
                <a:cs typeface="Arial" pitchFamily="34" charset="0"/>
              </a:rPr>
              <a:t> </a:t>
            </a:r>
            <a:r>
              <a:rPr lang="tr-TR" sz="2400" dirty="0" smtClean="0">
                <a:latin typeface="Arial" pitchFamily="34" charset="0"/>
                <a:cs typeface="Arial" pitchFamily="34" charset="0"/>
              </a:rPr>
              <a:t>İmparator</a:t>
            </a:r>
            <a:r>
              <a:rPr lang="tr-TR" sz="2400" dirty="0" smtClean="0">
                <a:latin typeface="Arial" pitchFamily="34" charset="0"/>
                <a:cs typeface="Arial" pitchFamily="34" charset="0"/>
              </a:rPr>
              <a:t>, takımımızı başarıdan başarıya koşturdu.</a:t>
            </a:r>
          </a:p>
          <a:p>
            <a:endParaRPr lang="tr-TR" sz="2400" dirty="0"/>
          </a:p>
        </p:txBody>
      </p:sp>
      <p:sp>
        <p:nvSpPr>
          <p:cNvPr id="9" name="8 Sağ Ok"/>
          <p:cNvSpPr/>
          <p:nvPr/>
        </p:nvSpPr>
        <p:spPr>
          <a:xfrm>
            <a:off x="5643570" y="5214950"/>
            <a:ext cx="1000132"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9 Metin kutusu"/>
          <p:cNvSpPr txBox="1"/>
          <p:nvPr/>
        </p:nvSpPr>
        <p:spPr>
          <a:xfrm>
            <a:off x="6786578" y="5214950"/>
            <a:ext cx="1643074" cy="369332"/>
          </a:xfrm>
          <a:prstGeom prst="rect">
            <a:avLst/>
          </a:prstGeom>
          <a:noFill/>
        </p:spPr>
        <p:txBody>
          <a:bodyPr wrap="square" rtlCol="0">
            <a:spAutoFit/>
          </a:bodyPr>
          <a:lstStyle/>
          <a:p>
            <a:r>
              <a:rPr lang="tr-TR" b="1" dirty="0" smtClean="0"/>
              <a:t>CEVAP:E</a:t>
            </a:r>
            <a:endParaRPr lang="tr-TR" b="1" dirty="0"/>
          </a:p>
        </p:txBody>
      </p:sp>
      <p:pic>
        <p:nvPicPr>
          <p:cNvPr id="11" name="10 Resim" descr="images.jpg"/>
          <p:cNvPicPr>
            <a:picLocks noChangeAspect="1"/>
          </p:cNvPicPr>
          <p:nvPr/>
        </p:nvPicPr>
        <p:blipFill>
          <a:blip r:embed="rId2"/>
          <a:stretch>
            <a:fillRect/>
          </a:stretch>
        </p:blipFill>
        <p:spPr>
          <a:xfrm>
            <a:off x="2867384" y="4173262"/>
            <a:ext cx="2171700" cy="2105025"/>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524000"/>
            <a:ext cx="8229600" cy="1905000"/>
          </a:xfrm>
        </p:spPr>
        <p:txBody>
          <a:bodyPr/>
          <a:lstStyle/>
          <a:p>
            <a:pPr algn="ctr"/>
            <a:r>
              <a:rPr lang="tr-TR" i="1" dirty="0" smtClean="0"/>
              <a:t>HİLAL ERATİK 10/C    23</a:t>
            </a:r>
            <a:endParaRPr lang="tr-TR" i="1" dirty="0"/>
          </a:p>
        </p:txBody>
      </p:sp>
      <p:sp>
        <p:nvSpPr>
          <p:cNvPr id="3" name="2 Başlık"/>
          <p:cNvSpPr>
            <a:spLocks noGrp="1"/>
          </p:cNvSpPr>
          <p:nvPr>
            <p:ph type="title"/>
          </p:nvPr>
        </p:nvSpPr>
        <p:spPr/>
        <p:txBody>
          <a:bodyPr/>
          <a:lstStyle/>
          <a:p>
            <a:r>
              <a:rPr lang="tr-TR" u="sng" dirty="0" smtClean="0">
                <a:solidFill>
                  <a:schemeClr val="accent2">
                    <a:lumMod val="75000"/>
                  </a:schemeClr>
                </a:solidFill>
              </a:rPr>
              <a:t>HAZIRLAYAN</a:t>
            </a:r>
            <a:endParaRPr lang="tr-TR" u="sng" dirty="0">
              <a:solidFill>
                <a:schemeClr val="accent2">
                  <a:lumMod val="75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sz="half" idx="1"/>
          </p:nvPr>
        </p:nvSpPr>
        <p:spPr>
          <a:xfrm>
            <a:off x="500034" y="2071678"/>
            <a:ext cx="4059936" cy="2690818"/>
          </a:xfrm>
        </p:spPr>
        <p:txBody>
          <a:bodyPr/>
          <a:lstStyle/>
          <a:p>
            <a:r>
              <a:rPr lang="tr-TR" dirty="0" smtClean="0"/>
              <a:t>Giriş</a:t>
            </a:r>
          </a:p>
          <a:p>
            <a:r>
              <a:rPr lang="tr-TR" dirty="0" smtClean="0"/>
              <a:t>Öznel Anlatım</a:t>
            </a:r>
          </a:p>
          <a:p>
            <a:r>
              <a:rPr lang="tr-TR" dirty="0" smtClean="0"/>
              <a:t>Nesnel Anlatım</a:t>
            </a:r>
          </a:p>
          <a:p>
            <a:r>
              <a:rPr lang="tr-TR" dirty="0" smtClean="0"/>
              <a:t>Soyut Anlatım</a:t>
            </a:r>
          </a:p>
          <a:p>
            <a:r>
              <a:rPr lang="tr-TR" dirty="0" smtClean="0"/>
              <a:t>Somut Anlatım</a:t>
            </a:r>
          </a:p>
          <a:p>
            <a:endParaRPr lang="tr-TR" dirty="0" smtClean="0"/>
          </a:p>
          <a:p>
            <a:endParaRPr lang="tr-TR" dirty="0" smtClean="0"/>
          </a:p>
          <a:p>
            <a:pPr>
              <a:buNone/>
            </a:pPr>
            <a:endParaRPr lang="tr-TR" dirty="0" smtClean="0"/>
          </a:p>
          <a:p>
            <a:endParaRPr lang="tr-TR" dirty="0"/>
          </a:p>
        </p:txBody>
      </p:sp>
      <p:sp>
        <p:nvSpPr>
          <p:cNvPr id="7" name="6 İçerik Yer Tutucusu"/>
          <p:cNvSpPr>
            <a:spLocks noGrp="1"/>
          </p:cNvSpPr>
          <p:nvPr>
            <p:ph sz="half" idx="2"/>
          </p:nvPr>
        </p:nvSpPr>
        <p:spPr>
          <a:xfrm>
            <a:off x="4643438" y="2000240"/>
            <a:ext cx="4059936" cy="2833694"/>
          </a:xfrm>
        </p:spPr>
        <p:txBody>
          <a:bodyPr/>
          <a:lstStyle/>
          <a:p>
            <a:r>
              <a:rPr lang="tr-TR" dirty="0" err="1" smtClean="0"/>
              <a:t>Somutlama</a:t>
            </a:r>
            <a:endParaRPr lang="tr-TR" dirty="0" smtClean="0"/>
          </a:p>
          <a:p>
            <a:r>
              <a:rPr lang="tr-TR" dirty="0" smtClean="0"/>
              <a:t>Soyutlama</a:t>
            </a:r>
          </a:p>
          <a:p>
            <a:r>
              <a:rPr lang="tr-TR" dirty="0" smtClean="0"/>
              <a:t>Doğrudan Anlatım</a:t>
            </a:r>
          </a:p>
          <a:p>
            <a:r>
              <a:rPr lang="tr-TR" dirty="0" smtClean="0"/>
              <a:t>Dolaylı Anlatım</a:t>
            </a:r>
          </a:p>
          <a:p>
            <a:r>
              <a:rPr lang="tr-TR" dirty="0" smtClean="0"/>
              <a:t>Kişiye göre Anlatım</a:t>
            </a:r>
          </a:p>
          <a:p>
            <a:endParaRPr lang="tr-TR" dirty="0"/>
          </a:p>
        </p:txBody>
      </p:sp>
      <p:sp>
        <p:nvSpPr>
          <p:cNvPr id="4" name="3 Dikdörtgen"/>
          <p:cNvSpPr/>
          <p:nvPr/>
        </p:nvSpPr>
        <p:spPr>
          <a:xfrm>
            <a:off x="214282" y="285728"/>
            <a:ext cx="8572560" cy="1569660"/>
          </a:xfrm>
          <a:prstGeom prst="rect">
            <a:avLst/>
          </a:prstGeom>
          <a:noFill/>
        </p:spPr>
        <p:txBody>
          <a:bodyPr wrap="square" lIns="91440" tIns="45720" rIns="91440" bIns="45720">
            <a:spAutoFit/>
          </a:bodyPr>
          <a:lstStyle/>
          <a:p>
            <a:pPr algn="ctr"/>
            <a:r>
              <a:rPr lang="tr-TR" sz="4800" b="1" u="sng"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Anlatımın ve Anlatıcının</a:t>
            </a:r>
          </a:p>
          <a:p>
            <a:pPr algn="ctr"/>
            <a:r>
              <a:rPr lang="tr-TR" sz="4800" b="1" u="sng"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Tavrı</a:t>
            </a:r>
            <a:endParaRPr lang="tr-TR" sz="4800" b="1" u="sng"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latin typeface="Arial" pitchFamily="34" charset="0"/>
                <a:cs typeface="Arial" pitchFamily="34" charset="0"/>
              </a:rPr>
              <a:t>Anlatımda başarı, işlenen konu, üslup kadar anlatıcının tavrı ile de doğru orantılıdır. Bir olay, bir durum karşısında kişinin takındığı davranışa tavır denir. Anlatıcı, konuyu işlerken öznel ya da nesnel, somut ya da soyut, doğrudan ya da dolaylı bir anlatım seçebilir. Dolayısıyla anlatımı, anlatıcının seçtiği bu tavır belirler.</a:t>
            </a:r>
            <a:endParaRPr lang="tr-TR" dirty="0">
              <a:latin typeface="Arial" pitchFamily="34" charset="0"/>
              <a:cs typeface="Arial" pitchFamily="34" charset="0"/>
            </a:endParaRPr>
          </a:p>
        </p:txBody>
      </p:sp>
      <p:sp>
        <p:nvSpPr>
          <p:cNvPr id="3" name="2 Başlık"/>
          <p:cNvSpPr>
            <a:spLocks noGrp="1"/>
          </p:cNvSpPr>
          <p:nvPr>
            <p:ph type="title"/>
          </p:nvPr>
        </p:nvSpPr>
        <p:spPr/>
        <p:txBody>
          <a:bodyPr>
            <a:normAutofit/>
          </a:bodyPr>
          <a:lstStyle/>
          <a:p>
            <a:r>
              <a:rPr lang="tr-TR" b="1" u="sng" dirty="0" smtClean="0">
                <a:solidFill>
                  <a:schemeClr val="accent2">
                    <a:lumMod val="75000"/>
                  </a:schemeClr>
                </a:solidFill>
                <a:latin typeface="Calibri" pitchFamily="34" charset="0"/>
              </a:rPr>
              <a:t>Giriş</a:t>
            </a:r>
            <a:endParaRPr lang="tr-TR" b="1" u="sng" dirty="0">
              <a:solidFill>
                <a:schemeClr val="accent2">
                  <a:lumMod val="75000"/>
                </a:schemeClr>
              </a:solidFill>
              <a:latin typeface="Calibri" pitchFamily="34" charset="0"/>
            </a:endParaRPr>
          </a:p>
        </p:txBody>
      </p:sp>
      <p:pic>
        <p:nvPicPr>
          <p:cNvPr id="8" name="7 Resim" descr="images (1).png"/>
          <p:cNvPicPr>
            <a:picLocks noChangeAspect="1"/>
          </p:cNvPicPr>
          <p:nvPr/>
        </p:nvPicPr>
        <p:blipFill>
          <a:blip r:embed="rId2"/>
          <a:stretch>
            <a:fillRect/>
          </a:stretch>
        </p:blipFill>
        <p:spPr>
          <a:xfrm>
            <a:off x="6000760" y="4143380"/>
            <a:ext cx="2143125" cy="2143125"/>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İçerik Yer Tutucusu"/>
          <p:cNvSpPr>
            <a:spLocks noGrp="1"/>
          </p:cNvSpPr>
          <p:nvPr>
            <p:ph idx="1"/>
          </p:nvPr>
        </p:nvSpPr>
        <p:spPr>
          <a:xfrm>
            <a:off x="285720" y="1524000"/>
            <a:ext cx="8401080" cy="2262190"/>
          </a:xfrm>
        </p:spPr>
        <p:txBody>
          <a:bodyPr>
            <a:normAutofit/>
          </a:bodyPr>
          <a:lstStyle/>
          <a:p>
            <a:r>
              <a:rPr lang="tr-TR" dirty="0" smtClean="0">
                <a:latin typeface="Arial" pitchFamily="34" charset="0"/>
                <a:cs typeface="Arial" pitchFamily="34" charset="0"/>
              </a:rPr>
              <a:t>Kişiden kişiye değişen yargıların kullanıldığı anlatıma öznel anlatım denir. Öznel anlatımda yargılar kanıtlanamaz. Çünkü söyleyenin beğenilerini, duygu ve yorumunu taşır. Öznel anlatım daha çok, edebî metinlerde kullanılır.</a:t>
            </a:r>
          </a:p>
          <a:p>
            <a:pPr>
              <a:buNone/>
            </a:pPr>
            <a:endParaRPr lang="tr-TR" dirty="0"/>
          </a:p>
        </p:txBody>
      </p:sp>
      <p:sp>
        <p:nvSpPr>
          <p:cNvPr id="7" name="6 Başlık"/>
          <p:cNvSpPr>
            <a:spLocks noGrp="1"/>
          </p:cNvSpPr>
          <p:nvPr>
            <p:ph type="title"/>
          </p:nvPr>
        </p:nvSpPr>
        <p:spPr/>
        <p:txBody>
          <a:bodyPr/>
          <a:lstStyle/>
          <a:p>
            <a:r>
              <a:rPr lang="tr-TR" b="1" u="sng" dirty="0" smtClean="0">
                <a:solidFill>
                  <a:schemeClr val="accent2">
                    <a:lumMod val="75000"/>
                  </a:schemeClr>
                </a:solidFill>
              </a:rPr>
              <a:t>Öznel Anlatım </a:t>
            </a:r>
            <a:endParaRPr lang="tr-TR" u="sng" dirty="0">
              <a:solidFill>
                <a:schemeClr val="accent2">
                  <a:lumMod val="75000"/>
                </a:schemeClr>
              </a:solidFill>
            </a:endParaRPr>
          </a:p>
        </p:txBody>
      </p:sp>
      <p:sp>
        <p:nvSpPr>
          <p:cNvPr id="4" name="3 Metin kutusu"/>
          <p:cNvSpPr txBox="1"/>
          <p:nvPr/>
        </p:nvSpPr>
        <p:spPr>
          <a:xfrm>
            <a:off x="357158" y="3714752"/>
            <a:ext cx="8358246" cy="2954655"/>
          </a:xfrm>
          <a:prstGeom prst="rect">
            <a:avLst/>
          </a:prstGeom>
          <a:noFill/>
        </p:spPr>
        <p:txBody>
          <a:bodyPr wrap="square" rtlCol="0">
            <a:spAutoFit/>
          </a:bodyPr>
          <a:lstStyle/>
          <a:p>
            <a:r>
              <a:rPr lang="tr-TR" sz="2800" b="1" dirty="0" smtClean="0">
                <a:latin typeface="Arial" pitchFamily="34" charset="0"/>
                <a:cs typeface="Arial" pitchFamily="34" charset="0"/>
              </a:rPr>
              <a:t>“Bu şirin sahil kasabası yaz aylarında   kalabalıklaşır.” </a:t>
            </a:r>
          </a:p>
          <a:p>
            <a:endParaRPr lang="tr-TR" sz="2800" b="1" dirty="0" smtClean="0"/>
          </a:p>
          <a:p>
            <a:r>
              <a:rPr lang="tr-TR" sz="2800" dirty="0" smtClean="0">
                <a:latin typeface="Arial" pitchFamily="34" charset="0"/>
                <a:cs typeface="Arial" pitchFamily="34" charset="0"/>
              </a:rPr>
              <a:t>Cümlesinde öznellik vardır. Burada “şirin” sözü kişisel bir ifadedir. Bir başkası bu kasabayı “şirin” bulmayabilir.</a:t>
            </a:r>
          </a:p>
          <a:p>
            <a:endParaRPr lang="tr-TR" dirty="0"/>
          </a:p>
        </p:txBody>
      </p:sp>
      <p:pic>
        <p:nvPicPr>
          <p:cNvPr id="6" name="5 Resim" descr="img-thing.jpg"/>
          <p:cNvPicPr>
            <a:picLocks noChangeAspect="1"/>
          </p:cNvPicPr>
          <p:nvPr/>
        </p:nvPicPr>
        <p:blipFill>
          <a:blip r:embed="rId2"/>
          <a:stretch>
            <a:fillRect/>
          </a:stretch>
        </p:blipFill>
        <p:spPr>
          <a:xfrm>
            <a:off x="7429520" y="214290"/>
            <a:ext cx="1714480" cy="171448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214282" y="1500174"/>
            <a:ext cx="8229600" cy="2976570"/>
          </a:xfrm>
        </p:spPr>
        <p:txBody>
          <a:bodyPr>
            <a:normAutofit fontScale="92500"/>
          </a:bodyPr>
          <a:lstStyle/>
          <a:p>
            <a:r>
              <a:rPr lang="tr-TR" dirty="0" smtClean="0">
                <a:latin typeface="Arial" pitchFamily="34" charset="0"/>
                <a:cs typeface="Arial" pitchFamily="34" charset="0"/>
              </a:rPr>
              <a:t>Nesnelerin, olayların, durumların kendine özgü belli nitelikleri vardır. Bunlar anlatandan anlatana göre değişmez. Bunların gerçekliği, evrensel, değişmeyen deneylerle kanıtlanan gerçekliklerdir. Bilgiler anlatımlar nesnel anlatımlardır. Nesnel taşıyan , kişisel duygu ve düşünce içermeyen yargılara yer verilir.</a:t>
            </a:r>
            <a:br>
              <a:rPr lang="tr-TR" dirty="0" smtClean="0">
                <a:latin typeface="Arial" pitchFamily="34" charset="0"/>
                <a:cs typeface="Arial" pitchFamily="34" charset="0"/>
              </a:rPr>
            </a:br>
            <a:r>
              <a:rPr lang="tr-TR" dirty="0" smtClean="0">
                <a:latin typeface="Arial" pitchFamily="34" charset="0"/>
                <a:cs typeface="Arial" pitchFamily="34" charset="0"/>
              </a:rPr>
              <a:t> </a:t>
            </a:r>
            <a:endParaRPr lang="tr-TR" dirty="0">
              <a:latin typeface="Arial" pitchFamily="34" charset="0"/>
              <a:cs typeface="Arial" pitchFamily="34" charset="0"/>
            </a:endParaRPr>
          </a:p>
        </p:txBody>
      </p:sp>
      <p:sp>
        <p:nvSpPr>
          <p:cNvPr id="3" name="2 Başlık"/>
          <p:cNvSpPr>
            <a:spLocks noGrp="1"/>
          </p:cNvSpPr>
          <p:nvPr>
            <p:ph type="title"/>
          </p:nvPr>
        </p:nvSpPr>
        <p:spPr/>
        <p:txBody>
          <a:bodyPr>
            <a:normAutofit/>
          </a:bodyPr>
          <a:lstStyle/>
          <a:p>
            <a:r>
              <a:rPr lang="tr-TR" b="1" u="sng" dirty="0" smtClean="0">
                <a:solidFill>
                  <a:schemeClr val="accent2">
                    <a:lumMod val="75000"/>
                  </a:schemeClr>
                </a:solidFill>
              </a:rPr>
              <a:t>Nesnel Anlatım</a:t>
            </a:r>
            <a:endParaRPr lang="tr-TR" b="1" u="sng" dirty="0">
              <a:solidFill>
                <a:schemeClr val="accent2">
                  <a:lumMod val="75000"/>
                </a:schemeClr>
              </a:solidFill>
            </a:endParaRPr>
          </a:p>
        </p:txBody>
      </p:sp>
      <p:sp>
        <p:nvSpPr>
          <p:cNvPr id="6" name="5 Metin kutusu"/>
          <p:cNvSpPr txBox="1"/>
          <p:nvPr/>
        </p:nvSpPr>
        <p:spPr>
          <a:xfrm>
            <a:off x="357158" y="4286256"/>
            <a:ext cx="8786842" cy="1661993"/>
          </a:xfrm>
          <a:prstGeom prst="rect">
            <a:avLst/>
          </a:prstGeom>
          <a:noFill/>
        </p:spPr>
        <p:txBody>
          <a:bodyPr wrap="square" rtlCol="0">
            <a:spAutoFit/>
          </a:bodyPr>
          <a:lstStyle/>
          <a:p>
            <a:r>
              <a:rPr lang="tr-TR" sz="2800" b="1" dirty="0" smtClean="0">
                <a:latin typeface="Arial" pitchFamily="34" charset="0"/>
                <a:cs typeface="Arial" pitchFamily="34" charset="0"/>
              </a:rPr>
              <a:t>“Bu sahil kasabası yaz </a:t>
            </a:r>
            <a:r>
              <a:rPr lang="tr-TR" sz="2800" b="1" dirty="0" smtClean="0">
                <a:latin typeface="Arial" pitchFamily="34" charset="0"/>
                <a:cs typeface="Arial" pitchFamily="34" charset="0"/>
              </a:rPr>
              <a:t>aylarında kalabalıklaşır</a:t>
            </a:r>
            <a:r>
              <a:rPr lang="tr-TR" sz="2800" b="1" dirty="0" smtClean="0">
                <a:latin typeface="Arial" pitchFamily="34" charset="0"/>
                <a:cs typeface="Arial" pitchFamily="34" charset="0"/>
              </a:rPr>
              <a:t>.”</a:t>
            </a:r>
            <a:r>
              <a:rPr lang="tr-TR" dirty="0" smtClean="0">
                <a:latin typeface="Arial" pitchFamily="34" charset="0"/>
                <a:cs typeface="Arial" pitchFamily="34" charset="0"/>
              </a:rPr>
              <a:t> </a:t>
            </a:r>
            <a:endParaRPr lang="tr-TR" i="1" dirty="0" smtClean="0">
              <a:latin typeface="Arial" pitchFamily="34" charset="0"/>
              <a:cs typeface="Arial" pitchFamily="34" charset="0"/>
            </a:endParaRPr>
          </a:p>
          <a:p>
            <a:r>
              <a:rPr lang="tr-TR" dirty="0" smtClean="0"/>
              <a:t> </a:t>
            </a:r>
          </a:p>
          <a:p>
            <a:r>
              <a:rPr lang="tr-TR" sz="2800" dirty="0" smtClean="0">
                <a:latin typeface="Arial" pitchFamily="34" charset="0"/>
                <a:cs typeface="Arial" pitchFamily="34" charset="0"/>
              </a:rPr>
              <a:t>Cümlesinde ise nesnellik vardır. Cümlede kişisel duygu ve düşünceye yer verilmemiştir.</a:t>
            </a:r>
            <a:endParaRPr lang="tr-TR"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524000"/>
            <a:ext cx="8229600" cy="2690818"/>
          </a:xfrm>
        </p:spPr>
        <p:txBody>
          <a:bodyPr>
            <a:normAutofit/>
          </a:bodyPr>
          <a:lstStyle/>
          <a:p>
            <a:r>
              <a:rPr lang="tr-TR" sz="2800" dirty="0" smtClean="0">
                <a:latin typeface="Arial" pitchFamily="34" charset="0"/>
                <a:cs typeface="Arial" pitchFamily="34" charset="0"/>
              </a:rPr>
              <a:t>Dilde, anlatımda daha çok soyut; yani beş duyu organımız ile algılayamadığımız kavramların, imajların kullanıldığı üslup çeşidine soyut anlatım diyoruz. Bu bir anlatımdan çok üslup çeşididir. Kimi yazarlar soyut ifadenin gücünden yararlanarak metin oluşturmayı tercih ederler. </a:t>
            </a:r>
          </a:p>
          <a:p>
            <a:endParaRPr lang="tr-TR" dirty="0"/>
          </a:p>
        </p:txBody>
      </p:sp>
      <p:sp>
        <p:nvSpPr>
          <p:cNvPr id="3" name="2 Başlık"/>
          <p:cNvSpPr>
            <a:spLocks noGrp="1"/>
          </p:cNvSpPr>
          <p:nvPr>
            <p:ph type="title"/>
          </p:nvPr>
        </p:nvSpPr>
        <p:spPr/>
        <p:txBody>
          <a:bodyPr>
            <a:normAutofit/>
          </a:bodyPr>
          <a:lstStyle/>
          <a:p>
            <a:pPr fontAlgn="base"/>
            <a:r>
              <a:rPr lang="tr-TR" b="1" u="sng" dirty="0" smtClean="0">
                <a:solidFill>
                  <a:schemeClr val="accent2">
                    <a:lumMod val="75000"/>
                  </a:schemeClr>
                </a:solidFill>
              </a:rPr>
              <a:t>Soyut Anlatım</a:t>
            </a:r>
            <a:endParaRPr lang="tr-TR" u="sng" dirty="0">
              <a:solidFill>
                <a:schemeClr val="accent2">
                  <a:lumMod val="75000"/>
                </a:schemeClr>
              </a:solidFill>
            </a:endParaRPr>
          </a:p>
        </p:txBody>
      </p:sp>
      <p:sp>
        <p:nvSpPr>
          <p:cNvPr id="4" name="3 Metin kutusu"/>
          <p:cNvSpPr txBox="1"/>
          <p:nvPr/>
        </p:nvSpPr>
        <p:spPr>
          <a:xfrm>
            <a:off x="714348" y="4214818"/>
            <a:ext cx="7715304" cy="2092881"/>
          </a:xfrm>
          <a:prstGeom prst="rect">
            <a:avLst/>
          </a:prstGeom>
          <a:noFill/>
        </p:spPr>
        <p:txBody>
          <a:bodyPr wrap="square" rtlCol="0">
            <a:spAutoFit/>
          </a:bodyPr>
          <a:lstStyle/>
          <a:p>
            <a:r>
              <a:rPr lang="tr-TR" sz="2800" b="1" i="1" dirty="0" smtClean="0">
                <a:latin typeface="Arial" pitchFamily="34" charset="0"/>
                <a:cs typeface="Arial" pitchFamily="34" charset="0"/>
              </a:rPr>
              <a:t>“Oyun oynayan çocukların tatlı neşesi ve coşkusu hepimizi sardı.”</a:t>
            </a:r>
            <a:r>
              <a:rPr lang="tr-TR" sz="2800" b="1" dirty="0" smtClean="0">
                <a:latin typeface="Arial" pitchFamily="34" charset="0"/>
                <a:cs typeface="Arial" pitchFamily="34" charset="0"/>
              </a:rPr>
              <a:t> </a:t>
            </a:r>
          </a:p>
          <a:p>
            <a:endParaRPr lang="tr-TR" dirty="0" smtClean="0"/>
          </a:p>
          <a:p>
            <a:r>
              <a:rPr lang="tr-TR" sz="2800" dirty="0" smtClean="0">
                <a:latin typeface="Arial" pitchFamily="34" charset="0"/>
                <a:cs typeface="Arial" pitchFamily="34" charset="0"/>
              </a:rPr>
              <a:t>Cümlesinde duygular aktarıldığından soyut bir anlatım vardır.</a:t>
            </a:r>
            <a:endParaRPr lang="tr-TR"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524000"/>
            <a:ext cx="8229600" cy="2262190"/>
          </a:xfrm>
        </p:spPr>
        <p:txBody>
          <a:bodyPr>
            <a:normAutofit fontScale="92500"/>
          </a:bodyPr>
          <a:lstStyle/>
          <a:p>
            <a:pPr fontAlgn="base"/>
            <a:r>
              <a:rPr lang="tr-TR" dirty="0" smtClean="0">
                <a:latin typeface="Arial" pitchFamily="34" charset="0"/>
                <a:cs typeface="Arial" pitchFamily="34" charset="0"/>
              </a:rPr>
              <a:t>Dilde, anlatımda daha çok somut; yani beş duyu organımız ile algılayabildiğimiz kavram ve olguların tercih edildiği üsluba, anlatım çeşidine somut anlatım denilmektedir. Anlatımda inanılırlığı, güvenirliği artırmak amacı ile somut anlatım tercih edilir.</a:t>
            </a:r>
          </a:p>
          <a:p>
            <a:pPr fontAlgn="base">
              <a:buNone/>
            </a:pPr>
            <a:endParaRPr lang="tr-TR" b="1" dirty="0" smtClean="0"/>
          </a:p>
        </p:txBody>
      </p:sp>
      <p:sp>
        <p:nvSpPr>
          <p:cNvPr id="3" name="2 Başlık"/>
          <p:cNvSpPr>
            <a:spLocks noGrp="1"/>
          </p:cNvSpPr>
          <p:nvPr>
            <p:ph type="title"/>
          </p:nvPr>
        </p:nvSpPr>
        <p:spPr/>
        <p:txBody>
          <a:bodyPr/>
          <a:lstStyle/>
          <a:p>
            <a:r>
              <a:rPr lang="tr-TR" b="1" u="sng" dirty="0" smtClean="0">
                <a:solidFill>
                  <a:schemeClr val="accent2">
                    <a:lumMod val="75000"/>
                  </a:schemeClr>
                </a:solidFill>
              </a:rPr>
              <a:t>Somut Anlatım </a:t>
            </a:r>
            <a:endParaRPr lang="tr-TR" b="1" u="sng" dirty="0">
              <a:solidFill>
                <a:schemeClr val="accent2">
                  <a:lumMod val="75000"/>
                </a:schemeClr>
              </a:solidFill>
            </a:endParaRPr>
          </a:p>
        </p:txBody>
      </p:sp>
      <p:sp>
        <p:nvSpPr>
          <p:cNvPr id="5" name="4 Metin kutusu"/>
          <p:cNvSpPr txBox="1"/>
          <p:nvPr/>
        </p:nvSpPr>
        <p:spPr>
          <a:xfrm>
            <a:off x="785786" y="4071942"/>
            <a:ext cx="7000924" cy="1938992"/>
          </a:xfrm>
          <a:prstGeom prst="rect">
            <a:avLst/>
          </a:prstGeom>
          <a:noFill/>
        </p:spPr>
        <p:txBody>
          <a:bodyPr wrap="square" rtlCol="0">
            <a:spAutoFit/>
          </a:bodyPr>
          <a:lstStyle/>
          <a:p>
            <a:r>
              <a:rPr lang="tr-TR" sz="3200" b="1" i="1" dirty="0" smtClean="0">
                <a:latin typeface="Arial" pitchFamily="34" charset="0"/>
                <a:cs typeface="Arial" pitchFamily="34" charset="0"/>
              </a:rPr>
              <a:t>“Çocuklar bahçede top oynuyor.”</a:t>
            </a:r>
          </a:p>
          <a:p>
            <a:endParaRPr lang="tr-TR" sz="3200" b="1" i="1" dirty="0" smtClean="0"/>
          </a:p>
          <a:p>
            <a:r>
              <a:rPr lang="tr-TR" dirty="0" smtClean="0">
                <a:latin typeface="Arial" pitchFamily="34" charset="0"/>
                <a:cs typeface="Arial" pitchFamily="34" charset="0"/>
              </a:rPr>
              <a:t> </a:t>
            </a:r>
            <a:r>
              <a:rPr lang="tr-TR" sz="2800" dirty="0" smtClean="0">
                <a:latin typeface="Arial" pitchFamily="34" charset="0"/>
                <a:cs typeface="Arial" pitchFamily="34" charset="0"/>
              </a:rPr>
              <a:t>Cümlesinde gözlemler aktarılmıştır. Somut anlatımdır.</a:t>
            </a:r>
            <a:endParaRPr lang="tr-TR"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524000"/>
            <a:ext cx="8229600" cy="1333496"/>
          </a:xfrm>
        </p:spPr>
        <p:txBody>
          <a:bodyPr>
            <a:normAutofit/>
          </a:bodyPr>
          <a:lstStyle/>
          <a:p>
            <a:r>
              <a:rPr lang="tr-TR" dirty="0" err="1" smtClean="0">
                <a:latin typeface="Arial" pitchFamily="34" charset="0"/>
                <a:cs typeface="Arial" pitchFamily="34" charset="0"/>
              </a:rPr>
              <a:t>Somutlama</a:t>
            </a:r>
            <a:r>
              <a:rPr lang="tr-TR" dirty="0" smtClean="0">
                <a:latin typeface="Arial" pitchFamily="34" charset="0"/>
                <a:cs typeface="Arial" pitchFamily="34" charset="0"/>
              </a:rPr>
              <a:t> soyut bir kavramın benzetme imgeleme gibi türlü yollarla somut bir kavramı karşılayacak biçemde kullanılmasıdır.</a:t>
            </a:r>
            <a:endParaRPr lang="tr-TR" dirty="0">
              <a:latin typeface="Arial" pitchFamily="34" charset="0"/>
              <a:cs typeface="Arial" pitchFamily="34" charset="0"/>
            </a:endParaRPr>
          </a:p>
        </p:txBody>
      </p:sp>
      <p:sp>
        <p:nvSpPr>
          <p:cNvPr id="3" name="2 Başlık"/>
          <p:cNvSpPr>
            <a:spLocks noGrp="1"/>
          </p:cNvSpPr>
          <p:nvPr>
            <p:ph type="title"/>
          </p:nvPr>
        </p:nvSpPr>
        <p:spPr/>
        <p:txBody>
          <a:bodyPr/>
          <a:lstStyle/>
          <a:p>
            <a:r>
              <a:rPr lang="tr-TR" b="1" u="sng" dirty="0" err="1" smtClean="0">
                <a:solidFill>
                  <a:schemeClr val="accent2">
                    <a:lumMod val="75000"/>
                  </a:schemeClr>
                </a:solidFill>
              </a:rPr>
              <a:t>Somutlama</a:t>
            </a:r>
            <a:endParaRPr lang="tr-TR" b="1" u="sng" dirty="0">
              <a:solidFill>
                <a:schemeClr val="accent2">
                  <a:lumMod val="75000"/>
                </a:schemeClr>
              </a:solidFill>
            </a:endParaRPr>
          </a:p>
        </p:txBody>
      </p:sp>
      <p:sp>
        <p:nvSpPr>
          <p:cNvPr id="5" name="4 Metin kutusu"/>
          <p:cNvSpPr txBox="1"/>
          <p:nvPr/>
        </p:nvSpPr>
        <p:spPr>
          <a:xfrm>
            <a:off x="785786" y="3000372"/>
            <a:ext cx="7500990" cy="1661993"/>
          </a:xfrm>
          <a:prstGeom prst="rect">
            <a:avLst/>
          </a:prstGeom>
          <a:noFill/>
        </p:spPr>
        <p:txBody>
          <a:bodyPr wrap="square" rtlCol="0">
            <a:spAutoFit/>
          </a:bodyPr>
          <a:lstStyle/>
          <a:p>
            <a:pPr fontAlgn="base"/>
            <a:r>
              <a:rPr lang="tr-TR" sz="2800" b="1" i="1" dirty="0" smtClean="0">
                <a:latin typeface="Arial" pitchFamily="34" charset="0"/>
                <a:cs typeface="Arial" pitchFamily="34" charset="0"/>
              </a:rPr>
              <a:t>“Ağır ağır </a:t>
            </a:r>
            <a:r>
              <a:rPr lang="tr-TR" sz="2800" b="1" i="1" dirty="0" smtClean="0">
                <a:latin typeface="Arial" pitchFamily="34" charset="0"/>
                <a:cs typeface="Arial" pitchFamily="34" charset="0"/>
              </a:rPr>
              <a:t>çıkacaksın bu </a:t>
            </a:r>
            <a:r>
              <a:rPr lang="tr-TR" sz="2800" b="1" i="1" dirty="0" smtClean="0">
                <a:latin typeface="Arial" pitchFamily="34" charset="0"/>
                <a:cs typeface="Arial" pitchFamily="34" charset="0"/>
              </a:rPr>
              <a:t>merdivenlerden</a:t>
            </a:r>
            <a:endParaRPr lang="tr-TR" sz="2800" b="1" dirty="0" smtClean="0">
              <a:latin typeface="Arial" pitchFamily="34" charset="0"/>
              <a:cs typeface="Arial" pitchFamily="34" charset="0"/>
            </a:endParaRPr>
          </a:p>
          <a:p>
            <a:pPr fontAlgn="base"/>
            <a:r>
              <a:rPr lang="tr-TR" sz="2800" b="1" i="1" dirty="0" smtClean="0">
                <a:latin typeface="Arial" pitchFamily="34" charset="0"/>
                <a:cs typeface="Arial" pitchFamily="34" charset="0"/>
              </a:rPr>
              <a:t>Eteklerinde </a:t>
            </a:r>
            <a:r>
              <a:rPr lang="tr-TR" sz="2800" b="1" i="1" dirty="0" smtClean="0">
                <a:latin typeface="Arial" pitchFamily="34" charset="0"/>
                <a:cs typeface="Arial" pitchFamily="34" charset="0"/>
              </a:rPr>
              <a:t>güneş rengi bir yığın yaprak”</a:t>
            </a:r>
            <a:endParaRPr lang="tr-TR" sz="2800" b="1" dirty="0" smtClean="0">
              <a:latin typeface="Arial" pitchFamily="34" charset="0"/>
              <a:cs typeface="Arial" pitchFamily="34" charset="0"/>
            </a:endParaRPr>
          </a:p>
          <a:p>
            <a:pPr fontAlgn="base"/>
            <a:r>
              <a:rPr lang="tr-TR" sz="2800" b="1" dirty="0" smtClean="0"/>
              <a:t> </a:t>
            </a:r>
          </a:p>
          <a:p>
            <a:endParaRPr lang="tr-TR" dirty="0"/>
          </a:p>
        </p:txBody>
      </p:sp>
      <p:sp>
        <p:nvSpPr>
          <p:cNvPr id="6" name="5 Metin kutusu"/>
          <p:cNvSpPr txBox="1"/>
          <p:nvPr/>
        </p:nvSpPr>
        <p:spPr>
          <a:xfrm>
            <a:off x="571472" y="4429132"/>
            <a:ext cx="7715304" cy="461665"/>
          </a:xfrm>
          <a:prstGeom prst="rect">
            <a:avLst/>
          </a:prstGeom>
          <a:noFill/>
        </p:spPr>
        <p:txBody>
          <a:bodyPr wrap="square" rtlCol="0">
            <a:spAutoFit/>
          </a:bodyPr>
          <a:lstStyle/>
          <a:p>
            <a:r>
              <a:rPr lang="tr-TR" sz="2400" dirty="0" smtClean="0">
                <a:latin typeface="Arial" pitchFamily="34" charset="0"/>
                <a:cs typeface="Arial" pitchFamily="34" charset="0"/>
              </a:rPr>
              <a:t>Yukarıdaki örnekte hayat bir merdivene benzetilmiştir</a:t>
            </a:r>
            <a:endParaRPr lang="tr-TR" sz="2400" dirty="0">
              <a:latin typeface="Arial" pitchFamily="34" charset="0"/>
              <a:cs typeface="Arial" pitchFamily="34" charset="0"/>
            </a:endParaRPr>
          </a:p>
        </p:txBody>
      </p:sp>
      <p:pic>
        <p:nvPicPr>
          <p:cNvPr id="9" name="8 Resim" descr="depositphotos_30485305-Cute-cartoon-owl-with-plate.jpg"/>
          <p:cNvPicPr>
            <a:picLocks noChangeAspect="1"/>
          </p:cNvPicPr>
          <p:nvPr/>
        </p:nvPicPr>
        <p:blipFill>
          <a:blip r:embed="rId2"/>
          <a:stretch>
            <a:fillRect/>
          </a:stretch>
        </p:blipFill>
        <p:spPr>
          <a:xfrm>
            <a:off x="7286644" y="4784486"/>
            <a:ext cx="1643074" cy="2073514"/>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524000"/>
            <a:ext cx="8229600" cy="2905132"/>
          </a:xfrm>
        </p:spPr>
        <p:txBody>
          <a:bodyPr>
            <a:normAutofit lnSpcReduction="10000"/>
          </a:bodyPr>
          <a:lstStyle/>
          <a:p>
            <a:r>
              <a:rPr lang="tr-TR" dirty="0" smtClean="0">
                <a:latin typeface="Arial" pitchFamily="34" charset="0"/>
                <a:cs typeface="Arial" pitchFamily="34" charset="0"/>
              </a:rPr>
              <a:t>Soyut bir kavramın benzetme, eğretileme gibi türlü yollarla somut bir kavramı karşılayacak biçimde kullanılmasına soyutlama denilmektedir. Bir ressamın somut nesneleri gerçeklik çizgisinden uzaklaştırarak olduğundan farklı çizmesi gibi edebiyatta somut kavramlar ve olguların gerçeküstü anlatımı soyutlamadır.</a:t>
            </a:r>
            <a:endParaRPr lang="tr-TR" dirty="0">
              <a:latin typeface="Arial" pitchFamily="34" charset="0"/>
              <a:cs typeface="Arial" pitchFamily="34" charset="0"/>
            </a:endParaRPr>
          </a:p>
        </p:txBody>
      </p:sp>
      <p:sp>
        <p:nvSpPr>
          <p:cNvPr id="3" name="2 Başlık"/>
          <p:cNvSpPr>
            <a:spLocks noGrp="1"/>
          </p:cNvSpPr>
          <p:nvPr>
            <p:ph type="title"/>
          </p:nvPr>
        </p:nvSpPr>
        <p:spPr>
          <a:xfrm>
            <a:off x="500034" y="428604"/>
            <a:ext cx="8186766" cy="942996"/>
          </a:xfrm>
        </p:spPr>
        <p:txBody>
          <a:bodyPr/>
          <a:lstStyle/>
          <a:p>
            <a:r>
              <a:rPr lang="tr-TR" b="1" u="sng" dirty="0" smtClean="0">
                <a:solidFill>
                  <a:schemeClr val="accent2">
                    <a:lumMod val="75000"/>
                  </a:schemeClr>
                </a:solidFill>
              </a:rPr>
              <a:t>Soyutlama</a:t>
            </a:r>
            <a:endParaRPr lang="tr-TR" b="1" u="sng" dirty="0">
              <a:solidFill>
                <a:schemeClr val="accent2">
                  <a:lumMod val="75000"/>
                </a:schemeClr>
              </a:solidFill>
            </a:endParaRPr>
          </a:p>
        </p:txBody>
      </p:sp>
      <p:sp>
        <p:nvSpPr>
          <p:cNvPr id="4" name="3 Metin kutusu"/>
          <p:cNvSpPr txBox="1"/>
          <p:nvPr/>
        </p:nvSpPr>
        <p:spPr>
          <a:xfrm>
            <a:off x="928662" y="4500570"/>
            <a:ext cx="7500990" cy="523220"/>
          </a:xfrm>
          <a:prstGeom prst="rect">
            <a:avLst/>
          </a:prstGeom>
          <a:noFill/>
        </p:spPr>
        <p:txBody>
          <a:bodyPr wrap="square" rtlCol="0">
            <a:spAutoFit/>
          </a:bodyPr>
          <a:lstStyle/>
          <a:p>
            <a:r>
              <a:rPr lang="tr-TR" sz="2800" b="1" i="1" dirty="0" smtClean="0">
                <a:latin typeface="Arial" pitchFamily="34" charset="0"/>
                <a:cs typeface="Arial" pitchFamily="34" charset="0"/>
              </a:rPr>
              <a:t>“Kaldırımlar içimde kıvrılan bir lisandır.”</a:t>
            </a:r>
            <a:endParaRPr lang="tr-TR" sz="2800" dirty="0">
              <a:latin typeface="Arial" pitchFamily="34" charset="0"/>
              <a:cs typeface="Arial" pitchFamily="34" charset="0"/>
            </a:endParaRPr>
          </a:p>
        </p:txBody>
      </p:sp>
      <p:sp>
        <p:nvSpPr>
          <p:cNvPr id="7" name="6 Metin kutusu"/>
          <p:cNvSpPr txBox="1"/>
          <p:nvPr/>
        </p:nvSpPr>
        <p:spPr>
          <a:xfrm>
            <a:off x="714348" y="5214950"/>
            <a:ext cx="7715304" cy="954107"/>
          </a:xfrm>
          <a:prstGeom prst="rect">
            <a:avLst/>
          </a:prstGeom>
          <a:noFill/>
        </p:spPr>
        <p:txBody>
          <a:bodyPr wrap="square" rtlCol="0">
            <a:spAutoFit/>
          </a:bodyPr>
          <a:lstStyle/>
          <a:p>
            <a:r>
              <a:rPr lang="tr-TR" sz="2800" dirty="0" smtClean="0">
                <a:latin typeface="Arial" pitchFamily="34" charset="0"/>
                <a:cs typeface="Arial" pitchFamily="34" charset="0"/>
              </a:rPr>
              <a:t>Somut bir kavram olan kaldırımlar soyut bir kavram olan lisan yani dile benzetilmiştir.</a:t>
            </a:r>
            <a:endParaRPr lang="tr-TR"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133</TotalTime>
  <Words>712</Words>
  <Application>Microsoft Office PowerPoint</Application>
  <PresentationFormat>Ekran Gösterisi (4:3)</PresentationFormat>
  <Paragraphs>97</Paragraphs>
  <Slides>19</Slides>
  <Notes>2</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Kalabalık</vt:lpstr>
      <vt:lpstr>Slayt 1</vt:lpstr>
      <vt:lpstr>Slayt 2</vt:lpstr>
      <vt:lpstr>Giriş</vt:lpstr>
      <vt:lpstr>Öznel Anlatım </vt:lpstr>
      <vt:lpstr>Nesnel Anlatım</vt:lpstr>
      <vt:lpstr>Soyut Anlatım</vt:lpstr>
      <vt:lpstr>Somut Anlatım </vt:lpstr>
      <vt:lpstr>Somutlama</vt:lpstr>
      <vt:lpstr>Soyutlama</vt:lpstr>
      <vt:lpstr>Doğrudan Anlatım</vt:lpstr>
      <vt:lpstr>Dolaylı Anlatım</vt:lpstr>
      <vt:lpstr>Kişiye Göre Anlatım</vt:lpstr>
      <vt:lpstr>Slayt 13</vt:lpstr>
      <vt:lpstr>Slayt 14</vt:lpstr>
      <vt:lpstr>Slayt 15</vt:lpstr>
      <vt:lpstr>Slayt 16</vt:lpstr>
      <vt:lpstr>Slayt 17</vt:lpstr>
      <vt:lpstr>Slayt 18</vt:lpstr>
      <vt:lpstr>HAZIRLAYAN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TOSHiBA</dc:creator>
  <cp:lastModifiedBy>TOSHiBA</cp:lastModifiedBy>
  <cp:revision>17</cp:revision>
  <dcterms:created xsi:type="dcterms:W3CDTF">2016-03-21T20:10:45Z</dcterms:created>
  <dcterms:modified xsi:type="dcterms:W3CDTF">2016-04-10T14:01:46Z</dcterms:modified>
</cp:coreProperties>
</file>