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Lst>
  <p:sldSz cy="5143500" cx="9144000"/>
  <p:notesSz cx="6858000" cy="9144000"/>
  <p:embeddedFontLst>
    <p:embeddedFont>
      <p:font typeface="Roboto"/>
      <p:regular r:id="rId34"/>
      <p:bold r:id="rId35"/>
      <p:italic r:id="rId36"/>
      <p:boldItalic r:id="rId37"/>
    </p:embeddedFont>
    <p:embeddedFont>
      <p:font typeface="Average"/>
      <p:regular r:id="rId38"/>
    </p:embeddedFont>
    <p:embeddedFont>
      <p:font typeface="Oswald"/>
      <p:regular r:id="rId39"/>
      <p:bold r:id="rId4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40" Type="http://schemas.openxmlformats.org/officeDocument/2006/relationships/font" Target="fonts/Oswald-bold.fntdata"/><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font" Target="fonts/Roboto-bold.fntdata"/><Relationship Id="rId12" Type="http://schemas.openxmlformats.org/officeDocument/2006/relationships/slide" Target="slides/slide8.xml"/><Relationship Id="rId34" Type="http://schemas.openxmlformats.org/officeDocument/2006/relationships/font" Target="fonts/Roboto-regular.fntdata"/><Relationship Id="rId15" Type="http://schemas.openxmlformats.org/officeDocument/2006/relationships/slide" Target="slides/slide11.xml"/><Relationship Id="rId37" Type="http://schemas.openxmlformats.org/officeDocument/2006/relationships/font" Target="fonts/Roboto-boldItalic.fntdata"/><Relationship Id="rId14" Type="http://schemas.openxmlformats.org/officeDocument/2006/relationships/slide" Target="slides/slide10.xml"/><Relationship Id="rId36" Type="http://schemas.openxmlformats.org/officeDocument/2006/relationships/font" Target="fonts/Roboto-italic.fntdata"/><Relationship Id="rId17" Type="http://schemas.openxmlformats.org/officeDocument/2006/relationships/slide" Target="slides/slide13.xml"/><Relationship Id="rId39" Type="http://schemas.openxmlformats.org/officeDocument/2006/relationships/font" Target="fonts/Oswald-regular.fntdata"/><Relationship Id="rId16" Type="http://schemas.openxmlformats.org/officeDocument/2006/relationships/slide" Target="slides/slide12.xml"/><Relationship Id="rId38" Type="http://schemas.openxmlformats.org/officeDocument/2006/relationships/font" Target="fonts/Average-regular.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5" name="Shape 55"/>
        <p:cNvGrpSpPr/>
        <p:nvPr/>
      </p:nvGrpSpPr>
      <p:grpSpPr>
        <a:xfrm>
          <a:off x="0" y="0"/>
          <a:ext cx="0" cy="0"/>
          <a:chOff x="0" y="0"/>
          <a:chExt cx="0" cy="0"/>
        </a:xfrm>
      </p:grpSpPr>
      <p:sp>
        <p:nvSpPr>
          <p:cNvPr id="56" name="Shape 56"/>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7" name="Shape 5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8" name="Shape 10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2" name="Shape 112"/>
        <p:cNvGrpSpPr/>
        <p:nvPr/>
      </p:nvGrpSpPr>
      <p:grpSpPr>
        <a:xfrm>
          <a:off x="0" y="0"/>
          <a:ext cx="0" cy="0"/>
          <a:chOff x="0" y="0"/>
          <a:chExt cx="0" cy="0"/>
        </a:xfrm>
      </p:grpSpPr>
      <p:sp>
        <p:nvSpPr>
          <p:cNvPr id="113" name="Shape 11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4" name="Shape 11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8" name="Shape 118"/>
        <p:cNvGrpSpPr/>
        <p:nvPr/>
      </p:nvGrpSpPr>
      <p:grpSpPr>
        <a:xfrm>
          <a:off x="0" y="0"/>
          <a:ext cx="0" cy="0"/>
          <a:chOff x="0" y="0"/>
          <a:chExt cx="0" cy="0"/>
        </a:xfrm>
      </p:grpSpPr>
      <p:sp>
        <p:nvSpPr>
          <p:cNvPr id="119" name="Shape 11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0" name="Shape 12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4" name="Shape 124"/>
        <p:cNvGrpSpPr/>
        <p:nvPr/>
      </p:nvGrpSpPr>
      <p:grpSpPr>
        <a:xfrm>
          <a:off x="0" y="0"/>
          <a:ext cx="0" cy="0"/>
          <a:chOff x="0" y="0"/>
          <a:chExt cx="0" cy="0"/>
        </a:xfrm>
      </p:grpSpPr>
      <p:sp>
        <p:nvSpPr>
          <p:cNvPr id="125" name="Shape 12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6" name="Shape 12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2" name="Shape 13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5" name="Shape 135"/>
        <p:cNvGrpSpPr/>
        <p:nvPr/>
      </p:nvGrpSpPr>
      <p:grpSpPr>
        <a:xfrm>
          <a:off x="0" y="0"/>
          <a:ext cx="0" cy="0"/>
          <a:chOff x="0" y="0"/>
          <a:chExt cx="0" cy="0"/>
        </a:xfrm>
      </p:grpSpPr>
      <p:sp>
        <p:nvSpPr>
          <p:cNvPr id="136" name="Shape 1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7" name="Shape 13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1" name="Shape 141"/>
        <p:cNvGrpSpPr/>
        <p:nvPr/>
      </p:nvGrpSpPr>
      <p:grpSpPr>
        <a:xfrm>
          <a:off x="0" y="0"/>
          <a:ext cx="0" cy="0"/>
          <a:chOff x="0" y="0"/>
          <a:chExt cx="0" cy="0"/>
        </a:xfrm>
      </p:grpSpPr>
      <p:sp>
        <p:nvSpPr>
          <p:cNvPr id="142" name="Shape 14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3" name="Shape 14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6" name="Shape 146"/>
        <p:cNvGrpSpPr/>
        <p:nvPr/>
      </p:nvGrpSpPr>
      <p:grpSpPr>
        <a:xfrm>
          <a:off x="0" y="0"/>
          <a:ext cx="0" cy="0"/>
          <a:chOff x="0" y="0"/>
          <a:chExt cx="0" cy="0"/>
        </a:xfrm>
      </p:grpSpPr>
      <p:sp>
        <p:nvSpPr>
          <p:cNvPr id="147" name="Shape 14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8" name="Shape 14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1" name="Shape 151"/>
        <p:cNvGrpSpPr/>
        <p:nvPr/>
      </p:nvGrpSpPr>
      <p:grpSpPr>
        <a:xfrm>
          <a:off x="0" y="0"/>
          <a:ext cx="0" cy="0"/>
          <a:chOff x="0" y="0"/>
          <a:chExt cx="0" cy="0"/>
        </a:xfrm>
      </p:grpSpPr>
      <p:sp>
        <p:nvSpPr>
          <p:cNvPr id="152" name="Shape 15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3" name="Shape 15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9" name="Shape 15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0" name="Shape 60"/>
        <p:cNvGrpSpPr/>
        <p:nvPr/>
      </p:nvGrpSpPr>
      <p:grpSpPr>
        <a:xfrm>
          <a:off x="0" y="0"/>
          <a:ext cx="0" cy="0"/>
          <a:chOff x="0" y="0"/>
          <a:chExt cx="0" cy="0"/>
        </a:xfrm>
      </p:grpSpPr>
      <p:sp>
        <p:nvSpPr>
          <p:cNvPr id="61" name="Shape 6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2" name="Shape 6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0" name="Shape 170"/>
        <p:cNvGrpSpPr/>
        <p:nvPr/>
      </p:nvGrpSpPr>
      <p:grpSpPr>
        <a:xfrm>
          <a:off x="0" y="0"/>
          <a:ext cx="0" cy="0"/>
          <a:chOff x="0" y="0"/>
          <a:chExt cx="0" cy="0"/>
        </a:xfrm>
      </p:grpSpPr>
      <p:sp>
        <p:nvSpPr>
          <p:cNvPr id="171" name="Shape 1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2" name="Shape 17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5" name="Shape 175"/>
        <p:cNvGrpSpPr/>
        <p:nvPr/>
      </p:nvGrpSpPr>
      <p:grpSpPr>
        <a:xfrm>
          <a:off x="0" y="0"/>
          <a:ext cx="0" cy="0"/>
          <a:chOff x="0" y="0"/>
          <a:chExt cx="0" cy="0"/>
        </a:xfrm>
      </p:grpSpPr>
      <p:sp>
        <p:nvSpPr>
          <p:cNvPr id="176" name="Shape 17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7" name="Shape 17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2" name="Shape 182"/>
        <p:cNvGrpSpPr/>
        <p:nvPr/>
      </p:nvGrpSpPr>
      <p:grpSpPr>
        <a:xfrm>
          <a:off x="0" y="0"/>
          <a:ext cx="0" cy="0"/>
          <a:chOff x="0" y="0"/>
          <a:chExt cx="0" cy="0"/>
        </a:xfrm>
      </p:grpSpPr>
      <p:sp>
        <p:nvSpPr>
          <p:cNvPr id="183" name="Shape 18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4" name="Shape 18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9" name="Shape 189"/>
        <p:cNvGrpSpPr/>
        <p:nvPr/>
      </p:nvGrpSpPr>
      <p:grpSpPr>
        <a:xfrm>
          <a:off x="0" y="0"/>
          <a:ext cx="0" cy="0"/>
          <a:chOff x="0" y="0"/>
          <a:chExt cx="0" cy="0"/>
        </a:xfrm>
      </p:grpSpPr>
      <p:sp>
        <p:nvSpPr>
          <p:cNvPr id="190" name="Shape 19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1" name="Shape 19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4" name="Shape 194"/>
        <p:cNvGrpSpPr/>
        <p:nvPr/>
      </p:nvGrpSpPr>
      <p:grpSpPr>
        <a:xfrm>
          <a:off x="0" y="0"/>
          <a:ext cx="0" cy="0"/>
          <a:chOff x="0" y="0"/>
          <a:chExt cx="0" cy="0"/>
        </a:xfrm>
      </p:grpSpPr>
      <p:sp>
        <p:nvSpPr>
          <p:cNvPr id="195" name="Shape 1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6" name="Shape 19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1" name="Shape 201"/>
        <p:cNvGrpSpPr/>
        <p:nvPr/>
      </p:nvGrpSpPr>
      <p:grpSpPr>
        <a:xfrm>
          <a:off x="0" y="0"/>
          <a:ext cx="0" cy="0"/>
          <a:chOff x="0" y="0"/>
          <a:chExt cx="0" cy="0"/>
        </a:xfrm>
      </p:grpSpPr>
      <p:sp>
        <p:nvSpPr>
          <p:cNvPr id="202" name="Shape 2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3" name="Shape 20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8" name="Shape 208"/>
        <p:cNvGrpSpPr/>
        <p:nvPr/>
      </p:nvGrpSpPr>
      <p:grpSpPr>
        <a:xfrm>
          <a:off x="0" y="0"/>
          <a:ext cx="0" cy="0"/>
          <a:chOff x="0" y="0"/>
          <a:chExt cx="0" cy="0"/>
        </a:xfrm>
      </p:grpSpPr>
      <p:sp>
        <p:nvSpPr>
          <p:cNvPr id="209" name="Shape 2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0" name="Shape 21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3" name="Shape 213"/>
        <p:cNvGrpSpPr/>
        <p:nvPr/>
      </p:nvGrpSpPr>
      <p:grpSpPr>
        <a:xfrm>
          <a:off x="0" y="0"/>
          <a:ext cx="0" cy="0"/>
          <a:chOff x="0" y="0"/>
          <a:chExt cx="0" cy="0"/>
        </a:xfrm>
      </p:grpSpPr>
      <p:sp>
        <p:nvSpPr>
          <p:cNvPr id="214" name="Shape 2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5" name="Shape 21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0" name="Shape 220"/>
        <p:cNvGrpSpPr/>
        <p:nvPr/>
      </p:nvGrpSpPr>
      <p:grpSpPr>
        <a:xfrm>
          <a:off x="0" y="0"/>
          <a:ext cx="0" cy="0"/>
          <a:chOff x="0" y="0"/>
          <a:chExt cx="0" cy="0"/>
        </a:xfrm>
      </p:grpSpPr>
      <p:sp>
        <p:nvSpPr>
          <p:cNvPr id="221" name="Shape 2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2" name="Shape 22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4" name="Shape 7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7" name="Shape 77"/>
        <p:cNvGrpSpPr/>
        <p:nvPr/>
      </p:nvGrpSpPr>
      <p:grpSpPr>
        <a:xfrm>
          <a:off x="0" y="0"/>
          <a:ext cx="0" cy="0"/>
          <a:chOff x="0" y="0"/>
          <a:chExt cx="0" cy="0"/>
        </a:xfrm>
      </p:grpSpPr>
      <p:sp>
        <p:nvSpPr>
          <p:cNvPr id="78" name="Shape 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9" name="Shape 7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3" name="Shape 83"/>
        <p:cNvGrpSpPr/>
        <p:nvPr/>
      </p:nvGrpSpPr>
      <p:grpSpPr>
        <a:xfrm>
          <a:off x="0" y="0"/>
          <a:ext cx="0" cy="0"/>
          <a:chOff x="0" y="0"/>
          <a:chExt cx="0" cy="0"/>
        </a:xfrm>
      </p:grpSpPr>
      <p:sp>
        <p:nvSpPr>
          <p:cNvPr id="84" name="Shape 8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5" name="Shape 8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0" name="Shape 9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2" name="Shape 10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grpSp>
        <p:nvGrpSpPr>
          <p:cNvPr id="10" name="Shape 10"/>
          <p:cNvGrpSpPr/>
          <p:nvPr/>
        </p:nvGrpSpPr>
        <p:grpSpPr>
          <a:xfrm>
            <a:off x="4350278" y="2855377"/>
            <a:ext cx="443588" cy="105632"/>
            <a:chOff x="4137525" y="2915950"/>
            <a:chExt cx="869100" cy="207000"/>
          </a:xfrm>
        </p:grpSpPr>
        <p:sp>
          <p:nvSpPr>
            <p:cNvPr id="11" name="Shape 11"/>
            <p:cNvSpPr/>
            <p:nvPr/>
          </p:nvSpPr>
          <p:spPr>
            <a:xfrm>
              <a:off x="4468575" y="2915950"/>
              <a:ext cx="207000" cy="207000"/>
            </a:xfrm>
            <a:prstGeom prst="ellipse">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2" name="Shape 12"/>
            <p:cNvSpPr/>
            <p:nvPr/>
          </p:nvSpPr>
          <p:spPr>
            <a:xfrm>
              <a:off x="4799625" y="2915950"/>
              <a:ext cx="207000" cy="207000"/>
            </a:xfrm>
            <a:prstGeom prst="ellipse">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3" name="Shape 13"/>
            <p:cNvSpPr/>
            <p:nvPr/>
          </p:nvSpPr>
          <p:spPr>
            <a:xfrm>
              <a:off x="4137525" y="2915950"/>
              <a:ext cx="207000" cy="207000"/>
            </a:xfrm>
            <a:prstGeom prst="ellipse">
              <a:avLst/>
            </a:prstGeom>
            <a:solidFill>
              <a:schemeClr val="dk1"/>
            </a:solidFill>
            <a:ln>
              <a:noFill/>
            </a:ln>
          </p:spPr>
          <p:txBody>
            <a:bodyPr anchorCtr="0" anchor="ctr" bIns="91425" lIns="91425" rIns="91425" tIns="91425">
              <a:noAutofit/>
            </a:bodyPr>
            <a:lstStyle/>
            <a:p>
              <a:pPr lvl="0">
                <a:spcBef>
                  <a:spcPts val="0"/>
                </a:spcBef>
                <a:buNone/>
              </a:pPr>
              <a:r>
                <a:t/>
              </a:r>
              <a:endParaRPr/>
            </a:p>
          </p:txBody>
        </p:sp>
      </p:grpSp>
      <p:sp>
        <p:nvSpPr>
          <p:cNvPr id="14" name="Shape 14"/>
          <p:cNvSpPr txBox="1"/>
          <p:nvPr>
            <p:ph type="ctrTitle"/>
          </p:nvPr>
        </p:nvSpPr>
        <p:spPr>
          <a:xfrm>
            <a:off x="671257" y="990800"/>
            <a:ext cx="7801500" cy="1730100"/>
          </a:xfrm>
          <a:prstGeom prst="rect">
            <a:avLst/>
          </a:prstGeom>
        </p:spPr>
        <p:txBody>
          <a:bodyPr anchorCtr="0" anchor="b" bIns="91425" lIns="91425" rIns="91425" tIns="91425"/>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p:txBody>
      </p:sp>
      <p:sp>
        <p:nvSpPr>
          <p:cNvPr id="15" name="Shape 15"/>
          <p:cNvSpPr txBox="1"/>
          <p:nvPr>
            <p:ph idx="1" type="subTitle"/>
          </p:nvPr>
        </p:nvSpPr>
        <p:spPr>
          <a:xfrm>
            <a:off x="671250" y="3174875"/>
            <a:ext cx="7801500" cy="7926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16" name="Shape 16"/>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9" name="Shape 49"/>
        <p:cNvGrpSpPr/>
        <p:nvPr/>
      </p:nvGrpSpPr>
      <p:grpSpPr>
        <a:xfrm>
          <a:off x="0" y="0"/>
          <a:ext cx="0" cy="0"/>
          <a:chOff x="0" y="0"/>
          <a:chExt cx="0" cy="0"/>
        </a:xfrm>
      </p:grpSpPr>
      <p:sp>
        <p:nvSpPr>
          <p:cNvPr id="50" name="Shape 50"/>
          <p:cNvSpPr txBox="1"/>
          <p:nvPr>
            <p:ph type="title"/>
          </p:nvPr>
        </p:nvSpPr>
        <p:spPr>
          <a:xfrm>
            <a:off x="311700" y="1255275"/>
            <a:ext cx="8520600" cy="1890600"/>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51" name="Shape 51"/>
          <p:cNvSpPr txBox="1"/>
          <p:nvPr>
            <p:ph idx="1" type="body"/>
          </p:nvPr>
        </p:nvSpPr>
        <p:spPr>
          <a:xfrm>
            <a:off x="311700" y="3228425"/>
            <a:ext cx="8520600"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52" name="Shape 52"/>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3" name="Shape 53"/>
        <p:cNvGrpSpPr/>
        <p:nvPr/>
      </p:nvGrpSpPr>
      <p:grpSpPr>
        <a:xfrm>
          <a:off x="0" y="0"/>
          <a:ext cx="0" cy="0"/>
          <a:chOff x="0" y="0"/>
          <a:chExt cx="0" cy="0"/>
        </a:xfrm>
      </p:grpSpPr>
      <p:sp>
        <p:nvSpPr>
          <p:cNvPr id="54" name="Shape 54"/>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7" name="Shape 17"/>
        <p:cNvGrpSpPr/>
        <p:nvPr/>
      </p:nvGrpSpPr>
      <p:grpSpPr>
        <a:xfrm>
          <a:off x="0" y="0"/>
          <a:ext cx="0" cy="0"/>
          <a:chOff x="0" y="0"/>
          <a:chExt cx="0" cy="0"/>
        </a:xfrm>
      </p:grpSpPr>
      <p:sp>
        <p:nvSpPr>
          <p:cNvPr id="18" name="Shape 18"/>
          <p:cNvSpPr txBox="1"/>
          <p:nvPr>
            <p:ph type="title"/>
          </p:nvPr>
        </p:nvSpPr>
        <p:spPr>
          <a:xfrm>
            <a:off x="671250" y="2141250"/>
            <a:ext cx="7852200" cy="861000"/>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9" name="Shape 19"/>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8520600"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3" name="Shape 23"/>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4" name="Shape 24"/>
        <p:cNvGrpSpPr/>
        <p:nvPr/>
      </p:nvGrpSpPr>
      <p:grpSpPr>
        <a:xfrm>
          <a:off x="0" y="0"/>
          <a:ext cx="0" cy="0"/>
          <a:chOff x="0" y="0"/>
          <a:chExt cx="0" cy="0"/>
        </a:xfrm>
      </p:grpSpPr>
      <p:sp>
        <p:nvSpPr>
          <p:cNvPr id="25" name="Shape 25"/>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6" name="Shape 26"/>
          <p:cNvSpPr txBox="1"/>
          <p:nvPr>
            <p:ph idx="1" type="body"/>
          </p:nvPr>
        </p:nvSpPr>
        <p:spPr>
          <a:xfrm>
            <a:off x="3117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7" name="Shape 27"/>
          <p:cNvSpPr txBox="1"/>
          <p:nvPr>
            <p:ph idx="2" type="body"/>
          </p:nvPr>
        </p:nvSpPr>
        <p:spPr>
          <a:xfrm>
            <a:off x="48324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8" name="Shape 28"/>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9" name="Shape 29"/>
        <p:cNvGrpSpPr/>
        <p:nvPr/>
      </p:nvGrpSpPr>
      <p:grpSpPr>
        <a:xfrm>
          <a:off x="0" y="0"/>
          <a:ext cx="0" cy="0"/>
          <a:chOff x="0" y="0"/>
          <a:chExt cx="0" cy="0"/>
        </a:xfrm>
      </p:grpSpPr>
      <p:sp>
        <p:nvSpPr>
          <p:cNvPr id="30" name="Shape 30"/>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1" name="Shape 31"/>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2" name="Shape 32"/>
        <p:cNvGrpSpPr/>
        <p:nvPr/>
      </p:nvGrpSpPr>
      <p:grpSpPr>
        <a:xfrm>
          <a:off x="0" y="0"/>
          <a:ext cx="0" cy="0"/>
          <a:chOff x="0" y="0"/>
          <a:chExt cx="0" cy="0"/>
        </a:xfrm>
      </p:grpSpPr>
      <p:sp>
        <p:nvSpPr>
          <p:cNvPr id="33" name="Shape 33"/>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4" name="Shape 34"/>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5" name="Shape 35"/>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6" name="Shape 36"/>
        <p:cNvGrpSpPr/>
        <p:nvPr/>
      </p:nvGrpSpPr>
      <p:grpSpPr>
        <a:xfrm>
          <a:off x="0" y="0"/>
          <a:ext cx="0" cy="0"/>
          <a:chOff x="0" y="0"/>
          <a:chExt cx="0" cy="0"/>
        </a:xfrm>
      </p:grpSpPr>
      <p:sp>
        <p:nvSpPr>
          <p:cNvPr id="37" name="Shape 37"/>
          <p:cNvSpPr txBox="1"/>
          <p:nvPr>
            <p:ph type="title"/>
          </p:nvPr>
        </p:nvSpPr>
        <p:spPr>
          <a:xfrm>
            <a:off x="490250" y="526350"/>
            <a:ext cx="6227100" cy="4090800"/>
          </a:xfrm>
          <a:prstGeom prst="rect">
            <a:avLst/>
          </a:prstGeom>
        </p:spPr>
        <p:txBody>
          <a:bodyPr anchorCtr="0" anchor="ctr" bIns="91425" lIns="91425" rIns="91425" tIns="91425"/>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p:txBody>
      </p:sp>
      <p:sp>
        <p:nvSpPr>
          <p:cNvPr id="38" name="Shape 38"/>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solidFill>
                  <a:schemeClr val="l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9" name="Shape 39"/>
        <p:cNvGrpSpPr/>
        <p:nvPr/>
      </p:nvGrpSpPr>
      <p:grpSpPr>
        <a:xfrm>
          <a:off x="0" y="0"/>
          <a:ext cx="0" cy="0"/>
          <a:chOff x="0" y="0"/>
          <a:chExt cx="0" cy="0"/>
        </a:xfrm>
      </p:grpSpPr>
      <p:sp>
        <p:nvSpPr>
          <p:cNvPr id="40" name="Shape 40"/>
          <p:cNvSpPr/>
          <p:nvPr/>
        </p:nvSpPr>
        <p:spPr>
          <a:xfrm>
            <a:off x="4572000" y="0"/>
            <a:ext cx="4572000" cy="51435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cxnSp>
        <p:nvCxnSpPr>
          <p:cNvPr id="41" name="Shape 41"/>
          <p:cNvCxnSpPr/>
          <p:nvPr/>
        </p:nvCxnSpPr>
        <p:spPr>
          <a:xfrm>
            <a:off x="5029675" y="4495500"/>
            <a:ext cx="468300" cy="0"/>
          </a:xfrm>
          <a:prstGeom prst="straightConnector1">
            <a:avLst/>
          </a:prstGeom>
          <a:noFill/>
          <a:ln cap="flat" cmpd="sng" w="19050">
            <a:solidFill>
              <a:schemeClr val="lt1"/>
            </a:solidFill>
            <a:prstDash val="solid"/>
            <a:round/>
            <a:headEnd len="med" w="med" type="none"/>
            <a:tailEnd len="med" w="med" type="none"/>
          </a:ln>
        </p:spPr>
      </p:cxnSp>
      <p:sp>
        <p:nvSpPr>
          <p:cNvPr id="42" name="Shape 42"/>
          <p:cNvSpPr txBox="1"/>
          <p:nvPr>
            <p:ph type="title"/>
          </p:nvPr>
        </p:nvSpPr>
        <p:spPr>
          <a:xfrm>
            <a:off x="265500" y="1081400"/>
            <a:ext cx="4045200" cy="17103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43" name="Shape 43"/>
          <p:cNvSpPr txBox="1"/>
          <p:nvPr>
            <p:ph idx="1" type="subTitle"/>
          </p:nvPr>
        </p:nvSpPr>
        <p:spPr>
          <a:xfrm>
            <a:off x="265500" y="2845200"/>
            <a:ext cx="4045200" cy="1345500"/>
          </a:xfrm>
          <a:prstGeom prst="rect">
            <a:avLst/>
          </a:prstGeom>
        </p:spPr>
        <p:txBody>
          <a:bodyPr anchorCtr="0" anchor="t" bIns="91425" lIns="91425" rIns="91425" tIns="91425"/>
          <a:lstStyle>
            <a:lvl1pPr lvl="0" algn="ctr">
              <a:lnSpc>
                <a:spcPct val="100000"/>
              </a:lnSpc>
              <a:spcBef>
                <a:spcPts val="0"/>
              </a:spcBef>
              <a:spcAft>
                <a:spcPts val="0"/>
              </a:spcAft>
              <a:buClr>
                <a:schemeClr val="dk1"/>
              </a:buClr>
              <a:buSzPct val="100000"/>
              <a:buNone/>
              <a:defRPr sz="2100">
                <a:solidFill>
                  <a:schemeClr val="dk1"/>
                </a:solidFill>
              </a:defRPr>
            </a:lvl1pPr>
            <a:lvl2pPr lvl="1" algn="ctr">
              <a:lnSpc>
                <a:spcPct val="100000"/>
              </a:lnSpc>
              <a:spcBef>
                <a:spcPts val="0"/>
              </a:spcBef>
              <a:spcAft>
                <a:spcPts val="0"/>
              </a:spcAft>
              <a:buClr>
                <a:schemeClr val="dk1"/>
              </a:buClr>
              <a:buSzPct val="100000"/>
              <a:buNone/>
              <a:defRPr sz="2100">
                <a:solidFill>
                  <a:schemeClr val="dk1"/>
                </a:solidFill>
              </a:defRPr>
            </a:lvl2pPr>
            <a:lvl3pPr lvl="2" algn="ctr">
              <a:lnSpc>
                <a:spcPct val="100000"/>
              </a:lnSpc>
              <a:spcBef>
                <a:spcPts val="0"/>
              </a:spcBef>
              <a:spcAft>
                <a:spcPts val="0"/>
              </a:spcAft>
              <a:buClr>
                <a:schemeClr val="dk1"/>
              </a:buClr>
              <a:buSzPct val="100000"/>
              <a:buNone/>
              <a:defRPr sz="2100">
                <a:solidFill>
                  <a:schemeClr val="dk1"/>
                </a:solidFill>
              </a:defRPr>
            </a:lvl3pPr>
            <a:lvl4pPr lvl="3" algn="ctr">
              <a:lnSpc>
                <a:spcPct val="100000"/>
              </a:lnSpc>
              <a:spcBef>
                <a:spcPts val="0"/>
              </a:spcBef>
              <a:spcAft>
                <a:spcPts val="0"/>
              </a:spcAft>
              <a:buClr>
                <a:schemeClr val="dk1"/>
              </a:buClr>
              <a:buSzPct val="100000"/>
              <a:buNone/>
              <a:defRPr sz="2100">
                <a:solidFill>
                  <a:schemeClr val="dk1"/>
                </a:solidFill>
              </a:defRPr>
            </a:lvl4pPr>
            <a:lvl5pPr lvl="4" algn="ctr">
              <a:lnSpc>
                <a:spcPct val="100000"/>
              </a:lnSpc>
              <a:spcBef>
                <a:spcPts val="0"/>
              </a:spcBef>
              <a:spcAft>
                <a:spcPts val="0"/>
              </a:spcAft>
              <a:buClr>
                <a:schemeClr val="dk1"/>
              </a:buClr>
              <a:buSzPct val="100000"/>
              <a:buNone/>
              <a:defRPr sz="2100">
                <a:solidFill>
                  <a:schemeClr val="dk1"/>
                </a:solidFill>
              </a:defRPr>
            </a:lvl5pPr>
            <a:lvl6pPr lvl="5" algn="ctr">
              <a:lnSpc>
                <a:spcPct val="100000"/>
              </a:lnSpc>
              <a:spcBef>
                <a:spcPts val="0"/>
              </a:spcBef>
              <a:spcAft>
                <a:spcPts val="0"/>
              </a:spcAft>
              <a:buClr>
                <a:schemeClr val="dk1"/>
              </a:buClr>
              <a:buSzPct val="100000"/>
              <a:buNone/>
              <a:defRPr sz="2100">
                <a:solidFill>
                  <a:schemeClr val="dk1"/>
                </a:solidFill>
              </a:defRPr>
            </a:lvl6pPr>
            <a:lvl7pPr lvl="6" algn="ctr">
              <a:lnSpc>
                <a:spcPct val="100000"/>
              </a:lnSpc>
              <a:spcBef>
                <a:spcPts val="0"/>
              </a:spcBef>
              <a:spcAft>
                <a:spcPts val="0"/>
              </a:spcAft>
              <a:buClr>
                <a:schemeClr val="dk1"/>
              </a:buClr>
              <a:buSzPct val="100000"/>
              <a:buNone/>
              <a:defRPr sz="2100">
                <a:solidFill>
                  <a:schemeClr val="dk1"/>
                </a:solidFill>
              </a:defRPr>
            </a:lvl7pPr>
            <a:lvl8pPr lvl="7" algn="ctr">
              <a:lnSpc>
                <a:spcPct val="100000"/>
              </a:lnSpc>
              <a:spcBef>
                <a:spcPts val="0"/>
              </a:spcBef>
              <a:spcAft>
                <a:spcPts val="0"/>
              </a:spcAft>
              <a:buClr>
                <a:schemeClr val="dk1"/>
              </a:buClr>
              <a:buSzPct val="100000"/>
              <a:buNone/>
              <a:defRPr sz="2100">
                <a:solidFill>
                  <a:schemeClr val="dk1"/>
                </a:solidFill>
              </a:defRPr>
            </a:lvl8pPr>
            <a:lvl9pPr lvl="8" algn="ctr">
              <a:lnSpc>
                <a:spcPct val="100000"/>
              </a:lnSpc>
              <a:spcBef>
                <a:spcPts val="0"/>
              </a:spcBef>
              <a:spcAft>
                <a:spcPts val="0"/>
              </a:spcAft>
              <a:buClr>
                <a:schemeClr val="dk1"/>
              </a:buClr>
              <a:buSzPct val="100000"/>
              <a:buNone/>
              <a:defRPr sz="2100">
                <a:solidFill>
                  <a:schemeClr val="dk1"/>
                </a:solidFill>
              </a:defRPr>
            </a:lvl9pPr>
          </a:lstStyle>
          <a:p/>
        </p:txBody>
      </p:sp>
      <p:sp>
        <p:nvSpPr>
          <p:cNvPr id="44" name="Shape 44"/>
          <p:cNvSpPr txBox="1"/>
          <p:nvPr>
            <p:ph idx="2" type="body"/>
          </p:nvPr>
        </p:nvSpPr>
        <p:spPr>
          <a:xfrm>
            <a:off x="4939500" y="724200"/>
            <a:ext cx="3837000" cy="3695100"/>
          </a:xfrm>
          <a:prstGeom prst="rect">
            <a:avLst/>
          </a:prstGeom>
        </p:spPr>
        <p:txBody>
          <a:bodyPr anchorCtr="0" anchor="ctr" bIns="91425" lIns="91425" rIns="91425" tIns="91425"/>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p:txBody>
      </p:sp>
      <p:sp>
        <p:nvSpPr>
          <p:cNvPr id="45" name="Shape 45"/>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solidFill>
                  <a:schemeClr val="lt1"/>
                </a:solidFil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6" name="Shape 46"/>
        <p:cNvGrpSpPr/>
        <p:nvPr/>
      </p:nvGrpSpPr>
      <p:grpSpPr>
        <a:xfrm>
          <a:off x="0" y="0"/>
          <a:ext cx="0" cy="0"/>
          <a:chOff x="0" y="0"/>
          <a:chExt cx="0" cy="0"/>
        </a:xfrm>
      </p:grpSpPr>
      <p:sp>
        <p:nvSpPr>
          <p:cNvPr id="47" name="Shape 47"/>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Clr>
                <a:schemeClr val="dk1"/>
              </a:buClr>
              <a:buSzPct val="100000"/>
              <a:buFont typeface="Oswald"/>
              <a:buNone/>
              <a:defRPr sz="2100">
                <a:solidFill>
                  <a:schemeClr val="dk1"/>
                </a:solidFill>
                <a:latin typeface="Oswald"/>
                <a:ea typeface="Oswald"/>
                <a:cs typeface="Oswald"/>
                <a:sym typeface="Oswald"/>
              </a:defRPr>
            </a:lvl1pPr>
          </a:lstStyle>
          <a:p/>
        </p:txBody>
      </p:sp>
      <p:sp>
        <p:nvSpPr>
          <p:cNvPr id="48" name="Shape 48"/>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351C75"/>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tIns="91425"/>
          <a:lstStyle>
            <a:lvl1pPr lvl="0">
              <a:spcBef>
                <a:spcPts val="0"/>
              </a:spcBef>
              <a:buClr>
                <a:schemeClr val="dk1"/>
              </a:buClr>
              <a:buSzPct val="100000"/>
              <a:buFont typeface="Oswald"/>
              <a:buNone/>
              <a:defRPr sz="3000">
                <a:solidFill>
                  <a:schemeClr val="dk1"/>
                </a:solidFill>
                <a:latin typeface="Oswald"/>
                <a:ea typeface="Oswald"/>
                <a:cs typeface="Oswald"/>
                <a:sym typeface="Oswald"/>
              </a:defRPr>
            </a:lvl1pPr>
            <a:lvl2pPr lvl="1">
              <a:spcBef>
                <a:spcPts val="0"/>
              </a:spcBef>
              <a:buClr>
                <a:schemeClr val="dk1"/>
              </a:buClr>
              <a:buSzPct val="100000"/>
              <a:buFont typeface="Oswald"/>
              <a:buNone/>
              <a:defRPr sz="3000">
                <a:solidFill>
                  <a:schemeClr val="dk1"/>
                </a:solidFill>
                <a:latin typeface="Oswald"/>
                <a:ea typeface="Oswald"/>
                <a:cs typeface="Oswald"/>
                <a:sym typeface="Oswald"/>
              </a:defRPr>
            </a:lvl2pPr>
            <a:lvl3pPr lvl="2">
              <a:spcBef>
                <a:spcPts val="0"/>
              </a:spcBef>
              <a:buClr>
                <a:schemeClr val="dk1"/>
              </a:buClr>
              <a:buSzPct val="100000"/>
              <a:buFont typeface="Oswald"/>
              <a:buNone/>
              <a:defRPr sz="3000">
                <a:solidFill>
                  <a:schemeClr val="dk1"/>
                </a:solidFill>
                <a:latin typeface="Oswald"/>
                <a:ea typeface="Oswald"/>
                <a:cs typeface="Oswald"/>
                <a:sym typeface="Oswald"/>
              </a:defRPr>
            </a:lvl3pPr>
            <a:lvl4pPr lvl="3">
              <a:spcBef>
                <a:spcPts val="0"/>
              </a:spcBef>
              <a:buClr>
                <a:schemeClr val="dk1"/>
              </a:buClr>
              <a:buSzPct val="100000"/>
              <a:buFont typeface="Oswald"/>
              <a:buNone/>
              <a:defRPr sz="3000">
                <a:solidFill>
                  <a:schemeClr val="dk1"/>
                </a:solidFill>
                <a:latin typeface="Oswald"/>
                <a:ea typeface="Oswald"/>
                <a:cs typeface="Oswald"/>
                <a:sym typeface="Oswald"/>
              </a:defRPr>
            </a:lvl4pPr>
            <a:lvl5pPr lvl="4">
              <a:spcBef>
                <a:spcPts val="0"/>
              </a:spcBef>
              <a:buClr>
                <a:schemeClr val="dk1"/>
              </a:buClr>
              <a:buSzPct val="100000"/>
              <a:buFont typeface="Oswald"/>
              <a:buNone/>
              <a:defRPr sz="3000">
                <a:solidFill>
                  <a:schemeClr val="dk1"/>
                </a:solidFill>
                <a:latin typeface="Oswald"/>
                <a:ea typeface="Oswald"/>
                <a:cs typeface="Oswald"/>
                <a:sym typeface="Oswald"/>
              </a:defRPr>
            </a:lvl5pPr>
            <a:lvl6pPr lvl="5">
              <a:spcBef>
                <a:spcPts val="0"/>
              </a:spcBef>
              <a:buClr>
                <a:schemeClr val="dk1"/>
              </a:buClr>
              <a:buSzPct val="100000"/>
              <a:buFont typeface="Oswald"/>
              <a:buNone/>
              <a:defRPr sz="3000">
                <a:solidFill>
                  <a:schemeClr val="dk1"/>
                </a:solidFill>
                <a:latin typeface="Oswald"/>
                <a:ea typeface="Oswald"/>
                <a:cs typeface="Oswald"/>
                <a:sym typeface="Oswald"/>
              </a:defRPr>
            </a:lvl6pPr>
            <a:lvl7pPr lvl="6">
              <a:spcBef>
                <a:spcPts val="0"/>
              </a:spcBef>
              <a:buClr>
                <a:schemeClr val="dk1"/>
              </a:buClr>
              <a:buSzPct val="100000"/>
              <a:buFont typeface="Oswald"/>
              <a:buNone/>
              <a:defRPr sz="3000">
                <a:solidFill>
                  <a:schemeClr val="dk1"/>
                </a:solidFill>
                <a:latin typeface="Oswald"/>
                <a:ea typeface="Oswald"/>
                <a:cs typeface="Oswald"/>
                <a:sym typeface="Oswald"/>
              </a:defRPr>
            </a:lvl7pPr>
            <a:lvl8pPr lvl="7">
              <a:spcBef>
                <a:spcPts val="0"/>
              </a:spcBef>
              <a:buClr>
                <a:schemeClr val="dk1"/>
              </a:buClr>
              <a:buSzPct val="100000"/>
              <a:buFont typeface="Oswald"/>
              <a:buNone/>
              <a:defRPr sz="3000">
                <a:solidFill>
                  <a:schemeClr val="dk1"/>
                </a:solidFill>
                <a:latin typeface="Oswald"/>
                <a:ea typeface="Oswald"/>
                <a:cs typeface="Oswald"/>
                <a:sym typeface="Oswald"/>
              </a:defRPr>
            </a:lvl8pPr>
            <a:lvl9pPr lvl="8">
              <a:spcBef>
                <a:spcPts val="0"/>
              </a:spcBef>
              <a:buClr>
                <a:schemeClr val="dk1"/>
              </a:buClr>
              <a:buSzPct val="100000"/>
              <a:buFont typeface="Oswald"/>
              <a:buNone/>
              <a:defRPr sz="3000">
                <a:solidFill>
                  <a:schemeClr val="dk1"/>
                </a:solidFill>
                <a:latin typeface="Oswald"/>
                <a:ea typeface="Oswald"/>
                <a:cs typeface="Oswald"/>
                <a:sym typeface="Oswald"/>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accent3"/>
              </a:buClr>
              <a:buSzPct val="100000"/>
              <a:buFont typeface="Average"/>
              <a:defRPr sz="1800">
                <a:solidFill>
                  <a:schemeClr val="accent3"/>
                </a:solidFill>
                <a:latin typeface="Average"/>
                <a:ea typeface="Average"/>
                <a:cs typeface="Average"/>
                <a:sym typeface="Average"/>
              </a:defRPr>
            </a:lvl1pPr>
            <a:lvl2pPr lvl="1">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2pPr>
            <a:lvl3pPr lvl="2">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3pPr>
            <a:lvl4pPr lvl="3">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4pPr>
            <a:lvl5pPr lvl="4">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5pPr>
            <a:lvl6pPr lvl="5">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6pPr>
            <a:lvl7pPr lvl="6">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7pPr>
            <a:lvl8pPr lvl="7">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8pPr>
            <a:lvl9pPr lvl="8">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9pPr>
          </a:lstStyle>
          <a:p/>
        </p:txBody>
      </p:sp>
      <p:sp>
        <p:nvSpPr>
          <p:cNvPr id="8" name="Shape 8"/>
          <p:cNvSpPr txBox="1"/>
          <p:nvPr>
            <p:ph idx="12" type="sldNum"/>
          </p:nvPr>
        </p:nvSpPr>
        <p:spPr>
          <a:xfrm>
            <a:off x="8490250" y="4681009"/>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tr" sz="1000">
                <a:solidFill>
                  <a:schemeClr val="accent3"/>
                </a:solidFill>
                <a:latin typeface="Average"/>
                <a:ea typeface="Average"/>
                <a:cs typeface="Average"/>
                <a:sym typeface="Average"/>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www.turkedebiyati.org/anlatimin-ozellikleri.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 Id="rId3" Type="http://schemas.openxmlformats.org/officeDocument/2006/relationships/image" Target="../media/image00.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8" name="Shape 58"/>
        <p:cNvGrpSpPr/>
        <p:nvPr/>
      </p:nvGrpSpPr>
      <p:grpSpPr>
        <a:xfrm>
          <a:off x="0" y="0"/>
          <a:ext cx="0" cy="0"/>
          <a:chOff x="0" y="0"/>
          <a:chExt cx="0" cy="0"/>
        </a:xfrm>
      </p:grpSpPr>
      <p:sp>
        <p:nvSpPr>
          <p:cNvPr id="59" name="Shape 59"/>
          <p:cNvSpPr txBox="1"/>
          <p:nvPr>
            <p:ph type="ctrTitle"/>
          </p:nvPr>
        </p:nvSpPr>
        <p:spPr>
          <a:xfrm>
            <a:off x="671250" y="-100"/>
            <a:ext cx="7801500" cy="5143500"/>
          </a:xfrm>
          <a:prstGeom prst="rect">
            <a:avLst/>
          </a:prstGeom>
        </p:spPr>
        <p:txBody>
          <a:bodyPr anchorCtr="0" anchor="ctr" bIns="91425" lIns="91425" rIns="91425" tIns="91425">
            <a:noAutofit/>
          </a:bodyPr>
          <a:lstStyle/>
          <a:p>
            <a:pPr lvl="0" rtl="0">
              <a:lnSpc>
                <a:spcPct val="115000"/>
              </a:lnSpc>
              <a:spcBef>
                <a:spcPts val="800"/>
              </a:spcBef>
              <a:buNone/>
            </a:pPr>
            <a:r>
              <a:rPr b="1" lang="tr" sz="8800">
                <a:solidFill>
                  <a:srgbClr val="F3F3F3"/>
                </a:solidFill>
                <a:latin typeface="Georgia"/>
                <a:ea typeface="Georgia"/>
                <a:cs typeface="Georgia"/>
                <a:sym typeface="Georgia"/>
              </a:rPr>
              <a:t>Anlatım Bozuklukları</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9" name="Shape 109"/>
        <p:cNvGrpSpPr/>
        <p:nvPr/>
      </p:nvGrpSpPr>
      <p:grpSpPr>
        <a:xfrm>
          <a:off x="0" y="0"/>
          <a:ext cx="0" cy="0"/>
          <a:chOff x="0" y="0"/>
          <a:chExt cx="0" cy="0"/>
        </a:xfrm>
      </p:grpSpPr>
      <p:sp>
        <p:nvSpPr>
          <p:cNvPr id="110" name="Shape 110"/>
          <p:cNvSpPr txBox="1"/>
          <p:nvPr>
            <p:ph type="title"/>
          </p:nvPr>
        </p:nvSpPr>
        <p:spPr>
          <a:xfrm>
            <a:off x="311700" y="445025"/>
            <a:ext cx="8520600" cy="572700"/>
          </a:xfrm>
          <a:prstGeom prst="rect">
            <a:avLst/>
          </a:prstGeom>
        </p:spPr>
        <p:txBody>
          <a:bodyPr anchorCtr="0" anchor="ctr" bIns="91425" lIns="91425" rIns="91425" tIns="91425">
            <a:noAutofit/>
          </a:bodyPr>
          <a:lstStyle/>
          <a:p>
            <a:pPr lvl="0" rtl="0" algn="ctr">
              <a:lnSpc>
                <a:spcPct val="136363"/>
              </a:lnSpc>
              <a:spcBef>
                <a:spcPts val="2000"/>
              </a:spcBef>
              <a:spcAft>
                <a:spcPts val="1300"/>
              </a:spcAft>
              <a:buNone/>
            </a:pPr>
            <a:r>
              <a:rPr b="1" lang="tr">
                <a:solidFill>
                  <a:srgbClr val="FFFFFF"/>
                </a:solidFill>
                <a:latin typeface="Georgia"/>
                <a:ea typeface="Georgia"/>
                <a:cs typeface="Georgia"/>
                <a:sym typeface="Georgia"/>
              </a:rPr>
              <a:t>Sözcüğün Yanlış Anlamda Kullanılması</a:t>
            </a:r>
          </a:p>
        </p:txBody>
      </p:sp>
      <p:sp>
        <p:nvSpPr>
          <p:cNvPr id="111" name="Shape 111"/>
          <p:cNvSpPr txBox="1"/>
          <p:nvPr>
            <p:ph idx="1" type="body"/>
          </p:nvPr>
        </p:nvSpPr>
        <p:spPr>
          <a:xfrm>
            <a:off x="311700" y="1152475"/>
            <a:ext cx="8520600" cy="3416400"/>
          </a:xfrm>
          <a:prstGeom prst="rect">
            <a:avLst/>
          </a:prstGeom>
        </p:spPr>
        <p:txBody>
          <a:bodyPr anchorCtr="0" anchor="ctr" bIns="91425" lIns="91425" rIns="91425" tIns="91425">
            <a:noAutofit/>
          </a:bodyPr>
          <a:lstStyle/>
          <a:p>
            <a:pPr lvl="0" rtl="0" algn="ctr">
              <a:lnSpc>
                <a:spcPct val="100000"/>
              </a:lnSpc>
              <a:spcBef>
                <a:spcPts val="0"/>
              </a:spcBef>
              <a:spcAft>
                <a:spcPts val="2000"/>
              </a:spcAft>
              <a:buNone/>
            </a:pPr>
            <a:r>
              <a:rPr lang="tr" sz="1150">
                <a:solidFill>
                  <a:srgbClr val="FFFFFF"/>
                </a:solidFill>
                <a:latin typeface="Georgia"/>
                <a:ea typeface="Georgia"/>
                <a:cs typeface="Georgia"/>
                <a:sym typeface="Georgia"/>
              </a:rPr>
              <a:t>Sözcüklerin karşıladığı anlam iyi bilinmelidir. Bu olmazsa, anlatmak istediğimiz düşünce ile ortaya çıkan düşünce farklı olur. Bu nedenle konuşurken ya da yazarken, düşüncelerimizi tam ifade edecek sözcükleri kullanmalıyız. Aksi hâlde düşüncelerimizi iyi anlatamayız, hatta sözümüz yanlış anlaşılabilir.</a:t>
            </a:r>
          </a:p>
          <a:p>
            <a:pPr lvl="0" rtl="0" algn="ctr">
              <a:lnSpc>
                <a:spcPct val="100000"/>
              </a:lnSpc>
              <a:spcBef>
                <a:spcPts val="0"/>
              </a:spcBef>
              <a:spcAft>
                <a:spcPts val="2000"/>
              </a:spcAft>
              <a:buNone/>
            </a:pPr>
            <a:r>
              <a:rPr b="1" lang="tr" sz="2000">
                <a:solidFill>
                  <a:srgbClr val="FF0000"/>
                </a:solidFill>
                <a:latin typeface="Georgia"/>
                <a:ea typeface="Georgia"/>
                <a:cs typeface="Georgia"/>
                <a:sym typeface="Georgia"/>
              </a:rPr>
              <a:t>»</a:t>
            </a:r>
            <a:r>
              <a:rPr lang="tr" sz="1150">
                <a:solidFill>
                  <a:srgbClr val="FFFFFF"/>
                </a:solidFill>
                <a:latin typeface="Georgia"/>
                <a:ea typeface="Georgia"/>
                <a:cs typeface="Georgia"/>
                <a:sym typeface="Georgia"/>
              </a:rPr>
              <a:t> Türkiye’de birçok göl </a:t>
            </a:r>
            <a:r>
              <a:rPr b="1" lang="tr" sz="1150" u="sng">
                <a:solidFill>
                  <a:srgbClr val="FFFFFF"/>
                </a:solidFill>
                <a:latin typeface="Georgia"/>
                <a:ea typeface="Georgia"/>
                <a:cs typeface="Georgia"/>
                <a:sym typeface="Georgia"/>
              </a:rPr>
              <a:t>kuraklık</a:t>
            </a:r>
            <a:r>
              <a:rPr lang="tr" sz="1150">
                <a:solidFill>
                  <a:srgbClr val="FFFFFF"/>
                </a:solidFill>
                <a:latin typeface="Georgia"/>
                <a:ea typeface="Georgia"/>
                <a:cs typeface="Georgia"/>
                <a:sym typeface="Georgia"/>
              </a:rPr>
              <a:t> tehlikesi yaşıyor.</a:t>
            </a:r>
          </a:p>
          <a:p>
            <a:pPr lvl="0" rtl="0" algn="ctr">
              <a:lnSpc>
                <a:spcPct val="100000"/>
              </a:lnSpc>
              <a:spcBef>
                <a:spcPts val="0"/>
              </a:spcBef>
              <a:spcAft>
                <a:spcPts val="2000"/>
              </a:spcAft>
              <a:buNone/>
            </a:pPr>
            <a:r>
              <a:rPr lang="tr" sz="1150">
                <a:solidFill>
                  <a:srgbClr val="FFFFFF"/>
                </a:solidFill>
                <a:latin typeface="Georgia"/>
                <a:ea typeface="Georgia"/>
                <a:cs typeface="Georgia"/>
                <a:sym typeface="Georgia"/>
              </a:rPr>
              <a:t>cümlesinde “kuraklık” sözcüğü yanlış kullanılmıştır. Çünkü bu sözcük “toprak için nemi olmayan, çorak” anlamında kullanılır. Cümlede ise topraktan değil, gölden söz edilmiş. Öyleyse göllerde suyun çekilmesi söz konusu olabilir. Bu da “kuruma” sözcüğü ile anlatılabilir. Bu durumda cümlenin doğru şekli şöyle olacaktır: “Türkiye’de birçok göl </a:t>
            </a:r>
            <a:r>
              <a:rPr b="1" lang="tr" sz="1150" u="sng">
                <a:solidFill>
                  <a:srgbClr val="FFFFFF"/>
                </a:solidFill>
                <a:latin typeface="Georgia"/>
                <a:ea typeface="Georgia"/>
                <a:cs typeface="Georgia"/>
                <a:sym typeface="Georgia"/>
              </a:rPr>
              <a:t>kuruma</a:t>
            </a:r>
            <a:r>
              <a:rPr b="1" lang="tr" sz="1150">
                <a:solidFill>
                  <a:srgbClr val="FFFFFF"/>
                </a:solidFill>
                <a:latin typeface="Georgia"/>
                <a:ea typeface="Georgia"/>
                <a:cs typeface="Georgia"/>
                <a:sym typeface="Georgia"/>
              </a:rPr>
              <a:t> </a:t>
            </a:r>
            <a:r>
              <a:rPr lang="tr" sz="1150">
                <a:solidFill>
                  <a:srgbClr val="FFFFFF"/>
                </a:solidFill>
                <a:latin typeface="Georgia"/>
                <a:ea typeface="Georgia"/>
                <a:cs typeface="Georgia"/>
                <a:sym typeface="Georgia"/>
              </a:rPr>
              <a:t>tehlikesi yaşıyor.”</a:t>
            </a:r>
          </a:p>
          <a:p>
            <a:pPr lvl="0" rtl="0" algn="ctr">
              <a:lnSpc>
                <a:spcPct val="100000"/>
              </a:lnSpc>
              <a:spcBef>
                <a:spcPts val="400"/>
              </a:spcBef>
              <a:spcAft>
                <a:spcPts val="0"/>
              </a:spcAft>
              <a:buNone/>
            </a:pPr>
            <a:r>
              <a:rPr b="1" lang="tr" sz="2000">
                <a:solidFill>
                  <a:srgbClr val="FF0000"/>
                </a:solidFill>
                <a:latin typeface="Georgia"/>
                <a:ea typeface="Georgia"/>
                <a:cs typeface="Georgia"/>
                <a:sym typeface="Georgia"/>
              </a:rPr>
              <a:t>»</a:t>
            </a:r>
            <a:r>
              <a:rPr lang="tr" sz="1150">
                <a:solidFill>
                  <a:srgbClr val="FFFFFF"/>
                </a:solidFill>
                <a:latin typeface="Georgia"/>
                <a:ea typeface="Georgia"/>
                <a:cs typeface="Georgia"/>
                <a:sym typeface="Georgia"/>
              </a:rPr>
              <a:t> Öğretmen, konuyu en </a:t>
            </a:r>
            <a:r>
              <a:rPr b="1" lang="tr" sz="1150">
                <a:solidFill>
                  <a:srgbClr val="FFFFFF"/>
                </a:solidFill>
                <a:latin typeface="Georgia"/>
                <a:ea typeface="Georgia"/>
                <a:cs typeface="Georgia"/>
                <a:sym typeface="Georgia"/>
              </a:rPr>
              <a:t>ayrımına</a:t>
            </a:r>
            <a:r>
              <a:rPr lang="tr" sz="1150">
                <a:solidFill>
                  <a:srgbClr val="FFFFFF"/>
                </a:solidFill>
                <a:latin typeface="Georgia"/>
                <a:ea typeface="Georgia"/>
                <a:cs typeface="Georgia"/>
                <a:sym typeface="Georgia"/>
              </a:rPr>
              <a:t> kadar anlatmıştı.</a:t>
            </a:r>
          </a:p>
          <a:p>
            <a:pPr lvl="0" rtl="0" algn="ctr">
              <a:lnSpc>
                <a:spcPct val="100000"/>
              </a:lnSpc>
              <a:spcBef>
                <a:spcPts val="400"/>
              </a:spcBef>
              <a:spcAft>
                <a:spcPts val="0"/>
              </a:spcAft>
              <a:buNone/>
            </a:pPr>
            <a:r>
              <a:rPr lang="tr" sz="1150">
                <a:solidFill>
                  <a:srgbClr val="FFFFFF"/>
                </a:solidFill>
                <a:latin typeface="Georgia"/>
                <a:ea typeface="Georgia"/>
                <a:cs typeface="Georgia"/>
                <a:sym typeface="Georgia"/>
              </a:rPr>
              <a:t>cümlesinde “ayrım” sözcüğü yanlış kullanılmıştır. “Ayrım” sözcüğünde “başkalık, fark” anlamı vardır. Cümlede anlatılmak istenen bu anlam değildir. Konunun detaylarının da anlatıldığı anlamı verilmek isteniyor cümlede. Bu anlam “ayrıntı” sözcüğü ile sağlanabilir. Demek ki “ayrıntı” sözcüğü yerine “ayrım” sözcüğü kullanılarak yanlışlık yapılmıştır: “Öğretmen konuyu en </a:t>
            </a:r>
            <a:r>
              <a:rPr b="1" lang="tr" sz="1150" u="sng">
                <a:solidFill>
                  <a:srgbClr val="FFFFFF"/>
                </a:solidFill>
                <a:latin typeface="Georgia"/>
                <a:ea typeface="Georgia"/>
                <a:cs typeface="Georgia"/>
                <a:sym typeface="Georgia"/>
              </a:rPr>
              <a:t>ayrıntısına</a:t>
            </a:r>
            <a:r>
              <a:rPr b="1" lang="tr" sz="1150">
                <a:solidFill>
                  <a:srgbClr val="FFFFFF"/>
                </a:solidFill>
                <a:latin typeface="Georgia"/>
                <a:ea typeface="Georgia"/>
                <a:cs typeface="Georgia"/>
                <a:sym typeface="Georgia"/>
              </a:rPr>
              <a:t> </a:t>
            </a:r>
            <a:r>
              <a:rPr lang="tr" sz="1150">
                <a:solidFill>
                  <a:srgbClr val="FFFFFF"/>
                </a:solidFill>
                <a:latin typeface="Georgia"/>
                <a:ea typeface="Georgia"/>
                <a:cs typeface="Georgia"/>
                <a:sym typeface="Georgia"/>
              </a:rPr>
              <a:t>kadar anlattı.”</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5" name="Shape 115"/>
        <p:cNvGrpSpPr/>
        <p:nvPr/>
      </p:nvGrpSpPr>
      <p:grpSpPr>
        <a:xfrm>
          <a:off x="0" y="0"/>
          <a:ext cx="0" cy="0"/>
          <a:chOff x="0" y="0"/>
          <a:chExt cx="0" cy="0"/>
        </a:xfrm>
      </p:grpSpPr>
      <p:sp>
        <p:nvSpPr>
          <p:cNvPr id="116" name="Shape 116"/>
          <p:cNvSpPr txBox="1"/>
          <p:nvPr>
            <p:ph type="title"/>
          </p:nvPr>
        </p:nvSpPr>
        <p:spPr>
          <a:xfrm>
            <a:off x="311700" y="445025"/>
            <a:ext cx="8520600" cy="707400"/>
          </a:xfrm>
          <a:prstGeom prst="rect">
            <a:avLst/>
          </a:prstGeom>
        </p:spPr>
        <p:txBody>
          <a:bodyPr anchorCtr="0" anchor="ctr" bIns="91425" lIns="91425" rIns="91425" tIns="91425">
            <a:noAutofit/>
          </a:bodyPr>
          <a:lstStyle/>
          <a:p>
            <a:pPr lvl="0" rtl="0" algn="ctr">
              <a:lnSpc>
                <a:spcPct val="136363"/>
              </a:lnSpc>
              <a:spcBef>
                <a:spcPts val="2000"/>
              </a:spcBef>
              <a:spcAft>
                <a:spcPts val="1300"/>
              </a:spcAft>
              <a:buNone/>
            </a:pPr>
            <a:r>
              <a:rPr b="1" lang="tr">
                <a:solidFill>
                  <a:srgbClr val="FFFFFF"/>
                </a:solidFill>
                <a:latin typeface="Georgia"/>
                <a:ea typeface="Georgia"/>
                <a:cs typeface="Georgia"/>
                <a:sym typeface="Georgia"/>
              </a:rPr>
              <a:t>Sözcüğün Yanlış Yerde Kullanılması</a:t>
            </a:r>
          </a:p>
        </p:txBody>
      </p:sp>
      <p:sp>
        <p:nvSpPr>
          <p:cNvPr id="117" name="Shape 117"/>
          <p:cNvSpPr txBox="1"/>
          <p:nvPr>
            <p:ph idx="1" type="body"/>
          </p:nvPr>
        </p:nvSpPr>
        <p:spPr>
          <a:xfrm>
            <a:off x="311700" y="1152475"/>
            <a:ext cx="8520600" cy="3416400"/>
          </a:xfrm>
          <a:prstGeom prst="rect">
            <a:avLst/>
          </a:prstGeom>
        </p:spPr>
        <p:txBody>
          <a:bodyPr anchorCtr="0" anchor="ctr" bIns="91425" lIns="91425" rIns="91425" tIns="91425">
            <a:noAutofit/>
          </a:bodyPr>
          <a:lstStyle/>
          <a:p>
            <a:pPr lvl="0" rtl="0" algn="ctr">
              <a:lnSpc>
                <a:spcPct val="100000"/>
              </a:lnSpc>
              <a:spcBef>
                <a:spcPts val="0"/>
              </a:spcBef>
              <a:spcAft>
                <a:spcPts val="2000"/>
              </a:spcAft>
              <a:buNone/>
            </a:pPr>
            <a:r>
              <a:rPr lang="tr" sz="1150">
                <a:solidFill>
                  <a:srgbClr val="FFFFFF"/>
                </a:solidFill>
                <a:latin typeface="Georgia"/>
                <a:ea typeface="Georgia"/>
                <a:cs typeface="Georgia"/>
                <a:sym typeface="Georgia"/>
              </a:rPr>
              <a:t>Cümledeki sözcüklerin yerinde kullanılmaması, söylenmek istenenin karşıtı bir anlamın ortaya çıkmasına ya da cümlenin anlaşılmamasına yol açar.</a:t>
            </a:r>
          </a:p>
          <a:p>
            <a:pPr lvl="0" rtl="0" algn="ctr">
              <a:lnSpc>
                <a:spcPct val="100000"/>
              </a:lnSpc>
              <a:spcBef>
                <a:spcPts val="0"/>
              </a:spcBef>
              <a:spcAft>
                <a:spcPts val="2000"/>
              </a:spcAft>
              <a:buNone/>
            </a:pPr>
            <a:r>
              <a:rPr b="1" lang="tr" sz="2000">
                <a:solidFill>
                  <a:srgbClr val="FF0000"/>
                </a:solidFill>
                <a:latin typeface="Georgia"/>
                <a:ea typeface="Georgia"/>
                <a:cs typeface="Georgia"/>
                <a:sym typeface="Georgia"/>
              </a:rPr>
              <a:t>»</a:t>
            </a:r>
            <a:r>
              <a:rPr lang="tr" sz="1150">
                <a:solidFill>
                  <a:srgbClr val="FFFFFF"/>
                </a:solidFill>
                <a:latin typeface="Georgia"/>
                <a:ea typeface="Georgia"/>
                <a:cs typeface="Georgia"/>
                <a:sym typeface="Georgia"/>
              </a:rPr>
              <a:t> </a:t>
            </a:r>
            <a:r>
              <a:rPr b="1" lang="tr" sz="1150" u="sng">
                <a:solidFill>
                  <a:srgbClr val="FFFFFF"/>
                </a:solidFill>
                <a:latin typeface="Georgia"/>
                <a:ea typeface="Georgia"/>
                <a:cs typeface="Georgia"/>
                <a:sym typeface="Georgia"/>
              </a:rPr>
              <a:t>Yeni</a:t>
            </a:r>
            <a:r>
              <a:rPr lang="tr" sz="1150">
                <a:solidFill>
                  <a:srgbClr val="FFFFFF"/>
                </a:solidFill>
                <a:latin typeface="Georgia"/>
                <a:ea typeface="Georgia"/>
                <a:cs typeface="Georgia"/>
                <a:sym typeface="Georgia"/>
              </a:rPr>
              <a:t> okula geldim ki ders zili çaldı.</a:t>
            </a:r>
          </a:p>
          <a:p>
            <a:pPr lvl="0" rtl="0" algn="ctr">
              <a:lnSpc>
                <a:spcPct val="100000"/>
              </a:lnSpc>
              <a:spcBef>
                <a:spcPts val="0"/>
              </a:spcBef>
              <a:spcAft>
                <a:spcPts val="2000"/>
              </a:spcAft>
              <a:buNone/>
            </a:pPr>
            <a:r>
              <a:rPr lang="tr" sz="1150">
                <a:solidFill>
                  <a:srgbClr val="FFFFFF"/>
                </a:solidFill>
                <a:latin typeface="Georgia"/>
                <a:ea typeface="Georgia"/>
                <a:cs typeface="Georgia"/>
                <a:sym typeface="Georgia"/>
              </a:rPr>
              <a:t>cümlesinde “yeni” sözcüğü yanlış yerde kullanıldığından cümlenin anlamı da bozulmuştur. Cümlede anlatılmak istenen “okulun yeniliği” değildir. Aslında birinin “okula vardığı sırada” zilin çalması anlatılmak istenmiştir. Öyleyse cümlenin doğru şekli şöyle olmalıdır: “Okula </a:t>
            </a:r>
            <a:r>
              <a:rPr lang="tr" sz="1150" u="sng">
                <a:solidFill>
                  <a:srgbClr val="FFFFFF"/>
                </a:solidFill>
                <a:latin typeface="Georgia"/>
                <a:ea typeface="Georgia"/>
                <a:cs typeface="Georgia"/>
                <a:sym typeface="Georgia"/>
              </a:rPr>
              <a:t>yeni</a:t>
            </a:r>
            <a:r>
              <a:rPr lang="tr" sz="1150">
                <a:solidFill>
                  <a:srgbClr val="FFFFFF"/>
                </a:solidFill>
                <a:latin typeface="Georgia"/>
                <a:ea typeface="Georgia"/>
                <a:cs typeface="Georgia"/>
                <a:sym typeface="Georgia"/>
              </a:rPr>
              <a:t> geldim ki ders zili çaldı.”</a:t>
            </a:r>
          </a:p>
          <a:p>
            <a:pPr lvl="0" rtl="0" algn="ctr">
              <a:lnSpc>
                <a:spcPct val="100000"/>
              </a:lnSpc>
              <a:spcBef>
                <a:spcPts val="400"/>
              </a:spcBef>
              <a:spcAft>
                <a:spcPts val="0"/>
              </a:spcAft>
              <a:buNone/>
            </a:pPr>
            <a:r>
              <a:rPr b="1" lang="tr" sz="2000">
                <a:solidFill>
                  <a:srgbClr val="FF0000"/>
                </a:solidFill>
                <a:latin typeface="Georgia"/>
                <a:ea typeface="Georgia"/>
                <a:cs typeface="Georgia"/>
                <a:sym typeface="Georgia"/>
              </a:rPr>
              <a:t>»</a:t>
            </a:r>
            <a:r>
              <a:rPr lang="tr" sz="1150">
                <a:solidFill>
                  <a:srgbClr val="FFFFFF"/>
                </a:solidFill>
                <a:latin typeface="Georgia"/>
                <a:ea typeface="Georgia"/>
                <a:cs typeface="Georgia"/>
                <a:sym typeface="Georgia"/>
              </a:rPr>
              <a:t> </a:t>
            </a:r>
            <a:r>
              <a:rPr b="1" lang="tr" sz="1150" u="sng">
                <a:solidFill>
                  <a:srgbClr val="FFFFFF"/>
                </a:solidFill>
                <a:latin typeface="Georgia"/>
                <a:ea typeface="Georgia"/>
                <a:cs typeface="Georgia"/>
                <a:sym typeface="Georgia"/>
              </a:rPr>
              <a:t>Çok</a:t>
            </a:r>
            <a:r>
              <a:rPr lang="tr" sz="1150">
                <a:solidFill>
                  <a:srgbClr val="FFFFFF"/>
                </a:solidFill>
                <a:latin typeface="Georgia"/>
                <a:ea typeface="Georgia"/>
                <a:cs typeface="Georgia"/>
                <a:sym typeface="Georgia"/>
              </a:rPr>
              <a:t> sınıfta duran öğrencilerin elbette canı sıkılır.</a:t>
            </a:r>
          </a:p>
          <a:p>
            <a:pPr lvl="0" rtl="0" algn="ctr">
              <a:lnSpc>
                <a:spcPct val="100000"/>
              </a:lnSpc>
              <a:spcBef>
                <a:spcPts val="400"/>
              </a:spcBef>
              <a:spcAft>
                <a:spcPts val="0"/>
              </a:spcAft>
              <a:buNone/>
            </a:pPr>
            <a:r>
              <a:rPr lang="tr" sz="1150">
                <a:solidFill>
                  <a:srgbClr val="FFFFFF"/>
                </a:solidFill>
                <a:latin typeface="Georgia"/>
                <a:ea typeface="Georgia"/>
                <a:cs typeface="Georgia"/>
                <a:sym typeface="Georgia"/>
              </a:rPr>
              <a:t>cümlesinde “çok” sözcüğünün yanlış yerde kullanılmasından kaynaklanan bir anlatım bozukluğu vardır. Bu cümlede “çok” sözcüğü “sınıf” sözcüğünden önce kullanıldığı için sanki öğrenciler değişik sınıflarda bulunmuşlar da onun için sıkılmışlar anlamı çıkmıştır. Halbuki cümlede öğrencilerin bir sınıfta “uzun süre bulunması” anlatılmak istenmiş. Cümlenin doğru şekli şöyle olmalıdır: “Sınıfta </a:t>
            </a:r>
            <a:r>
              <a:rPr lang="tr" sz="1150" u="sng">
                <a:solidFill>
                  <a:srgbClr val="FFFFFF"/>
                </a:solidFill>
                <a:latin typeface="Georgia"/>
                <a:ea typeface="Georgia"/>
                <a:cs typeface="Georgia"/>
                <a:sym typeface="Georgia"/>
              </a:rPr>
              <a:t>çok</a:t>
            </a:r>
            <a:r>
              <a:rPr lang="tr" sz="1150">
                <a:solidFill>
                  <a:srgbClr val="FFFFFF"/>
                </a:solidFill>
                <a:latin typeface="Georgia"/>
                <a:ea typeface="Georgia"/>
                <a:cs typeface="Georgia"/>
                <a:sym typeface="Georgia"/>
              </a:rPr>
              <a:t> duran öğrencinin elbette canı sıkılır.”</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1" name="Shape 121"/>
        <p:cNvGrpSpPr/>
        <p:nvPr/>
      </p:nvGrpSpPr>
      <p:grpSpPr>
        <a:xfrm>
          <a:off x="0" y="0"/>
          <a:ext cx="0" cy="0"/>
          <a:chOff x="0" y="0"/>
          <a:chExt cx="0" cy="0"/>
        </a:xfrm>
      </p:grpSpPr>
      <p:sp>
        <p:nvSpPr>
          <p:cNvPr id="122" name="Shape 122"/>
          <p:cNvSpPr txBox="1"/>
          <p:nvPr>
            <p:ph type="title"/>
          </p:nvPr>
        </p:nvSpPr>
        <p:spPr>
          <a:xfrm>
            <a:off x="311700" y="445025"/>
            <a:ext cx="8520600" cy="572700"/>
          </a:xfrm>
          <a:prstGeom prst="rect">
            <a:avLst/>
          </a:prstGeom>
        </p:spPr>
        <p:txBody>
          <a:bodyPr anchorCtr="0" anchor="ctr" bIns="91425" lIns="91425" rIns="91425" tIns="91425">
            <a:noAutofit/>
          </a:bodyPr>
          <a:lstStyle/>
          <a:p>
            <a:pPr lvl="0" rtl="0" algn="ctr">
              <a:lnSpc>
                <a:spcPct val="136363"/>
              </a:lnSpc>
              <a:spcBef>
                <a:spcPts val="2000"/>
              </a:spcBef>
              <a:spcAft>
                <a:spcPts val="1300"/>
              </a:spcAft>
              <a:buNone/>
            </a:pPr>
            <a:r>
              <a:rPr b="1" lang="tr">
                <a:solidFill>
                  <a:srgbClr val="FFFFFF"/>
                </a:solidFill>
                <a:latin typeface="Georgia"/>
                <a:ea typeface="Georgia"/>
                <a:cs typeface="Georgia"/>
                <a:sym typeface="Georgia"/>
              </a:rPr>
              <a:t>Deyimin Yanlış Anlamda Kullanılması</a:t>
            </a:r>
          </a:p>
        </p:txBody>
      </p:sp>
      <p:sp>
        <p:nvSpPr>
          <p:cNvPr id="123" name="Shape 123"/>
          <p:cNvSpPr txBox="1"/>
          <p:nvPr>
            <p:ph idx="1" type="body"/>
          </p:nvPr>
        </p:nvSpPr>
        <p:spPr>
          <a:xfrm>
            <a:off x="311700" y="1152475"/>
            <a:ext cx="8520600" cy="3416400"/>
          </a:xfrm>
          <a:prstGeom prst="rect">
            <a:avLst/>
          </a:prstGeom>
        </p:spPr>
        <p:txBody>
          <a:bodyPr anchorCtr="0" anchor="ctr" bIns="91425" lIns="91425" rIns="91425" tIns="91425">
            <a:noAutofit/>
          </a:bodyPr>
          <a:lstStyle/>
          <a:p>
            <a:pPr lvl="0" rtl="0" algn="ctr">
              <a:lnSpc>
                <a:spcPct val="100000"/>
              </a:lnSpc>
              <a:spcBef>
                <a:spcPts val="0"/>
              </a:spcBef>
              <a:spcAft>
                <a:spcPts val="2000"/>
              </a:spcAft>
              <a:buNone/>
            </a:pPr>
            <a:r>
              <a:rPr lang="tr" sz="1300">
                <a:solidFill>
                  <a:srgbClr val="FFFFFF"/>
                </a:solidFill>
                <a:latin typeface="Georgia"/>
                <a:ea typeface="Georgia"/>
                <a:cs typeface="Georgia"/>
                <a:sym typeface="Georgia"/>
              </a:rPr>
              <a:t>Deyimler, dilin anlatım gücünü ve söyleyiş güzelliğini zenginleştiren unsurlardır. Deyimler, kısa ve özlü sözlerdir. Deyimlerin kalıplaşmış anlamları vardır ve deyimler bu kalıplaşmış anlamları çerçevesinde kullanılır. Kalıplaşmış belli bir anlamı karşılayan deyimin başka bir anlamda kullanılması, anlatım bozukluğuna yol açar.</a:t>
            </a:r>
          </a:p>
          <a:p>
            <a:pPr lvl="0" rtl="0" algn="ctr">
              <a:lnSpc>
                <a:spcPct val="100000"/>
              </a:lnSpc>
              <a:spcBef>
                <a:spcPts val="0"/>
              </a:spcBef>
              <a:spcAft>
                <a:spcPts val="2000"/>
              </a:spcAft>
              <a:buNone/>
            </a:pPr>
            <a:r>
              <a:rPr b="1" lang="tr" sz="2000">
                <a:solidFill>
                  <a:srgbClr val="FF0000"/>
                </a:solidFill>
                <a:latin typeface="Georgia"/>
                <a:ea typeface="Georgia"/>
                <a:cs typeface="Georgia"/>
                <a:sym typeface="Georgia"/>
              </a:rPr>
              <a:t>»</a:t>
            </a:r>
            <a:r>
              <a:rPr lang="tr" sz="1300">
                <a:solidFill>
                  <a:srgbClr val="FFFFFF"/>
                </a:solidFill>
                <a:latin typeface="Georgia"/>
                <a:ea typeface="Georgia"/>
                <a:cs typeface="Georgia"/>
                <a:sym typeface="Georgia"/>
              </a:rPr>
              <a:t> Onun bize yaptığı iyiliklere hep </a:t>
            </a:r>
            <a:r>
              <a:rPr b="1" lang="tr" sz="1300" u="sng">
                <a:solidFill>
                  <a:srgbClr val="FFFFFF"/>
                </a:solidFill>
                <a:latin typeface="Georgia"/>
                <a:ea typeface="Georgia"/>
                <a:cs typeface="Georgia"/>
                <a:sym typeface="Georgia"/>
              </a:rPr>
              <a:t>göz yumduk</a:t>
            </a:r>
            <a:r>
              <a:rPr lang="tr" sz="1300">
                <a:solidFill>
                  <a:srgbClr val="FFFFFF"/>
                </a:solidFill>
                <a:latin typeface="Georgia"/>
                <a:ea typeface="Georgia"/>
                <a:cs typeface="Georgia"/>
                <a:sym typeface="Georgia"/>
              </a:rPr>
              <a:t>.</a:t>
            </a:r>
          </a:p>
          <a:p>
            <a:pPr lvl="0" rtl="0" algn="ctr">
              <a:lnSpc>
                <a:spcPct val="100000"/>
              </a:lnSpc>
              <a:spcBef>
                <a:spcPts val="0"/>
              </a:spcBef>
              <a:spcAft>
                <a:spcPts val="2000"/>
              </a:spcAft>
              <a:buNone/>
            </a:pPr>
            <a:r>
              <a:rPr lang="tr" sz="1300">
                <a:solidFill>
                  <a:srgbClr val="FFFFFF"/>
                </a:solidFill>
                <a:latin typeface="Georgia"/>
                <a:ea typeface="Georgia"/>
                <a:cs typeface="Georgia"/>
                <a:sym typeface="Georgia"/>
              </a:rPr>
              <a:t>cümlesinde “göz yummak” deyimi yanlış anlamda kullanılmıştır. Bu, “kusurlarını hoş karşılamak, görmezlikten gelmek” anlamında bir deyimdir. Yukarıdaki cümlede ise “kusur” yok, bir kişinin iyilikleri var. Bu nedenle “göz yummak” deyimi yanlış kullanılmıştır: “Onun bize yaptığı iyiliklere </a:t>
            </a:r>
            <a:r>
              <a:rPr lang="tr" sz="1300" u="sng">
                <a:solidFill>
                  <a:srgbClr val="FFFFFF"/>
                </a:solidFill>
                <a:latin typeface="Georgia"/>
                <a:ea typeface="Georgia"/>
                <a:cs typeface="Georgia"/>
                <a:sym typeface="Georgia"/>
              </a:rPr>
              <a:t>minnettar kaldık</a:t>
            </a:r>
            <a:r>
              <a:rPr lang="tr" sz="1300">
                <a:solidFill>
                  <a:srgbClr val="FFFFFF"/>
                </a:solidFill>
                <a:latin typeface="Georgia"/>
                <a:ea typeface="Georgia"/>
                <a:cs typeface="Georgia"/>
                <a:sym typeface="Georgia"/>
              </a:rPr>
              <a:t>.”</a:t>
            </a:r>
          </a:p>
          <a:p>
            <a:pPr lvl="0" rtl="0" algn="ctr">
              <a:lnSpc>
                <a:spcPct val="100000"/>
              </a:lnSpc>
              <a:spcBef>
                <a:spcPts val="400"/>
              </a:spcBef>
              <a:spcAft>
                <a:spcPts val="0"/>
              </a:spcAft>
              <a:buNone/>
            </a:pPr>
            <a:r>
              <a:rPr b="1" lang="tr" sz="2000">
                <a:solidFill>
                  <a:srgbClr val="FF0000"/>
                </a:solidFill>
                <a:latin typeface="Georgia"/>
                <a:ea typeface="Georgia"/>
                <a:cs typeface="Georgia"/>
                <a:sym typeface="Georgia"/>
              </a:rPr>
              <a:t>»</a:t>
            </a:r>
            <a:r>
              <a:rPr lang="tr" sz="1300">
                <a:solidFill>
                  <a:srgbClr val="FFFFFF"/>
                </a:solidFill>
                <a:latin typeface="Georgia"/>
                <a:ea typeface="Georgia"/>
                <a:cs typeface="Georgia"/>
                <a:sym typeface="Georgia"/>
              </a:rPr>
              <a:t> Müfettişlerin geleceğini öğrenen müdürün </a:t>
            </a:r>
            <a:r>
              <a:rPr b="1" lang="tr" sz="1300" u="sng">
                <a:solidFill>
                  <a:srgbClr val="FFFFFF"/>
                </a:solidFill>
                <a:latin typeface="Georgia"/>
                <a:ea typeface="Georgia"/>
                <a:cs typeface="Georgia"/>
                <a:sym typeface="Georgia"/>
              </a:rPr>
              <a:t>etekleri zil çalıyordu</a:t>
            </a:r>
            <a:r>
              <a:rPr lang="tr" sz="1300">
                <a:solidFill>
                  <a:srgbClr val="FFFFFF"/>
                </a:solidFill>
                <a:latin typeface="Georgia"/>
                <a:ea typeface="Georgia"/>
                <a:cs typeface="Georgia"/>
                <a:sym typeface="Georgia"/>
              </a:rPr>
              <a:t>.</a:t>
            </a:r>
          </a:p>
          <a:p>
            <a:pPr lvl="0" rtl="0" algn="ctr">
              <a:lnSpc>
                <a:spcPct val="100000"/>
              </a:lnSpc>
              <a:spcBef>
                <a:spcPts val="400"/>
              </a:spcBef>
              <a:spcAft>
                <a:spcPts val="0"/>
              </a:spcAft>
              <a:buNone/>
            </a:pPr>
            <a:r>
              <a:rPr lang="tr" sz="1300">
                <a:solidFill>
                  <a:srgbClr val="FFFFFF"/>
                </a:solidFill>
                <a:latin typeface="Georgia"/>
                <a:ea typeface="Georgia"/>
                <a:cs typeface="Georgia"/>
                <a:sym typeface="Georgia"/>
              </a:rPr>
              <a:t>cümlesinde “etekleri zil çalmak” deyiminin yanlış kullanılmasından kaynaklanan bir anlatımn bozukluğu vardır. “Etekleri zil çalmak”, çok sevinmek, işleri yolunda olmak anlamında bir deyimdir. Bu deyimin yerine “etekleri tutuşmak” deyiminin kullanılması gerekir. “Etekleri tutuşmak” çok heyecanlanmak anlamında bir deyimdir. Doğrusu: “Müfettişlerin geleceğini öğrenen müdürün </a:t>
            </a:r>
            <a:r>
              <a:rPr b="1" lang="tr" sz="1300" u="sng">
                <a:solidFill>
                  <a:srgbClr val="FFFFFF"/>
                </a:solidFill>
                <a:latin typeface="Georgia"/>
                <a:ea typeface="Georgia"/>
                <a:cs typeface="Georgia"/>
                <a:sym typeface="Georgia"/>
              </a:rPr>
              <a:t>etekleri tutuştu</a:t>
            </a:r>
            <a:r>
              <a:rPr b="1" lang="tr" sz="1300">
                <a:solidFill>
                  <a:srgbClr val="FFFFFF"/>
                </a:solidFill>
                <a:latin typeface="Georgia"/>
                <a:ea typeface="Georgia"/>
                <a:cs typeface="Georgia"/>
                <a:sym typeface="Georgia"/>
              </a:rPr>
              <a:t>.</a:t>
            </a:r>
            <a:r>
              <a:rPr lang="tr" sz="1300">
                <a:solidFill>
                  <a:srgbClr val="FFFFFF"/>
                </a:solidFill>
                <a:latin typeface="Georgia"/>
                <a:ea typeface="Georgia"/>
                <a:cs typeface="Georgia"/>
                <a:sym typeface="Georgia"/>
              </a:rPr>
              <a:t>”</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7" name="Shape 127"/>
        <p:cNvGrpSpPr/>
        <p:nvPr/>
      </p:nvGrpSpPr>
      <p:grpSpPr>
        <a:xfrm>
          <a:off x="0" y="0"/>
          <a:ext cx="0" cy="0"/>
          <a:chOff x="0" y="0"/>
          <a:chExt cx="0" cy="0"/>
        </a:xfrm>
      </p:grpSpPr>
      <p:sp>
        <p:nvSpPr>
          <p:cNvPr id="128" name="Shape 128"/>
          <p:cNvSpPr txBox="1"/>
          <p:nvPr>
            <p:ph type="title"/>
          </p:nvPr>
        </p:nvSpPr>
        <p:spPr>
          <a:xfrm>
            <a:off x="311700" y="445025"/>
            <a:ext cx="8520600" cy="572700"/>
          </a:xfrm>
          <a:prstGeom prst="rect">
            <a:avLst/>
          </a:prstGeom>
        </p:spPr>
        <p:txBody>
          <a:bodyPr anchorCtr="0" anchor="ctr" bIns="91425" lIns="91425" rIns="91425" tIns="91425">
            <a:noAutofit/>
          </a:bodyPr>
          <a:lstStyle/>
          <a:p>
            <a:pPr lvl="0" rtl="0" algn="ctr">
              <a:lnSpc>
                <a:spcPct val="136363"/>
              </a:lnSpc>
              <a:spcBef>
                <a:spcPts val="2000"/>
              </a:spcBef>
              <a:spcAft>
                <a:spcPts val="1300"/>
              </a:spcAft>
              <a:buNone/>
            </a:pPr>
            <a:r>
              <a:rPr b="1" lang="tr">
                <a:solidFill>
                  <a:srgbClr val="FFFFFF"/>
                </a:solidFill>
                <a:latin typeface="Georgia"/>
                <a:ea typeface="Georgia"/>
                <a:cs typeface="Georgia"/>
                <a:sym typeface="Georgia"/>
              </a:rPr>
              <a:t>Anlam Belirsizliği</a:t>
            </a:r>
          </a:p>
        </p:txBody>
      </p:sp>
      <p:sp>
        <p:nvSpPr>
          <p:cNvPr id="129" name="Shape 129"/>
          <p:cNvSpPr txBox="1"/>
          <p:nvPr>
            <p:ph idx="1" type="body"/>
          </p:nvPr>
        </p:nvSpPr>
        <p:spPr>
          <a:xfrm>
            <a:off x="311700" y="1152475"/>
            <a:ext cx="8520600" cy="3416400"/>
          </a:xfrm>
          <a:prstGeom prst="rect">
            <a:avLst/>
          </a:prstGeom>
        </p:spPr>
        <p:txBody>
          <a:bodyPr anchorCtr="0" anchor="ctr" bIns="91425" lIns="91425" rIns="91425" tIns="91425">
            <a:noAutofit/>
          </a:bodyPr>
          <a:lstStyle/>
          <a:p>
            <a:pPr lvl="0" rtl="0" algn="ctr">
              <a:lnSpc>
                <a:spcPct val="100000"/>
              </a:lnSpc>
              <a:spcBef>
                <a:spcPts val="0"/>
              </a:spcBef>
              <a:spcAft>
                <a:spcPts val="2000"/>
              </a:spcAft>
              <a:buNone/>
            </a:pPr>
            <a:r>
              <a:rPr lang="tr" sz="1300">
                <a:solidFill>
                  <a:srgbClr val="FFFFFF"/>
                </a:solidFill>
                <a:latin typeface="Georgia"/>
                <a:ea typeface="Georgia"/>
                <a:cs typeface="Georgia"/>
                <a:sym typeface="Georgia"/>
              </a:rPr>
              <a:t>Kişilerden ya da onlarla ilgili durumlardan söz ederken, o kişilerin yerini tutan zamirleri kullanmayız. Bundan dolayı cümlede kişi bakımından bir belirsizlik ortaya çıkar. Anlam belirsizliği dediğimiz bu ifade bozukluğunu gidermek için cümlede sözünü ettiğimiz kişinin yerini tutacak zamiri mutlaka kullanmalıyız.</a:t>
            </a:r>
          </a:p>
          <a:p>
            <a:pPr lvl="0" rtl="0" algn="ctr">
              <a:lnSpc>
                <a:spcPct val="100000"/>
              </a:lnSpc>
              <a:spcBef>
                <a:spcPts val="0"/>
              </a:spcBef>
              <a:spcAft>
                <a:spcPts val="2000"/>
              </a:spcAft>
              <a:buNone/>
            </a:pPr>
            <a:r>
              <a:rPr b="1" lang="tr" sz="2000">
                <a:solidFill>
                  <a:srgbClr val="FF0000"/>
                </a:solidFill>
                <a:latin typeface="Georgia"/>
                <a:ea typeface="Georgia"/>
                <a:cs typeface="Georgia"/>
                <a:sym typeface="Georgia"/>
              </a:rPr>
              <a:t>»</a:t>
            </a:r>
            <a:r>
              <a:rPr lang="tr" sz="1300">
                <a:solidFill>
                  <a:srgbClr val="FFFFFF"/>
                </a:solidFill>
                <a:latin typeface="Georgia"/>
                <a:ea typeface="Georgia"/>
                <a:cs typeface="Georgia"/>
                <a:sym typeface="Georgia"/>
              </a:rPr>
              <a:t> Okula </a:t>
            </a:r>
            <a:r>
              <a:rPr b="1" lang="tr" sz="1300" u="sng">
                <a:solidFill>
                  <a:srgbClr val="FFFFFF"/>
                </a:solidFill>
                <a:latin typeface="Georgia"/>
                <a:ea typeface="Georgia"/>
                <a:cs typeface="Georgia"/>
                <a:sym typeface="Georgia"/>
              </a:rPr>
              <a:t>gitmediğini</a:t>
            </a:r>
            <a:r>
              <a:rPr lang="tr" sz="1300">
                <a:solidFill>
                  <a:srgbClr val="FFFFFF"/>
                </a:solidFill>
                <a:latin typeface="Georgia"/>
                <a:ea typeface="Georgia"/>
                <a:cs typeface="Georgia"/>
                <a:sym typeface="Georgia"/>
              </a:rPr>
              <a:t> bugün öğrendim.  cümlesinde böyle bir bozukluk vardır. Bu cümlede kişi zamiri kullanılmadığı için “kimin okula gitmediği” tam olarak bilinmiyor: O mu, sen mi? Çünkü cümle;</a:t>
            </a:r>
          </a:p>
          <a:p>
            <a:pPr lvl="0" rtl="0" algn="ctr">
              <a:lnSpc>
                <a:spcPct val="100000"/>
              </a:lnSpc>
              <a:spcBef>
                <a:spcPts val="0"/>
              </a:spcBef>
              <a:spcAft>
                <a:spcPts val="2000"/>
              </a:spcAft>
              <a:buNone/>
            </a:pPr>
            <a:r>
              <a:rPr lang="tr" sz="1300">
                <a:solidFill>
                  <a:srgbClr val="FFFFFF"/>
                </a:solidFill>
                <a:latin typeface="Georgia"/>
                <a:ea typeface="Georgia"/>
                <a:cs typeface="Georgia"/>
                <a:sym typeface="Georgia"/>
              </a:rPr>
              <a:t>“</a:t>
            </a:r>
            <a:r>
              <a:rPr b="1" lang="tr" sz="1300" u="sng">
                <a:solidFill>
                  <a:srgbClr val="FFFFFF"/>
                </a:solidFill>
                <a:latin typeface="Georgia"/>
                <a:ea typeface="Georgia"/>
                <a:cs typeface="Georgia"/>
                <a:sym typeface="Georgia"/>
              </a:rPr>
              <a:t>Onun</a:t>
            </a:r>
            <a:r>
              <a:rPr lang="tr" sz="1300">
                <a:solidFill>
                  <a:srgbClr val="FFFFFF"/>
                </a:solidFill>
                <a:latin typeface="Georgia"/>
                <a:ea typeface="Georgia"/>
                <a:cs typeface="Georgia"/>
                <a:sym typeface="Georgia"/>
              </a:rPr>
              <a:t> okula gitmediğini bugün öğrendim.” ya da “</a:t>
            </a:r>
            <a:r>
              <a:rPr b="1" lang="tr" sz="1300" u="sng">
                <a:solidFill>
                  <a:srgbClr val="FFFFFF"/>
                </a:solidFill>
                <a:latin typeface="Georgia"/>
                <a:ea typeface="Georgia"/>
                <a:cs typeface="Georgia"/>
                <a:sym typeface="Georgia"/>
              </a:rPr>
              <a:t>Senin</a:t>
            </a:r>
            <a:r>
              <a:rPr lang="tr" sz="1300">
                <a:solidFill>
                  <a:srgbClr val="FFFFFF"/>
                </a:solidFill>
                <a:latin typeface="Georgia"/>
                <a:ea typeface="Georgia"/>
                <a:cs typeface="Georgia"/>
                <a:sym typeface="Georgia"/>
              </a:rPr>
              <a:t> okula gitmediğini bugün öğrendim.” olabilir. Bu nedenle kişi kavramının net olması için cümleye kişi zamiri mutlaka getirilmelidir.</a:t>
            </a:r>
          </a:p>
          <a:p>
            <a:pPr lvl="0" rtl="0" algn="ctr">
              <a:lnSpc>
                <a:spcPct val="100000"/>
              </a:lnSpc>
              <a:spcBef>
                <a:spcPts val="400"/>
              </a:spcBef>
              <a:spcAft>
                <a:spcPts val="0"/>
              </a:spcAft>
              <a:buNone/>
            </a:pPr>
            <a:r>
              <a:rPr b="1" lang="tr" sz="2000">
                <a:solidFill>
                  <a:srgbClr val="FF0000"/>
                </a:solidFill>
                <a:latin typeface="Georgia"/>
                <a:ea typeface="Georgia"/>
                <a:cs typeface="Georgia"/>
                <a:sym typeface="Georgia"/>
              </a:rPr>
              <a:t>»</a:t>
            </a:r>
            <a:r>
              <a:rPr lang="tr" sz="1300">
                <a:solidFill>
                  <a:srgbClr val="FFFFFF"/>
                </a:solidFill>
                <a:latin typeface="Georgia"/>
                <a:ea typeface="Georgia"/>
                <a:cs typeface="Georgia"/>
                <a:sym typeface="Georgia"/>
              </a:rPr>
              <a:t> </a:t>
            </a:r>
            <a:r>
              <a:rPr b="1" lang="tr" sz="1300" u="sng">
                <a:solidFill>
                  <a:srgbClr val="FFFFFF"/>
                </a:solidFill>
                <a:latin typeface="Georgia"/>
                <a:ea typeface="Georgia"/>
                <a:cs typeface="Georgia"/>
                <a:sym typeface="Georgia"/>
              </a:rPr>
              <a:t>Kardeşini</a:t>
            </a:r>
            <a:r>
              <a:rPr lang="tr" sz="1300">
                <a:solidFill>
                  <a:srgbClr val="FFFFFF"/>
                </a:solidFill>
                <a:latin typeface="Georgia"/>
                <a:ea typeface="Georgia"/>
                <a:cs typeface="Georgia"/>
                <a:sym typeface="Georgia"/>
              </a:rPr>
              <a:t> okulda göremedim.  cümlesinde de anlam belirsizliği vardır. Bu cümlede kimin kardeşinden söz edildiği belli değildir. Bunu engellemek için kişi zamiri cümleye getirilmelidir:</a:t>
            </a:r>
          </a:p>
          <a:p>
            <a:pPr lvl="0" rtl="0" algn="ctr">
              <a:lnSpc>
                <a:spcPct val="100000"/>
              </a:lnSpc>
              <a:spcBef>
                <a:spcPts val="400"/>
              </a:spcBef>
              <a:spcAft>
                <a:spcPts val="0"/>
              </a:spcAft>
              <a:buNone/>
            </a:pPr>
            <a:r>
              <a:rPr lang="tr" sz="1300">
                <a:solidFill>
                  <a:srgbClr val="FFFFFF"/>
                </a:solidFill>
                <a:latin typeface="Georgia"/>
                <a:ea typeface="Georgia"/>
                <a:cs typeface="Georgia"/>
                <a:sym typeface="Georgia"/>
              </a:rPr>
              <a:t>“</a:t>
            </a:r>
            <a:r>
              <a:rPr b="1" lang="tr" sz="1300" u="sng">
                <a:solidFill>
                  <a:srgbClr val="FFFFFF"/>
                </a:solidFill>
                <a:latin typeface="Georgia"/>
                <a:ea typeface="Georgia"/>
                <a:cs typeface="Georgia"/>
                <a:sym typeface="Georgia"/>
              </a:rPr>
              <a:t>Senin kardeşini</a:t>
            </a:r>
            <a:r>
              <a:rPr b="1" lang="tr" sz="1300">
                <a:solidFill>
                  <a:srgbClr val="FFFFFF"/>
                </a:solidFill>
                <a:latin typeface="Georgia"/>
                <a:ea typeface="Georgia"/>
                <a:cs typeface="Georgia"/>
                <a:sym typeface="Georgia"/>
              </a:rPr>
              <a:t> </a:t>
            </a:r>
            <a:r>
              <a:rPr lang="tr" sz="1300">
                <a:solidFill>
                  <a:srgbClr val="FFFFFF"/>
                </a:solidFill>
                <a:latin typeface="Georgia"/>
                <a:ea typeface="Georgia"/>
                <a:cs typeface="Georgia"/>
                <a:sym typeface="Georgia"/>
              </a:rPr>
              <a:t>bugün okulda göremedim.”</a:t>
            </a:r>
          </a:p>
          <a:p>
            <a:pPr lvl="0" rtl="0" algn="ctr">
              <a:lnSpc>
                <a:spcPct val="100000"/>
              </a:lnSpc>
              <a:spcBef>
                <a:spcPts val="400"/>
              </a:spcBef>
              <a:spcAft>
                <a:spcPts val="0"/>
              </a:spcAft>
              <a:buNone/>
            </a:pPr>
            <a:r>
              <a:rPr lang="tr" sz="1300">
                <a:solidFill>
                  <a:srgbClr val="FFFFFF"/>
                </a:solidFill>
                <a:latin typeface="Georgia"/>
                <a:ea typeface="Georgia"/>
                <a:cs typeface="Georgia"/>
                <a:sym typeface="Georgia"/>
              </a:rPr>
              <a:t>“</a:t>
            </a:r>
            <a:r>
              <a:rPr b="1" lang="tr" sz="1300" u="sng">
                <a:solidFill>
                  <a:srgbClr val="FFFFFF"/>
                </a:solidFill>
                <a:latin typeface="Georgia"/>
                <a:ea typeface="Georgia"/>
                <a:cs typeface="Georgia"/>
                <a:sym typeface="Georgia"/>
              </a:rPr>
              <a:t>Onun kardeşini</a:t>
            </a:r>
            <a:r>
              <a:rPr b="1" lang="tr" sz="1300">
                <a:solidFill>
                  <a:srgbClr val="FFFFFF"/>
                </a:solidFill>
                <a:latin typeface="Georgia"/>
                <a:ea typeface="Georgia"/>
                <a:cs typeface="Georgia"/>
                <a:sym typeface="Georgia"/>
              </a:rPr>
              <a:t> </a:t>
            </a:r>
            <a:r>
              <a:rPr lang="tr" sz="1300">
                <a:solidFill>
                  <a:srgbClr val="FFFFFF"/>
                </a:solidFill>
                <a:latin typeface="Georgia"/>
                <a:ea typeface="Georgia"/>
                <a:cs typeface="Georgia"/>
                <a:sym typeface="Georgia"/>
              </a:rPr>
              <a:t>bugün okulda göremedim.”</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3" name="Shape 133"/>
        <p:cNvGrpSpPr/>
        <p:nvPr/>
      </p:nvGrpSpPr>
      <p:grpSpPr>
        <a:xfrm>
          <a:off x="0" y="0"/>
          <a:ext cx="0" cy="0"/>
          <a:chOff x="0" y="0"/>
          <a:chExt cx="0" cy="0"/>
        </a:xfrm>
      </p:grpSpPr>
      <p:sp>
        <p:nvSpPr>
          <p:cNvPr id="134" name="Shape 134"/>
          <p:cNvSpPr txBox="1"/>
          <p:nvPr>
            <p:ph idx="1" type="body"/>
          </p:nvPr>
        </p:nvSpPr>
        <p:spPr>
          <a:xfrm>
            <a:off x="311700" y="269475"/>
            <a:ext cx="8520600" cy="4533600"/>
          </a:xfrm>
          <a:prstGeom prst="rect">
            <a:avLst/>
          </a:prstGeom>
        </p:spPr>
        <p:txBody>
          <a:bodyPr anchorCtr="0" anchor="ctr" bIns="91425" lIns="91425" rIns="91425" tIns="91425">
            <a:noAutofit/>
          </a:bodyPr>
          <a:lstStyle/>
          <a:p>
            <a:pPr lvl="0" rtl="0" algn="ctr">
              <a:lnSpc>
                <a:spcPct val="100000"/>
              </a:lnSpc>
              <a:spcBef>
                <a:spcPts val="0"/>
              </a:spcBef>
              <a:spcAft>
                <a:spcPts val="2000"/>
              </a:spcAft>
              <a:buNone/>
            </a:pPr>
            <a:r>
              <a:rPr b="1" lang="tr" sz="2000" u="sng">
                <a:solidFill>
                  <a:srgbClr val="FF0000"/>
                </a:solidFill>
                <a:latin typeface="Georgia"/>
                <a:ea typeface="Georgia"/>
                <a:cs typeface="Georgia"/>
                <a:sym typeface="Georgia"/>
              </a:rPr>
              <a:t>UYARI:</a:t>
            </a:r>
            <a:r>
              <a:rPr lang="tr" sz="1300">
                <a:solidFill>
                  <a:srgbClr val="FFFFFF"/>
                </a:solidFill>
                <a:latin typeface="Georgia"/>
                <a:ea typeface="Georgia"/>
                <a:cs typeface="Georgia"/>
                <a:sym typeface="Georgia"/>
              </a:rPr>
              <a:t> Anlam belirsizliği sadece kişi zamirinin kullanılmaması ile ilgili değildir. Anlam belirsizliği noktalama yanlışlığından da kaynaklanabilir.</a:t>
            </a:r>
          </a:p>
          <a:p>
            <a:pPr lvl="0" rtl="0" algn="ctr">
              <a:lnSpc>
                <a:spcPct val="100000"/>
              </a:lnSpc>
              <a:spcBef>
                <a:spcPts val="1000"/>
              </a:spcBef>
              <a:spcAft>
                <a:spcPts val="200"/>
              </a:spcAft>
              <a:buNone/>
            </a:pPr>
            <a:r>
              <a:rPr b="1" lang="tr" sz="2000">
                <a:solidFill>
                  <a:srgbClr val="FF0000"/>
                </a:solidFill>
                <a:latin typeface="Georgia"/>
                <a:ea typeface="Georgia"/>
                <a:cs typeface="Georgia"/>
                <a:sym typeface="Georgia"/>
              </a:rPr>
              <a:t>Örnek</a:t>
            </a:r>
          </a:p>
          <a:p>
            <a:pPr lvl="0" rtl="0" algn="ctr">
              <a:lnSpc>
                <a:spcPct val="100000"/>
              </a:lnSpc>
              <a:spcBef>
                <a:spcPts val="0"/>
              </a:spcBef>
              <a:spcAft>
                <a:spcPts val="1500"/>
              </a:spcAft>
              <a:buNone/>
            </a:pPr>
            <a:r>
              <a:rPr b="1" lang="tr" sz="2000">
                <a:solidFill>
                  <a:srgbClr val="FF0000"/>
                </a:solidFill>
                <a:latin typeface="Georgia"/>
                <a:ea typeface="Georgia"/>
                <a:cs typeface="Georgia"/>
                <a:sym typeface="Georgia"/>
              </a:rPr>
              <a:t>»</a:t>
            </a:r>
            <a:r>
              <a:rPr lang="tr" sz="1300">
                <a:solidFill>
                  <a:srgbClr val="FFFFFF"/>
                </a:solidFill>
                <a:latin typeface="Georgia"/>
                <a:ea typeface="Georgia"/>
                <a:cs typeface="Georgia"/>
                <a:sym typeface="Georgia"/>
              </a:rPr>
              <a:t> </a:t>
            </a:r>
            <a:r>
              <a:rPr b="1" lang="tr" sz="1300" u="sng">
                <a:solidFill>
                  <a:srgbClr val="FFFFFF"/>
                </a:solidFill>
                <a:latin typeface="Georgia"/>
                <a:ea typeface="Georgia"/>
                <a:cs typeface="Georgia"/>
                <a:sym typeface="Georgia"/>
              </a:rPr>
              <a:t>Gazeteci</a:t>
            </a:r>
            <a:r>
              <a:rPr lang="tr" sz="1300">
                <a:solidFill>
                  <a:srgbClr val="FFFFFF"/>
                </a:solidFill>
                <a:latin typeface="Georgia"/>
                <a:ea typeface="Georgia"/>
                <a:cs typeface="Georgia"/>
                <a:sym typeface="Georgia"/>
              </a:rPr>
              <a:t> bayanın sözlerini dikkatle dinledi.</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cümlesinde anlamca bir belirsizlik vardır. Çünkü cümlede sözleri dinleyen “gazeteci” mi, yoksa “bayan” mı olduğu belli değildir. Bu belirsizliği “gazeteci” sözünden sonra cümleye virgül (,) getirerek giderebiliriz.</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8" name="Shape 138"/>
        <p:cNvGrpSpPr/>
        <p:nvPr/>
      </p:nvGrpSpPr>
      <p:grpSpPr>
        <a:xfrm>
          <a:off x="0" y="0"/>
          <a:ext cx="0" cy="0"/>
          <a:chOff x="0" y="0"/>
          <a:chExt cx="0" cy="0"/>
        </a:xfrm>
      </p:grpSpPr>
      <p:sp>
        <p:nvSpPr>
          <p:cNvPr id="139" name="Shape 139"/>
          <p:cNvSpPr txBox="1"/>
          <p:nvPr>
            <p:ph type="title"/>
          </p:nvPr>
        </p:nvSpPr>
        <p:spPr>
          <a:xfrm>
            <a:off x="311700" y="445025"/>
            <a:ext cx="8520600" cy="572700"/>
          </a:xfrm>
          <a:prstGeom prst="rect">
            <a:avLst/>
          </a:prstGeom>
        </p:spPr>
        <p:txBody>
          <a:bodyPr anchorCtr="0" anchor="ctr" bIns="91425" lIns="91425" rIns="91425" tIns="91425">
            <a:noAutofit/>
          </a:bodyPr>
          <a:lstStyle/>
          <a:p>
            <a:pPr lvl="0" rtl="0" algn="ctr">
              <a:lnSpc>
                <a:spcPct val="136363"/>
              </a:lnSpc>
              <a:spcBef>
                <a:spcPts val="2000"/>
              </a:spcBef>
              <a:spcAft>
                <a:spcPts val="1300"/>
              </a:spcAft>
              <a:buNone/>
            </a:pPr>
            <a:r>
              <a:rPr b="1" lang="tr">
                <a:solidFill>
                  <a:srgbClr val="FFFFFF"/>
                </a:solidFill>
                <a:latin typeface="Georgia"/>
                <a:ea typeface="Georgia"/>
                <a:cs typeface="Georgia"/>
                <a:sym typeface="Georgia"/>
              </a:rPr>
              <a:t>Mantık ve Sıralama Yanlışlığı (Hatası)</a:t>
            </a:r>
          </a:p>
        </p:txBody>
      </p:sp>
      <p:sp>
        <p:nvSpPr>
          <p:cNvPr id="140" name="Shape 140"/>
          <p:cNvSpPr txBox="1"/>
          <p:nvPr>
            <p:ph idx="1" type="body"/>
          </p:nvPr>
        </p:nvSpPr>
        <p:spPr>
          <a:xfrm>
            <a:off x="311700" y="1152475"/>
            <a:ext cx="8520600" cy="3416400"/>
          </a:xfrm>
          <a:prstGeom prst="rect">
            <a:avLst/>
          </a:prstGeom>
        </p:spPr>
        <p:txBody>
          <a:bodyPr anchorCtr="0" anchor="t" bIns="91425" lIns="91425" rIns="91425" tIns="91425">
            <a:noAutofit/>
          </a:bodyPr>
          <a:lstStyle/>
          <a:p>
            <a:pPr lvl="0" rtl="0" algn="ctr">
              <a:lnSpc>
                <a:spcPct val="100000"/>
              </a:lnSpc>
              <a:spcBef>
                <a:spcPts val="0"/>
              </a:spcBef>
              <a:spcAft>
                <a:spcPts val="2000"/>
              </a:spcAft>
              <a:buNone/>
            </a:pPr>
            <a:r>
              <a:rPr lang="tr" sz="1300">
                <a:solidFill>
                  <a:srgbClr val="FFFFFF"/>
                </a:solidFill>
                <a:latin typeface="Georgia"/>
                <a:ea typeface="Georgia"/>
                <a:cs typeface="Georgia"/>
                <a:sym typeface="Georgia"/>
              </a:rPr>
              <a:t>Cümlede verilen kavramların önem sırasının karıştırılması ya da cümlenin mantık açısından yanlış oluşturulması sonucunda ortaya çıkan anlatım bozukluklarıdır.</a:t>
            </a:r>
          </a:p>
          <a:p>
            <a:pPr lvl="0" rtl="0" algn="ctr">
              <a:lnSpc>
                <a:spcPct val="100000"/>
              </a:lnSpc>
              <a:spcBef>
                <a:spcPts val="1000"/>
              </a:spcBef>
              <a:spcAft>
                <a:spcPts val="200"/>
              </a:spcAft>
              <a:buNone/>
            </a:pPr>
            <a:r>
              <a:rPr b="1" lang="tr" sz="2000">
                <a:solidFill>
                  <a:srgbClr val="FF0000"/>
                </a:solidFill>
                <a:latin typeface="Georgia"/>
                <a:ea typeface="Georgia"/>
                <a:cs typeface="Georgia"/>
                <a:sym typeface="Georgia"/>
              </a:rPr>
              <a:t>Örnek</a:t>
            </a:r>
          </a:p>
          <a:p>
            <a:pPr lvl="0" rtl="0" algn="ctr">
              <a:lnSpc>
                <a:spcPct val="100000"/>
              </a:lnSpc>
              <a:spcBef>
                <a:spcPts val="0"/>
              </a:spcBef>
              <a:spcAft>
                <a:spcPts val="1500"/>
              </a:spcAft>
              <a:buNone/>
            </a:pPr>
            <a:r>
              <a:rPr b="1" lang="tr" sz="2000">
                <a:solidFill>
                  <a:srgbClr val="FF0000"/>
                </a:solidFill>
                <a:latin typeface="Georgia"/>
                <a:ea typeface="Georgia"/>
                <a:cs typeface="Georgia"/>
                <a:sym typeface="Georgia"/>
              </a:rPr>
              <a:t>»</a:t>
            </a:r>
            <a:r>
              <a:rPr lang="tr" sz="1300">
                <a:solidFill>
                  <a:srgbClr val="FF0000"/>
                </a:solidFill>
                <a:latin typeface="Georgia"/>
                <a:ea typeface="Georgia"/>
                <a:cs typeface="Georgia"/>
                <a:sym typeface="Georgia"/>
              </a:rPr>
              <a:t> </a:t>
            </a:r>
            <a:r>
              <a:rPr lang="tr" sz="1300">
                <a:solidFill>
                  <a:srgbClr val="FFFFFF"/>
                </a:solidFill>
                <a:latin typeface="Georgia"/>
                <a:ea typeface="Georgia"/>
                <a:cs typeface="Georgia"/>
                <a:sym typeface="Georgia"/>
              </a:rPr>
              <a:t>İlk kez gerçekleşen gösteriye katılım rekor düzeydeydi.</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Bu cümlede mantık hatası yapılmıştır çünkü ilk kez yapılan bir gösteriye gelen izleyici sayısının, rekor düzeyde olup olmadığı bilinemez.</a:t>
            </a:r>
          </a:p>
          <a:p>
            <a:pPr lvl="0" rtl="0" algn="ctr">
              <a:lnSpc>
                <a:spcPct val="100000"/>
              </a:lnSpc>
              <a:spcBef>
                <a:spcPts val="0"/>
              </a:spcBef>
              <a:spcAft>
                <a:spcPts val="1500"/>
              </a:spcAft>
              <a:buNone/>
            </a:pPr>
            <a:r>
              <a:rPr b="1" lang="tr" sz="2000">
                <a:solidFill>
                  <a:srgbClr val="FF0000"/>
                </a:solidFill>
                <a:latin typeface="Georgia"/>
                <a:ea typeface="Georgia"/>
                <a:cs typeface="Georgia"/>
                <a:sym typeface="Georgia"/>
              </a:rPr>
              <a:t>»</a:t>
            </a:r>
            <a:r>
              <a:rPr lang="tr" sz="1300">
                <a:solidFill>
                  <a:srgbClr val="FFFFFF"/>
                </a:solidFill>
                <a:latin typeface="Georgia"/>
                <a:ea typeface="Georgia"/>
                <a:cs typeface="Georgia"/>
                <a:sym typeface="Georgia"/>
              </a:rPr>
              <a:t> Bırak </a:t>
            </a:r>
            <a:r>
              <a:rPr b="1" lang="tr" sz="1300" u="sng">
                <a:solidFill>
                  <a:srgbClr val="FFFFFF"/>
                </a:solidFill>
                <a:latin typeface="Georgia"/>
                <a:ea typeface="Georgia"/>
                <a:cs typeface="Georgia"/>
                <a:sym typeface="Georgia"/>
              </a:rPr>
              <a:t>patates doğramayı</a:t>
            </a:r>
            <a:r>
              <a:rPr lang="tr" sz="1300">
                <a:solidFill>
                  <a:srgbClr val="FFFFFF"/>
                </a:solidFill>
                <a:latin typeface="Georgia"/>
                <a:ea typeface="Georgia"/>
                <a:cs typeface="Georgia"/>
                <a:sym typeface="Georgia"/>
              </a:rPr>
              <a:t>, </a:t>
            </a:r>
            <a:r>
              <a:rPr b="1" lang="tr" sz="1300" u="sng">
                <a:solidFill>
                  <a:srgbClr val="FFFFFF"/>
                </a:solidFill>
                <a:latin typeface="Georgia"/>
                <a:ea typeface="Georgia"/>
                <a:cs typeface="Georgia"/>
                <a:sym typeface="Georgia"/>
              </a:rPr>
              <a:t>yemek bile yapamaz</a:t>
            </a:r>
            <a:r>
              <a:rPr lang="tr" sz="1300">
                <a:solidFill>
                  <a:srgbClr val="FFFFFF"/>
                </a:solidFill>
                <a:latin typeface="Georgia"/>
                <a:ea typeface="Georgia"/>
                <a:cs typeface="Georgia"/>
                <a:sym typeface="Georgia"/>
              </a:rPr>
              <a:t> o.</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cümlesinde sıralama hatası vardır. Yemek yapmak, patates doğramaktan daha zor ve üst düzey bir eylemdir. Bu yüzden “patates doğramayı” sözüyle “yemek bile yapamaz” sözü yer değiştirmelidir: “Bırak </a:t>
            </a:r>
            <a:r>
              <a:rPr b="1" lang="tr" sz="1300" u="sng">
                <a:solidFill>
                  <a:srgbClr val="FFFFFF"/>
                </a:solidFill>
                <a:latin typeface="Georgia"/>
                <a:ea typeface="Georgia"/>
                <a:cs typeface="Georgia"/>
                <a:sym typeface="Georgia"/>
              </a:rPr>
              <a:t>yemek yapmayı</a:t>
            </a:r>
            <a:r>
              <a:rPr lang="tr" sz="1300">
                <a:solidFill>
                  <a:srgbClr val="FFFFFF"/>
                </a:solidFill>
                <a:latin typeface="Georgia"/>
                <a:ea typeface="Georgia"/>
                <a:cs typeface="Georgia"/>
                <a:sym typeface="Georgia"/>
              </a:rPr>
              <a:t>, </a:t>
            </a:r>
            <a:r>
              <a:rPr b="1" lang="tr" sz="1300" u="sng">
                <a:solidFill>
                  <a:srgbClr val="FFFFFF"/>
                </a:solidFill>
                <a:latin typeface="Georgia"/>
                <a:ea typeface="Georgia"/>
                <a:cs typeface="Georgia"/>
                <a:sym typeface="Georgia"/>
              </a:rPr>
              <a:t>patates bile doğrayamaz</a:t>
            </a:r>
            <a:r>
              <a:rPr b="1" lang="tr" sz="1300">
                <a:solidFill>
                  <a:srgbClr val="FFFFFF"/>
                </a:solidFill>
                <a:latin typeface="Georgia"/>
                <a:ea typeface="Georgia"/>
                <a:cs typeface="Georgia"/>
                <a:sym typeface="Georgia"/>
              </a:rPr>
              <a:t> </a:t>
            </a:r>
            <a:r>
              <a:rPr lang="tr" sz="1300">
                <a:solidFill>
                  <a:srgbClr val="FFFFFF"/>
                </a:solidFill>
                <a:latin typeface="Georgia"/>
                <a:ea typeface="Georgia"/>
                <a:cs typeface="Georgia"/>
                <a:sym typeface="Georgia"/>
              </a:rPr>
              <a:t>o”</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4" name="Shape 144"/>
        <p:cNvGrpSpPr/>
        <p:nvPr/>
      </p:nvGrpSpPr>
      <p:grpSpPr>
        <a:xfrm>
          <a:off x="0" y="0"/>
          <a:ext cx="0" cy="0"/>
          <a:chOff x="0" y="0"/>
          <a:chExt cx="0" cy="0"/>
        </a:xfrm>
      </p:grpSpPr>
      <p:sp>
        <p:nvSpPr>
          <p:cNvPr id="145" name="Shape 145"/>
          <p:cNvSpPr txBox="1"/>
          <p:nvPr>
            <p:ph type="title"/>
          </p:nvPr>
        </p:nvSpPr>
        <p:spPr>
          <a:xfrm>
            <a:off x="671250" y="2141250"/>
            <a:ext cx="7852200" cy="861000"/>
          </a:xfrm>
          <a:prstGeom prst="rect">
            <a:avLst/>
          </a:prstGeom>
        </p:spPr>
        <p:txBody>
          <a:bodyPr anchorCtr="0" anchor="ctr" bIns="91425" lIns="91425" rIns="91425" tIns="91425">
            <a:noAutofit/>
          </a:bodyPr>
          <a:lstStyle/>
          <a:p>
            <a:pPr lvl="0" rtl="0">
              <a:lnSpc>
                <a:spcPct val="139024"/>
              </a:lnSpc>
              <a:spcBef>
                <a:spcPts val="2300"/>
              </a:spcBef>
              <a:spcAft>
                <a:spcPts val="1500"/>
              </a:spcAft>
              <a:buNone/>
            </a:pPr>
            <a:r>
              <a:rPr b="1" lang="tr" sz="4800">
                <a:solidFill>
                  <a:srgbClr val="FFFFFF"/>
                </a:solidFill>
                <a:latin typeface="Georgia"/>
                <a:ea typeface="Georgia"/>
                <a:cs typeface="Georgia"/>
                <a:sym typeface="Georgia"/>
              </a:rPr>
              <a:t>Yapısal (Yapıya Dayalı) Anlatım Bozuklukları</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9" name="Shape 149"/>
        <p:cNvGrpSpPr/>
        <p:nvPr/>
      </p:nvGrpSpPr>
      <p:grpSpPr>
        <a:xfrm>
          <a:off x="0" y="0"/>
          <a:ext cx="0" cy="0"/>
          <a:chOff x="0" y="0"/>
          <a:chExt cx="0" cy="0"/>
        </a:xfrm>
      </p:grpSpPr>
      <p:sp>
        <p:nvSpPr>
          <p:cNvPr id="150" name="Shape 150"/>
          <p:cNvSpPr txBox="1"/>
          <p:nvPr>
            <p:ph idx="1" type="body"/>
          </p:nvPr>
        </p:nvSpPr>
        <p:spPr>
          <a:xfrm>
            <a:off x="311700" y="239975"/>
            <a:ext cx="8520600" cy="4329000"/>
          </a:xfrm>
          <a:prstGeom prst="rect">
            <a:avLst/>
          </a:prstGeom>
        </p:spPr>
        <p:txBody>
          <a:bodyPr anchorCtr="0" anchor="ctr" bIns="91425" lIns="91425" rIns="91425" tIns="91425">
            <a:noAutofit/>
          </a:bodyPr>
          <a:lstStyle/>
          <a:p>
            <a:pPr lvl="0" rtl="0" algn="ctr">
              <a:lnSpc>
                <a:spcPct val="100000"/>
              </a:lnSpc>
              <a:spcBef>
                <a:spcPts val="2000"/>
              </a:spcBef>
              <a:spcAft>
                <a:spcPts val="1300"/>
              </a:spcAft>
              <a:buNone/>
            </a:pPr>
            <a:r>
              <a:rPr b="1" lang="tr" sz="2000">
                <a:solidFill>
                  <a:srgbClr val="FFFFFF"/>
                </a:solidFill>
                <a:latin typeface="Georgia"/>
                <a:ea typeface="Georgia"/>
                <a:cs typeface="Georgia"/>
                <a:sym typeface="Georgia"/>
              </a:rPr>
              <a:t>Özne-Yüklem Uyumsuzluğu</a:t>
            </a:r>
          </a:p>
          <a:p>
            <a:pPr lvl="0" rtl="0" algn="ctr">
              <a:lnSpc>
                <a:spcPct val="100000"/>
              </a:lnSpc>
              <a:spcBef>
                <a:spcPts val="0"/>
              </a:spcBef>
              <a:spcAft>
                <a:spcPts val="2000"/>
              </a:spcAft>
              <a:buNone/>
            </a:pPr>
            <a:r>
              <a:rPr lang="tr" sz="1300">
                <a:solidFill>
                  <a:srgbClr val="FFFFFF"/>
                </a:solidFill>
                <a:latin typeface="Georgia"/>
                <a:ea typeface="Georgia"/>
                <a:cs typeface="Georgia"/>
                <a:sym typeface="Georgia"/>
              </a:rPr>
              <a:t>Özne – yüklem uyumsuzluğu kişi bakımından, tekillik-çoğulluk bakımından ve özne eksikliği bakımından olmak üzere üç grupta incelenir:</a:t>
            </a:r>
          </a:p>
          <a:p>
            <a:pPr lvl="0" rtl="0" algn="ctr">
              <a:lnSpc>
                <a:spcPct val="100000"/>
              </a:lnSpc>
              <a:spcBef>
                <a:spcPts val="1800"/>
              </a:spcBef>
              <a:spcAft>
                <a:spcPts val="1100"/>
              </a:spcAft>
              <a:buNone/>
            </a:pPr>
            <a:r>
              <a:rPr b="1" lang="tr" sz="2000">
                <a:solidFill>
                  <a:srgbClr val="FFFFFF"/>
                </a:solidFill>
                <a:latin typeface="Georgia"/>
                <a:ea typeface="Georgia"/>
                <a:cs typeface="Georgia"/>
                <a:sym typeface="Georgia"/>
              </a:rPr>
              <a:t>Kişi Bakımından Uyumsuzluk</a:t>
            </a:r>
          </a:p>
          <a:p>
            <a:pPr lvl="0" rtl="0" algn="ctr">
              <a:lnSpc>
                <a:spcPct val="100000"/>
              </a:lnSpc>
              <a:spcBef>
                <a:spcPts val="0"/>
              </a:spcBef>
              <a:spcAft>
                <a:spcPts val="2000"/>
              </a:spcAft>
              <a:buNone/>
            </a:pPr>
            <a:r>
              <a:rPr lang="tr" sz="1300">
                <a:solidFill>
                  <a:srgbClr val="FFFFFF"/>
                </a:solidFill>
                <a:latin typeface="Georgia"/>
                <a:ea typeface="Georgia"/>
                <a:cs typeface="Georgia"/>
                <a:sym typeface="Georgia"/>
              </a:rPr>
              <a:t>İyi bir cümlede özne ve yüklem arasında kişi bakımından uyum olmalıdır.</a:t>
            </a:r>
          </a:p>
          <a:p>
            <a:pPr lvl="0" rtl="0" algn="ctr">
              <a:lnSpc>
                <a:spcPct val="100000"/>
              </a:lnSpc>
              <a:spcBef>
                <a:spcPts val="0"/>
              </a:spcBef>
              <a:spcAft>
                <a:spcPts val="2000"/>
              </a:spcAft>
              <a:buNone/>
            </a:pPr>
            <a:r>
              <a:rPr b="1" lang="tr" sz="2000" u="sng">
                <a:solidFill>
                  <a:srgbClr val="FF0000"/>
                </a:solidFill>
                <a:latin typeface="Georgia"/>
                <a:ea typeface="Georgia"/>
                <a:cs typeface="Georgia"/>
                <a:sym typeface="Georgia"/>
              </a:rPr>
              <a:t>KURAL:</a:t>
            </a:r>
            <a:r>
              <a:rPr lang="tr" sz="1300">
                <a:solidFill>
                  <a:srgbClr val="FFFFFF"/>
                </a:solidFill>
                <a:latin typeface="Georgia"/>
                <a:ea typeface="Georgia"/>
                <a:cs typeface="Georgia"/>
                <a:sym typeface="Georgia"/>
              </a:rPr>
              <a:t> Özne birinci tekil, ikinci tekil veya üçüncü tekil (ben, sen, o) ise yüklem birinci çoğul kişiye göre çekimlenmelidir.</a:t>
            </a:r>
          </a:p>
          <a:p>
            <a:pPr lvl="0" algn="ctr">
              <a:lnSpc>
                <a:spcPct val="100000"/>
              </a:lnSpc>
              <a:spcBef>
                <a:spcPts val="0"/>
              </a:spcBef>
              <a:buNone/>
            </a:pPr>
            <a:r>
              <a:t/>
            </a:r>
            <a:endParaRPr>
              <a:solidFill>
                <a:srgbClr val="FFFFFF"/>
              </a:solidFill>
              <a:latin typeface="Georgia"/>
              <a:ea typeface="Georgia"/>
              <a:cs typeface="Georgia"/>
              <a:sym typeface="Georgi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4" name="Shape 154"/>
        <p:cNvGrpSpPr/>
        <p:nvPr/>
      </p:nvGrpSpPr>
      <p:grpSpPr>
        <a:xfrm>
          <a:off x="0" y="0"/>
          <a:ext cx="0" cy="0"/>
          <a:chOff x="0" y="0"/>
          <a:chExt cx="0" cy="0"/>
        </a:xfrm>
      </p:grpSpPr>
      <p:sp>
        <p:nvSpPr>
          <p:cNvPr id="155" name="Shape 155"/>
          <p:cNvSpPr txBox="1"/>
          <p:nvPr>
            <p:ph idx="1" type="body"/>
          </p:nvPr>
        </p:nvSpPr>
        <p:spPr>
          <a:xfrm>
            <a:off x="311700" y="662850"/>
            <a:ext cx="3999900" cy="3906000"/>
          </a:xfrm>
          <a:prstGeom prst="rect">
            <a:avLst/>
          </a:prstGeom>
        </p:spPr>
        <p:txBody>
          <a:bodyPr anchorCtr="0" anchor="t" bIns="91425" lIns="91425" rIns="91425" tIns="91425">
            <a:noAutofit/>
          </a:bodyPr>
          <a:lstStyle/>
          <a:p>
            <a:pPr lvl="0" rtl="0" algn="ctr">
              <a:lnSpc>
                <a:spcPct val="100000"/>
              </a:lnSpc>
              <a:spcBef>
                <a:spcPts val="200"/>
              </a:spcBef>
              <a:spcAft>
                <a:spcPts val="200"/>
              </a:spcAft>
              <a:buNone/>
            </a:pPr>
            <a:r>
              <a:rPr b="1" lang="tr" sz="2000">
                <a:solidFill>
                  <a:srgbClr val="FF0000"/>
                </a:solidFill>
                <a:latin typeface="Georgia"/>
                <a:ea typeface="Georgia"/>
                <a:cs typeface="Georgia"/>
                <a:sym typeface="Georgia"/>
              </a:rPr>
              <a:t>Örnek</a:t>
            </a:r>
          </a:p>
          <a:p>
            <a:pPr lvl="0" rtl="0" algn="ctr">
              <a:lnSpc>
                <a:spcPct val="100000"/>
              </a:lnSpc>
              <a:spcBef>
                <a:spcPts val="200"/>
              </a:spcBef>
              <a:spcAft>
                <a:spcPts val="1500"/>
              </a:spcAft>
              <a:buNone/>
            </a:pPr>
            <a:r>
              <a:rPr b="1" lang="tr" sz="1300">
                <a:solidFill>
                  <a:srgbClr val="FFFFFF"/>
                </a:solidFill>
                <a:latin typeface="Georgia"/>
                <a:ea typeface="Georgia"/>
                <a:cs typeface="Georgia"/>
                <a:sym typeface="Georgia"/>
              </a:rPr>
              <a:t>»</a:t>
            </a:r>
            <a:r>
              <a:rPr lang="tr" sz="1300">
                <a:solidFill>
                  <a:srgbClr val="FFFFFF"/>
                </a:solidFill>
                <a:latin typeface="Georgia"/>
                <a:ea typeface="Georgia"/>
                <a:cs typeface="Georgia"/>
                <a:sym typeface="Georgia"/>
              </a:rPr>
              <a:t> </a:t>
            </a:r>
            <a:r>
              <a:rPr b="1" lang="tr" sz="1300" u="sng">
                <a:solidFill>
                  <a:srgbClr val="FFFFFF"/>
                </a:solidFill>
                <a:latin typeface="Georgia"/>
                <a:ea typeface="Georgia"/>
                <a:cs typeface="Georgia"/>
                <a:sym typeface="Georgia"/>
              </a:rPr>
              <a:t>Ben ve Ayhan</a:t>
            </a:r>
            <a:r>
              <a:rPr lang="tr" sz="1300">
                <a:solidFill>
                  <a:srgbClr val="FFFFFF"/>
                </a:solidFill>
                <a:latin typeface="Georgia"/>
                <a:ea typeface="Georgia"/>
                <a:cs typeface="Georgia"/>
                <a:sym typeface="Georgia"/>
              </a:rPr>
              <a:t> buraya daha önce </a:t>
            </a:r>
            <a:r>
              <a:rPr lang="tr" sz="1300" u="sng">
                <a:solidFill>
                  <a:srgbClr val="FFFFFF"/>
                </a:solidFill>
                <a:latin typeface="Georgia"/>
                <a:ea typeface="Georgia"/>
                <a:cs typeface="Georgia"/>
                <a:sym typeface="Georgia"/>
              </a:rPr>
              <a:t>gelmiş</a:t>
            </a:r>
            <a:r>
              <a:rPr b="1" lang="tr" sz="1300" u="sng">
                <a:solidFill>
                  <a:srgbClr val="FFFFFF"/>
                </a:solidFill>
                <a:latin typeface="Georgia"/>
                <a:ea typeface="Georgia"/>
                <a:cs typeface="Georgia"/>
                <a:sym typeface="Georgia"/>
              </a:rPr>
              <a:t>ti</a:t>
            </a:r>
            <a:r>
              <a:rPr lang="tr" sz="1300">
                <a:solidFill>
                  <a:srgbClr val="FFFFFF"/>
                </a:solidFill>
                <a:latin typeface="Georgia"/>
                <a:ea typeface="Georgia"/>
                <a:cs typeface="Georgia"/>
                <a:sym typeface="Georgia"/>
              </a:rPr>
              <a:t>.”</a:t>
            </a:r>
          </a:p>
          <a:p>
            <a:pPr lvl="0" rtl="0" algn="ctr">
              <a:lnSpc>
                <a:spcPct val="100000"/>
              </a:lnSpc>
              <a:spcBef>
                <a:spcPts val="200"/>
              </a:spcBef>
              <a:spcAft>
                <a:spcPts val="1500"/>
              </a:spcAft>
              <a:buNone/>
            </a:pPr>
            <a:r>
              <a:rPr lang="tr" sz="1300">
                <a:solidFill>
                  <a:srgbClr val="FFFFFF"/>
                </a:solidFill>
                <a:latin typeface="Georgia"/>
                <a:ea typeface="Georgia"/>
                <a:cs typeface="Georgia"/>
                <a:sym typeface="Georgia"/>
              </a:rPr>
              <a:t>1. çoğul (biz)                                       3. tekil (onlar)</a:t>
            </a:r>
          </a:p>
          <a:p>
            <a:pPr lvl="0" rtl="0" algn="ctr">
              <a:lnSpc>
                <a:spcPct val="100000"/>
              </a:lnSpc>
              <a:spcBef>
                <a:spcPts val="200"/>
              </a:spcBef>
              <a:spcAft>
                <a:spcPts val="1500"/>
              </a:spcAft>
              <a:buNone/>
            </a:pPr>
            <a:r>
              <a:rPr lang="tr" sz="1300">
                <a:solidFill>
                  <a:srgbClr val="FFFFFF"/>
                </a:solidFill>
                <a:latin typeface="Georgia"/>
                <a:ea typeface="Georgia"/>
                <a:cs typeface="Georgia"/>
                <a:sym typeface="Georgia"/>
              </a:rPr>
              <a:t>cümlesinde özne ile yüklem arasında uyumsuzluk söz konusu. Özne 1. çoğul olduğuna göre yüklemin de birinci çoğul olması gerekir:</a:t>
            </a:r>
          </a:p>
          <a:p>
            <a:pPr lvl="0" rtl="0" algn="ctr">
              <a:lnSpc>
                <a:spcPct val="100000"/>
              </a:lnSpc>
              <a:spcBef>
                <a:spcPts val="200"/>
              </a:spcBef>
              <a:spcAft>
                <a:spcPts val="1500"/>
              </a:spcAft>
              <a:buNone/>
            </a:pPr>
            <a:r>
              <a:rPr lang="tr" sz="1300">
                <a:solidFill>
                  <a:srgbClr val="FFFFFF"/>
                </a:solidFill>
                <a:latin typeface="Georgia"/>
                <a:ea typeface="Georgia"/>
                <a:cs typeface="Georgia"/>
                <a:sym typeface="Georgia"/>
              </a:rPr>
              <a:t>“</a:t>
            </a:r>
            <a:r>
              <a:rPr b="1" lang="tr" sz="1300" u="sng">
                <a:solidFill>
                  <a:srgbClr val="FFFFFF"/>
                </a:solidFill>
                <a:latin typeface="Georgia"/>
                <a:ea typeface="Georgia"/>
                <a:cs typeface="Georgia"/>
                <a:sym typeface="Georgia"/>
              </a:rPr>
              <a:t>Ben ve Ayhan</a:t>
            </a:r>
            <a:r>
              <a:rPr lang="tr" sz="1300">
                <a:solidFill>
                  <a:srgbClr val="FFFFFF"/>
                </a:solidFill>
                <a:latin typeface="Georgia"/>
                <a:ea typeface="Georgia"/>
                <a:cs typeface="Georgia"/>
                <a:sym typeface="Georgia"/>
              </a:rPr>
              <a:t> buraya daha önce </a:t>
            </a:r>
            <a:r>
              <a:rPr lang="tr" sz="1300" u="sng">
                <a:solidFill>
                  <a:srgbClr val="FFFFFF"/>
                </a:solidFill>
                <a:latin typeface="Georgia"/>
                <a:ea typeface="Georgia"/>
                <a:cs typeface="Georgia"/>
                <a:sym typeface="Georgia"/>
              </a:rPr>
              <a:t>gelmiş</a:t>
            </a:r>
            <a:r>
              <a:rPr b="1" lang="tr" sz="1300" u="sng">
                <a:solidFill>
                  <a:srgbClr val="FFFFFF"/>
                </a:solidFill>
                <a:latin typeface="Georgia"/>
                <a:ea typeface="Georgia"/>
                <a:cs typeface="Georgia"/>
                <a:sym typeface="Georgia"/>
              </a:rPr>
              <a:t>tik</a:t>
            </a:r>
            <a:r>
              <a:rPr lang="tr" sz="1300">
                <a:solidFill>
                  <a:srgbClr val="FFFFFF"/>
                </a:solidFill>
                <a:latin typeface="Georgia"/>
                <a:ea typeface="Georgia"/>
                <a:cs typeface="Georgia"/>
                <a:sym typeface="Georgia"/>
              </a:rPr>
              <a:t>.”</a:t>
            </a:r>
          </a:p>
          <a:p>
            <a:pPr lvl="0" rtl="0" algn="ctr">
              <a:lnSpc>
                <a:spcPct val="100000"/>
              </a:lnSpc>
              <a:spcBef>
                <a:spcPts val="200"/>
              </a:spcBef>
              <a:spcAft>
                <a:spcPts val="1500"/>
              </a:spcAft>
              <a:buNone/>
            </a:pPr>
            <a:r>
              <a:rPr lang="tr" sz="1300">
                <a:solidFill>
                  <a:srgbClr val="FFFFFF"/>
                </a:solidFill>
                <a:latin typeface="Georgia"/>
                <a:ea typeface="Georgia"/>
                <a:cs typeface="Georgia"/>
                <a:sym typeface="Georgia"/>
              </a:rPr>
              <a:t>1. çoğul (biz)                                    1. çoğul (biz)</a:t>
            </a:r>
          </a:p>
        </p:txBody>
      </p:sp>
      <p:sp>
        <p:nvSpPr>
          <p:cNvPr id="156" name="Shape 156"/>
          <p:cNvSpPr txBox="1"/>
          <p:nvPr>
            <p:ph idx="2" type="body"/>
          </p:nvPr>
        </p:nvSpPr>
        <p:spPr>
          <a:xfrm>
            <a:off x="4832400" y="662850"/>
            <a:ext cx="3999900" cy="3906000"/>
          </a:xfrm>
          <a:prstGeom prst="rect">
            <a:avLst/>
          </a:prstGeom>
        </p:spPr>
        <p:txBody>
          <a:bodyPr anchorCtr="0" anchor="t" bIns="91425" lIns="91425" rIns="91425" tIns="91425">
            <a:noAutofit/>
          </a:bodyPr>
          <a:lstStyle/>
          <a:p>
            <a:pPr lvl="0" rtl="0" algn="ctr">
              <a:lnSpc>
                <a:spcPct val="100000"/>
              </a:lnSpc>
              <a:spcBef>
                <a:spcPts val="200"/>
              </a:spcBef>
              <a:spcAft>
                <a:spcPts val="2000"/>
              </a:spcAft>
              <a:buNone/>
            </a:pPr>
            <a:r>
              <a:rPr lang="tr" sz="1300">
                <a:solidFill>
                  <a:srgbClr val="FFFFFF"/>
                </a:solidFill>
                <a:latin typeface="Georgia"/>
                <a:ea typeface="Georgia"/>
                <a:cs typeface="Georgia"/>
                <a:sym typeface="Georgia"/>
              </a:rPr>
              <a:t>Bu kural tekil kişiler için olduğu gibi çoğul kişiler için de geçerlidir.</a:t>
            </a:r>
          </a:p>
          <a:p>
            <a:pPr lvl="0" rtl="0" algn="ctr">
              <a:lnSpc>
                <a:spcPct val="100000"/>
              </a:lnSpc>
              <a:spcBef>
                <a:spcPts val="200"/>
              </a:spcBef>
              <a:spcAft>
                <a:spcPts val="200"/>
              </a:spcAft>
              <a:buNone/>
            </a:pPr>
            <a:r>
              <a:rPr b="1" lang="tr" sz="2000">
                <a:solidFill>
                  <a:srgbClr val="FF0000"/>
                </a:solidFill>
                <a:latin typeface="Georgia"/>
                <a:ea typeface="Georgia"/>
                <a:cs typeface="Georgia"/>
                <a:sym typeface="Georgia"/>
              </a:rPr>
              <a:t>Örnek</a:t>
            </a:r>
          </a:p>
          <a:p>
            <a:pPr lvl="0" rtl="0" algn="ctr">
              <a:lnSpc>
                <a:spcPct val="100000"/>
              </a:lnSpc>
              <a:spcBef>
                <a:spcPts val="200"/>
              </a:spcBef>
              <a:spcAft>
                <a:spcPts val="1500"/>
              </a:spcAft>
              <a:buNone/>
            </a:pPr>
            <a:r>
              <a:rPr b="1" lang="tr" sz="1300">
                <a:solidFill>
                  <a:srgbClr val="FFFFFF"/>
                </a:solidFill>
                <a:latin typeface="Georgia"/>
                <a:ea typeface="Georgia"/>
                <a:cs typeface="Georgia"/>
                <a:sym typeface="Georgia"/>
              </a:rPr>
              <a:t>»</a:t>
            </a:r>
            <a:r>
              <a:rPr lang="tr" sz="1300">
                <a:solidFill>
                  <a:srgbClr val="FFFFFF"/>
                </a:solidFill>
                <a:latin typeface="Georgia"/>
                <a:ea typeface="Georgia"/>
                <a:cs typeface="Georgia"/>
                <a:sym typeface="Georgia"/>
              </a:rPr>
              <a:t> </a:t>
            </a:r>
            <a:r>
              <a:rPr b="1" lang="tr" sz="1300" u="sng">
                <a:solidFill>
                  <a:srgbClr val="FFFFFF"/>
                </a:solidFill>
                <a:latin typeface="Georgia"/>
                <a:ea typeface="Georgia"/>
                <a:cs typeface="Georgia"/>
                <a:sym typeface="Georgia"/>
              </a:rPr>
              <a:t>Ben ve arkadaşlarım</a:t>
            </a:r>
            <a:r>
              <a:rPr lang="tr" sz="1300">
                <a:solidFill>
                  <a:srgbClr val="FFFFFF"/>
                </a:solidFill>
                <a:latin typeface="Georgia"/>
                <a:ea typeface="Georgia"/>
                <a:cs typeface="Georgia"/>
                <a:sym typeface="Georgia"/>
              </a:rPr>
              <a:t> burayı </a:t>
            </a:r>
            <a:r>
              <a:rPr lang="tr" sz="1300" u="sng">
                <a:solidFill>
                  <a:srgbClr val="FFFFFF"/>
                </a:solidFill>
                <a:latin typeface="Georgia"/>
                <a:ea typeface="Georgia"/>
                <a:cs typeface="Georgia"/>
                <a:sym typeface="Georgia"/>
              </a:rPr>
              <a:t>seviyor</a:t>
            </a:r>
            <a:r>
              <a:rPr b="1" lang="tr" sz="1300" u="sng">
                <a:solidFill>
                  <a:srgbClr val="FFFFFF"/>
                </a:solidFill>
                <a:latin typeface="Georgia"/>
                <a:ea typeface="Georgia"/>
                <a:cs typeface="Georgia"/>
                <a:sym typeface="Georgia"/>
              </a:rPr>
              <a:t>uz</a:t>
            </a:r>
            <a:r>
              <a:rPr lang="tr" sz="1300">
                <a:solidFill>
                  <a:srgbClr val="FFFFFF"/>
                </a:solidFill>
                <a:latin typeface="Georgia"/>
                <a:ea typeface="Georgia"/>
                <a:cs typeface="Georgia"/>
                <a:sym typeface="Georgia"/>
              </a:rPr>
              <a:t>.</a:t>
            </a:r>
          </a:p>
          <a:p>
            <a:pPr lvl="0" rtl="0" algn="ctr">
              <a:lnSpc>
                <a:spcPct val="100000"/>
              </a:lnSpc>
              <a:spcBef>
                <a:spcPts val="200"/>
              </a:spcBef>
              <a:spcAft>
                <a:spcPts val="1500"/>
              </a:spcAft>
              <a:buNone/>
            </a:pPr>
            <a:r>
              <a:rPr lang="tr" sz="1300">
                <a:solidFill>
                  <a:srgbClr val="FFFFFF"/>
                </a:solidFill>
                <a:latin typeface="Georgia"/>
                <a:ea typeface="Georgia"/>
                <a:cs typeface="Georgia"/>
                <a:sym typeface="Georgia"/>
              </a:rPr>
              <a:t>1. çoğul (biz)                                1. çoğul (biz)</a:t>
            </a:r>
          </a:p>
          <a:p>
            <a:pPr lvl="0" rtl="0" algn="ctr">
              <a:lnSpc>
                <a:spcPct val="100000"/>
              </a:lnSpc>
              <a:spcBef>
                <a:spcPts val="200"/>
              </a:spcBef>
              <a:spcAft>
                <a:spcPts val="1500"/>
              </a:spcAft>
              <a:buNone/>
            </a:pPr>
            <a:r>
              <a:rPr b="1" lang="tr" sz="1300">
                <a:solidFill>
                  <a:srgbClr val="FFFFFF"/>
                </a:solidFill>
                <a:latin typeface="Georgia"/>
                <a:ea typeface="Georgia"/>
                <a:cs typeface="Georgia"/>
                <a:sym typeface="Georgia"/>
              </a:rPr>
              <a:t>»</a:t>
            </a:r>
            <a:r>
              <a:rPr lang="tr" sz="1300">
                <a:solidFill>
                  <a:srgbClr val="FFFFFF"/>
                </a:solidFill>
                <a:latin typeface="Georgia"/>
                <a:ea typeface="Georgia"/>
                <a:cs typeface="Georgia"/>
                <a:sym typeface="Georgia"/>
              </a:rPr>
              <a:t> </a:t>
            </a:r>
            <a:r>
              <a:rPr b="1" lang="tr" sz="1300" u="sng">
                <a:solidFill>
                  <a:srgbClr val="FFFFFF"/>
                </a:solidFill>
                <a:latin typeface="Georgia"/>
                <a:ea typeface="Georgia"/>
                <a:cs typeface="Georgia"/>
                <a:sym typeface="Georgia"/>
              </a:rPr>
              <a:t>Ben ve o</a:t>
            </a:r>
            <a:r>
              <a:rPr lang="tr" sz="1300">
                <a:solidFill>
                  <a:srgbClr val="FFFFFF"/>
                </a:solidFill>
                <a:latin typeface="Georgia"/>
                <a:ea typeface="Georgia"/>
                <a:cs typeface="Georgia"/>
                <a:sym typeface="Georgia"/>
              </a:rPr>
              <a:t> bu sabah İzmir’e </a:t>
            </a:r>
            <a:r>
              <a:rPr lang="tr" sz="1300" u="sng">
                <a:solidFill>
                  <a:srgbClr val="FFFFFF"/>
                </a:solidFill>
                <a:latin typeface="Georgia"/>
                <a:ea typeface="Georgia"/>
                <a:cs typeface="Georgia"/>
                <a:sym typeface="Georgia"/>
              </a:rPr>
              <a:t>gideceğ</a:t>
            </a:r>
            <a:r>
              <a:rPr b="1" lang="tr" sz="1300" u="sng">
                <a:solidFill>
                  <a:srgbClr val="FFFFFF"/>
                </a:solidFill>
                <a:latin typeface="Georgia"/>
                <a:ea typeface="Georgia"/>
                <a:cs typeface="Georgia"/>
                <a:sym typeface="Georgia"/>
              </a:rPr>
              <a:t>iz</a:t>
            </a:r>
            <a:r>
              <a:rPr lang="tr" sz="1300">
                <a:solidFill>
                  <a:srgbClr val="FFFFFF"/>
                </a:solidFill>
                <a:latin typeface="Georgia"/>
                <a:ea typeface="Georgia"/>
                <a:cs typeface="Georgia"/>
                <a:sym typeface="Georgia"/>
              </a:rPr>
              <a:t>.</a:t>
            </a:r>
          </a:p>
          <a:p>
            <a:pPr lvl="0" rtl="0" algn="ctr">
              <a:lnSpc>
                <a:spcPct val="100000"/>
              </a:lnSpc>
              <a:spcBef>
                <a:spcPts val="200"/>
              </a:spcBef>
              <a:spcAft>
                <a:spcPts val="1500"/>
              </a:spcAft>
              <a:buNone/>
            </a:pPr>
            <a:r>
              <a:rPr lang="tr" sz="1300">
                <a:solidFill>
                  <a:srgbClr val="FFFFFF"/>
                </a:solidFill>
                <a:latin typeface="Georgia"/>
                <a:ea typeface="Georgia"/>
                <a:cs typeface="Georgia"/>
                <a:sym typeface="Georgia"/>
              </a:rPr>
              <a:t>1. çoğul (biz)                               1. çoğul (biz)</a:t>
            </a:r>
          </a:p>
          <a:p>
            <a:pPr lvl="0" rtl="0" algn="ctr">
              <a:lnSpc>
                <a:spcPct val="100000"/>
              </a:lnSpc>
              <a:spcBef>
                <a:spcPts val="200"/>
              </a:spcBef>
              <a:spcAft>
                <a:spcPts val="1500"/>
              </a:spcAft>
              <a:buNone/>
            </a:pPr>
            <a:r>
              <a:rPr b="1" lang="tr" sz="1300">
                <a:solidFill>
                  <a:srgbClr val="FFFFFF"/>
                </a:solidFill>
                <a:latin typeface="Georgia"/>
                <a:ea typeface="Georgia"/>
                <a:cs typeface="Georgia"/>
                <a:sym typeface="Georgia"/>
              </a:rPr>
              <a:t>»</a:t>
            </a:r>
            <a:r>
              <a:rPr lang="tr" sz="1300">
                <a:solidFill>
                  <a:srgbClr val="FFFFFF"/>
                </a:solidFill>
                <a:latin typeface="Georgia"/>
                <a:ea typeface="Georgia"/>
                <a:cs typeface="Georgia"/>
                <a:sym typeface="Georgia"/>
              </a:rPr>
              <a:t> </a:t>
            </a:r>
            <a:r>
              <a:rPr b="1" lang="tr" sz="1300" u="sng">
                <a:solidFill>
                  <a:srgbClr val="FFFFFF"/>
                </a:solidFill>
                <a:latin typeface="Georgia"/>
                <a:ea typeface="Georgia"/>
                <a:cs typeface="Georgia"/>
                <a:sym typeface="Georgia"/>
              </a:rPr>
              <a:t>Sen ve kardeşin</a:t>
            </a:r>
            <a:r>
              <a:rPr lang="tr" sz="1300">
                <a:solidFill>
                  <a:srgbClr val="FFFFFF"/>
                </a:solidFill>
                <a:latin typeface="Georgia"/>
                <a:ea typeface="Georgia"/>
                <a:cs typeface="Georgia"/>
                <a:sym typeface="Georgia"/>
              </a:rPr>
              <a:t> bu ödevi </a:t>
            </a:r>
            <a:r>
              <a:rPr lang="tr" sz="1300" u="sng">
                <a:solidFill>
                  <a:srgbClr val="FFFFFF"/>
                </a:solidFill>
                <a:latin typeface="Georgia"/>
                <a:ea typeface="Georgia"/>
                <a:cs typeface="Georgia"/>
                <a:sym typeface="Georgia"/>
              </a:rPr>
              <a:t>bitirmeli</a:t>
            </a:r>
            <a:r>
              <a:rPr b="1" lang="tr" sz="1300" u="sng">
                <a:solidFill>
                  <a:srgbClr val="FFFFFF"/>
                </a:solidFill>
                <a:latin typeface="Georgia"/>
                <a:ea typeface="Georgia"/>
                <a:cs typeface="Georgia"/>
                <a:sym typeface="Georgia"/>
              </a:rPr>
              <a:t>siniz</a:t>
            </a:r>
            <a:r>
              <a:rPr lang="tr" sz="1300">
                <a:solidFill>
                  <a:srgbClr val="FFFFFF"/>
                </a:solidFill>
                <a:latin typeface="Georgia"/>
                <a:ea typeface="Georgia"/>
                <a:cs typeface="Georgia"/>
                <a:sym typeface="Georgia"/>
              </a:rPr>
              <a:t>.</a:t>
            </a:r>
          </a:p>
          <a:p>
            <a:pPr lvl="0" rtl="0" algn="ctr">
              <a:lnSpc>
                <a:spcPct val="100000"/>
              </a:lnSpc>
              <a:spcBef>
                <a:spcPts val="200"/>
              </a:spcBef>
              <a:spcAft>
                <a:spcPts val="1500"/>
              </a:spcAft>
              <a:buNone/>
            </a:pPr>
            <a:r>
              <a:rPr lang="tr" sz="1300">
                <a:solidFill>
                  <a:srgbClr val="FFFFFF"/>
                </a:solidFill>
                <a:latin typeface="Georgia"/>
                <a:ea typeface="Georgia"/>
                <a:cs typeface="Georgia"/>
                <a:sym typeface="Georgia"/>
              </a:rPr>
              <a:t>2. çoğul (siz)                              2. çoğul (siz)</a:t>
            </a:r>
          </a:p>
          <a:p>
            <a:pPr lvl="0">
              <a:spcBef>
                <a:spcPts val="0"/>
              </a:spcBef>
              <a:buNone/>
            </a:pPr>
            <a:r>
              <a:t/>
            </a:r>
            <a:endParaRPr sz="13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0" name="Shape 160"/>
        <p:cNvGrpSpPr/>
        <p:nvPr/>
      </p:nvGrpSpPr>
      <p:grpSpPr>
        <a:xfrm>
          <a:off x="0" y="0"/>
          <a:ext cx="0" cy="0"/>
          <a:chOff x="0" y="0"/>
          <a:chExt cx="0" cy="0"/>
        </a:xfrm>
      </p:grpSpPr>
      <p:sp>
        <p:nvSpPr>
          <p:cNvPr id="161" name="Shape 161"/>
          <p:cNvSpPr txBox="1"/>
          <p:nvPr>
            <p:ph type="title"/>
          </p:nvPr>
        </p:nvSpPr>
        <p:spPr>
          <a:xfrm>
            <a:off x="311700" y="445025"/>
            <a:ext cx="8520600" cy="572700"/>
          </a:xfrm>
          <a:prstGeom prst="rect">
            <a:avLst/>
          </a:prstGeom>
        </p:spPr>
        <p:txBody>
          <a:bodyPr anchorCtr="0" anchor="ctr" bIns="91425" lIns="91425" rIns="91425" tIns="91425">
            <a:noAutofit/>
          </a:bodyPr>
          <a:lstStyle/>
          <a:p>
            <a:pPr lvl="0" rtl="0" algn="ctr">
              <a:lnSpc>
                <a:spcPct val="150000"/>
              </a:lnSpc>
              <a:spcBef>
                <a:spcPts val="1800"/>
              </a:spcBef>
              <a:spcAft>
                <a:spcPts val="1100"/>
              </a:spcAft>
              <a:buNone/>
            </a:pPr>
            <a:r>
              <a:rPr b="1" lang="tr" sz="2500">
                <a:solidFill>
                  <a:srgbClr val="FFFFFF"/>
                </a:solidFill>
                <a:latin typeface="Georgia"/>
                <a:ea typeface="Georgia"/>
                <a:cs typeface="Georgia"/>
                <a:sym typeface="Georgia"/>
              </a:rPr>
              <a:t>Tekillik-Çoğulluk Bakımından Uyumsuzluk</a:t>
            </a:r>
          </a:p>
        </p:txBody>
      </p:sp>
      <p:sp>
        <p:nvSpPr>
          <p:cNvPr id="162" name="Shape 162"/>
          <p:cNvSpPr txBox="1"/>
          <p:nvPr>
            <p:ph idx="1" type="body"/>
          </p:nvPr>
        </p:nvSpPr>
        <p:spPr>
          <a:xfrm>
            <a:off x="311700" y="1152475"/>
            <a:ext cx="3999900" cy="3416400"/>
          </a:xfrm>
          <a:prstGeom prst="rect">
            <a:avLst/>
          </a:prstGeom>
        </p:spPr>
        <p:txBody>
          <a:bodyPr anchorCtr="0" anchor="ctr" bIns="91425" lIns="91425" rIns="91425" tIns="91425">
            <a:noAutofit/>
          </a:bodyPr>
          <a:lstStyle/>
          <a:p>
            <a:pPr lvl="0" rtl="0" algn="ctr">
              <a:lnSpc>
                <a:spcPct val="169565"/>
              </a:lnSpc>
              <a:spcBef>
                <a:spcPts val="0"/>
              </a:spcBef>
              <a:spcAft>
                <a:spcPts val="2000"/>
              </a:spcAft>
              <a:buNone/>
            </a:pPr>
            <a:r>
              <a:rPr lang="tr" sz="1300">
                <a:solidFill>
                  <a:srgbClr val="FFFFFF"/>
                </a:solidFill>
                <a:latin typeface="Georgia"/>
                <a:ea typeface="Georgia"/>
                <a:cs typeface="Georgia"/>
                <a:sym typeface="Georgia"/>
              </a:rPr>
              <a:t>Özne ile yüklem arasında belli bir uyum söz konusudur.Özne insan ve çoğul ise yüklem tekil ya da çoğul olabilir. Ancak insan dışındaki varlıkların (hayvan, bitki, kavramlar…) çoğul şekilleri özne olduğunda yüklem daima tekil olur.</a:t>
            </a:r>
          </a:p>
        </p:txBody>
      </p:sp>
      <p:sp>
        <p:nvSpPr>
          <p:cNvPr id="163" name="Shape 163"/>
          <p:cNvSpPr txBox="1"/>
          <p:nvPr>
            <p:ph idx="2" type="body"/>
          </p:nvPr>
        </p:nvSpPr>
        <p:spPr>
          <a:xfrm>
            <a:off x="4523925" y="1252925"/>
            <a:ext cx="4308300" cy="3315900"/>
          </a:xfrm>
          <a:prstGeom prst="rect">
            <a:avLst/>
          </a:prstGeom>
        </p:spPr>
        <p:txBody>
          <a:bodyPr anchorCtr="0" anchor="ctr" bIns="91425" lIns="91425" rIns="91425" tIns="91425">
            <a:noAutofit/>
          </a:bodyPr>
          <a:lstStyle/>
          <a:p>
            <a:pPr lvl="0" rtl="0" algn="ctr">
              <a:lnSpc>
                <a:spcPct val="100000"/>
              </a:lnSpc>
              <a:spcBef>
                <a:spcPts val="1000"/>
              </a:spcBef>
              <a:spcAft>
                <a:spcPts val="200"/>
              </a:spcAft>
              <a:buNone/>
            </a:pPr>
            <a:r>
              <a:rPr b="1" lang="tr" sz="2000">
                <a:solidFill>
                  <a:srgbClr val="FF0000"/>
                </a:solidFill>
                <a:latin typeface="Georgia"/>
                <a:ea typeface="Georgia"/>
                <a:cs typeface="Georgia"/>
                <a:sym typeface="Georgia"/>
              </a:rPr>
              <a:t>Örnek</a:t>
            </a:r>
          </a:p>
          <a:p>
            <a:pPr lvl="0" rtl="0" algn="ctr">
              <a:lnSpc>
                <a:spcPct val="100000"/>
              </a:lnSpc>
              <a:spcBef>
                <a:spcPts val="0"/>
              </a:spcBef>
              <a:spcAft>
                <a:spcPts val="1500"/>
              </a:spcAft>
              <a:buNone/>
            </a:pPr>
            <a:r>
              <a:rPr b="1" lang="tr" sz="1300">
                <a:solidFill>
                  <a:srgbClr val="FFFFFF"/>
                </a:solidFill>
                <a:latin typeface="Georgia"/>
                <a:ea typeface="Georgia"/>
                <a:cs typeface="Georgia"/>
                <a:sym typeface="Georgia"/>
              </a:rPr>
              <a:t>»</a:t>
            </a:r>
            <a:r>
              <a:rPr lang="tr" sz="1300">
                <a:solidFill>
                  <a:srgbClr val="FFFFFF"/>
                </a:solidFill>
                <a:latin typeface="Georgia"/>
                <a:ea typeface="Georgia"/>
                <a:cs typeface="Georgia"/>
                <a:sym typeface="Georgia"/>
              </a:rPr>
              <a:t> </a:t>
            </a:r>
            <a:r>
              <a:rPr lang="tr" sz="1300" u="sng">
                <a:solidFill>
                  <a:srgbClr val="FFFFFF"/>
                </a:solidFill>
                <a:latin typeface="Georgia"/>
                <a:ea typeface="Georgia"/>
                <a:cs typeface="Georgia"/>
                <a:sym typeface="Georgia"/>
              </a:rPr>
              <a:t>Çocuk</a:t>
            </a:r>
            <a:r>
              <a:rPr b="1" lang="tr" sz="1300" u="sng">
                <a:solidFill>
                  <a:srgbClr val="FFFFFF"/>
                </a:solidFill>
                <a:latin typeface="Georgia"/>
                <a:ea typeface="Georgia"/>
                <a:cs typeface="Georgia"/>
                <a:sym typeface="Georgia"/>
              </a:rPr>
              <a:t>lar</a:t>
            </a:r>
            <a:r>
              <a:rPr lang="tr" sz="1300">
                <a:solidFill>
                  <a:srgbClr val="FFFFFF"/>
                </a:solidFill>
                <a:latin typeface="Georgia"/>
                <a:ea typeface="Georgia"/>
                <a:cs typeface="Georgia"/>
                <a:sym typeface="Georgia"/>
              </a:rPr>
              <a:t> bahçede top </a:t>
            </a:r>
            <a:r>
              <a:rPr lang="tr" sz="1300" u="sng">
                <a:solidFill>
                  <a:srgbClr val="FFFFFF"/>
                </a:solidFill>
                <a:latin typeface="Georgia"/>
                <a:ea typeface="Georgia"/>
                <a:cs typeface="Georgia"/>
                <a:sym typeface="Georgia"/>
              </a:rPr>
              <a:t>oynuyor</a:t>
            </a:r>
            <a:r>
              <a:rPr b="1" lang="tr" sz="1300" u="sng">
                <a:solidFill>
                  <a:srgbClr val="FFFFFF"/>
                </a:solidFill>
                <a:latin typeface="Georgia"/>
                <a:ea typeface="Georgia"/>
                <a:cs typeface="Georgia"/>
                <a:sym typeface="Georgia"/>
              </a:rPr>
              <a:t>lar</a:t>
            </a:r>
            <a:r>
              <a:rPr lang="tr" sz="1300">
                <a:solidFill>
                  <a:srgbClr val="FFFFFF"/>
                </a:solidFill>
                <a:latin typeface="Georgia"/>
                <a:ea typeface="Georgia"/>
                <a:cs typeface="Georgia"/>
                <a:sym typeface="Georgia"/>
              </a:rPr>
              <a:t>.</a:t>
            </a:r>
          </a:p>
          <a:p>
            <a:pPr lvl="0" rtl="0" algn="ctr">
              <a:lnSpc>
                <a:spcPct val="100000"/>
              </a:lnSpc>
              <a:spcBef>
                <a:spcPts val="0"/>
              </a:spcBef>
              <a:spcAft>
                <a:spcPts val="1500"/>
              </a:spcAft>
              <a:buNone/>
            </a:pPr>
            <a:r>
              <a:rPr b="1" lang="tr" sz="1300">
                <a:solidFill>
                  <a:srgbClr val="FFFFFF"/>
                </a:solidFill>
                <a:latin typeface="Georgia"/>
                <a:ea typeface="Georgia"/>
                <a:cs typeface="Georgia"/>
                <a:sym typeface="Georgia"/>
              </a:rPr>
              <a:t>»</a:t>
            </a:r>
            <a:r>
              <a:rPr lang="tr" sz="1300">
                <a:solidFill>
                  <a:srgbClr val="FFFFFF"/>
                </a:solidFill>
                <a:latin typeface="Georgia"/>
                <a:ea typeface="Georgia"/>
                <a:cs typeface="Georgia"/>
                <a:sym typeface="Georgia"/>
              </a:rPr>
              <a:t> </a:t>
            </a:r>
            <a:r>
              <a:rPr lang="tr" sz="1300" u="sng">
                <a:solidFill>
                  <a:srgbClr val="FFFFFF"/>
                </a:solidFill>
                <a:latin typeface="Georgia"/>
                <a:ea typeface="Georgia"/>
                <a:cs typeface="Georgia"/>
                <a:sym typeface="Georgia"/>
              </a:rPr>
              <a:t>Öğretmen</a:t>
            </a:r>
            <a:r>
              <a:rPr b="1" lang="tr" sz="1300" u="sng">
                <a:solidFill>
                  <a:srgbClr val="FFFFFF"/>
                </a:solidFill>
                <a:latin typeface="Georgia"/>
                <a:ea typeface="Georgia"/>
                <a:cs typeface="Georgia"/>
                <a:sym typeface="Georgia"/>
              </a:rPr>
              <a:t>ler</a:t>
            </a:r>
            <a:r>
              <a:rPr lang="tr" sz="1300">
                <a:solidFill>
                  <a:srgbClr val="FFFFFF"/>
                </a:solidFill>
                <a:latin typeface="Georgia"/>
                <a:ea typeface="Georgia"/>
                <a:cs typeface="Georgia"/>
                <a:sym typeface="Georgia"/>
              </a:rPr>
              <a:t>, öğrencilerinin iyiliğini </a:t>
            </a:r>
            <a:r>
              <a:rPr lang="tr" sz="1300" u="sng">
                <a:solidFill>
                  <a:srgbClr val="FFFFFF"/>
                </a:solidFill>
                <a:latin typeface="Georgia"/>
                <a:ea typeface="Georgia"/>
                <a:cs typeface="Georgia"/>
                <a:sym typeface="Georgia"/>
              </a:rPr>
              <a:t>ister</a:t>
            </a:r>
            <a:r>
              <a:rPr lang="tr" sz="1300">
                <a:solidFill>
                  <a:srgbClr val="FFFFFF"/>
                </a:solidFill>
                <a:latin typeface="Georgia"/>
                <a:ea typeface="Georgia"/>
                <a:cs typeface="Georgia"/>
                <a:sym typeface="Georgia"/>
              </a:rPr>
              <a:t>.</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Yukarıdaki örneklerde olduğu gibi özne insan ve çoğulken yüklem çoğul ya da tekil olabiliyor. Diğer bütün durumlarda yüklem her zaman tekil olur.</a:t>
            </a:r>
          </a:p>
          <a:p>
            <a:pPr lvl="0" rtl="0" algn="ctr">
              <a:lnSpc>
                <a:spcPct val="100000"/>
              </a:lnSpc>
              <a:spcBef>
                <a:spcPts val="0"/>
              </a:spcBef>
              <a:spcAft>
                <a:spcPts val="1500"/>
              </a:spcAft>
              <a:buNone/>
            </a:pPr>
            <a:r>
              <a:rPr b="1" lang="tr" sz="1300">
                <a:solidFill>
                  <a:srgbClr val="FFFFFF"/>
                </a:solidFill>
                <a:latin typeface="Georgia"/>
                <a:ea typeface="Georgia"/>
                <a:cs typeface="Georgia"/>
                <a:sym typeface="Georgia"/>
              </a:rPr>
              <a:t>»</a:t>
            </a:r>
            <a:r>
              <a:rPr lang="tr" sz="1300">
                <a:solidFill>
                  <a:srgbClr val="FFFFFF"/>
                </a:solidFill>
                <a:latin typeface="Georgia"/>
                <a:ea typeface="Georgia"/>
                <a:cs typeface="Georgia"/>
                <a:sym typeface="Georgia"/>
              </a:rPr>
              <a:t> </a:t>
            </a:r>
            <a:r>
              <a:rPr lang="tr" sz="1300" u="sng">
                <a:solidFill>
                  <a:srgbClr val="FFFFFF"/>
                </a:solidFill>
                <a:latin typeface="Georgia"/>
                <a:ea typeface="Georgia"/>
                <a:cs typeface="Georgia"/>
                <a:sym typeface="Georgia"/>
              </a:rPr>
              <a:t>Kuş</a:t>
            </a:r>
            <a:r>
              <a:rPr b="1" lang="tr" sz="1300" u="sng">
                <a:solidFill>
                  <a:srgbClr val="FFFFFF"/>
                </a:solidFill>
                <a:latin typeface="Georgia"/>
                <a:ea typeface="Georgia"/>
                <a:cs typeface="Georgia"/>
                <a:sym typeface="Georgia"/>
              </a:rPr>
              <a:t>lar</a:t>
            </a:r>
            <a:r>
              <a:rPr lang="tr" sz="1300">
                <a:solidFill>
                  <a:srgbClr val="FFFFFF"/>
                </a:solidFill>
                <a:latin typeface="Georgia"/>
                <a:ea typeface="Georgia"/>
                <a:cs typeface="Georgia"/>
                <a:sym typeface="Georgia"/>
              </a:rPr>
              <a:t> ne de güzel </a:t>
            </a:r>
            <a:r>
              <a:rPr lang="tr" sz="1300" u="sng">
                <a:solidFill>
                  <a:srgbClr val="FFFFFF"/>
                </a:solidFill>
                <a:latin typeface="Georgia"/>
                <a:ea typeface="Georgia"/>
                <a:cs typeface="Georgia"/>
                <a:sym typeface="Georgia"/>
              </a:rPr>
              <a:t>uçuyor</a:t>
            </a:r>
            <a:r>
              <a:rPr b="1" lang="tr" sz="1300" u="sng">
                <a:solidFill>
                  <a:srgbClr val="FFFFFF"/>
                </a:solidFill>
                <a:latin typeface="Georgia"/>
                <a:ea typeface="Georgia"/>
                <a:cs typeface="Georgia"/>
                <a:sym typeface="Georgia"/>
              </a:rPr>
              <a:t>lar</a:t>
            </a:r>
            <a:r>
              <a:rPr lang="tr" sz="1300">
                <a:solidFill>
                  <a:srgbClr val="FFFFFF"/>
                </a:solidFill>
                <a:latin typeface="Georgia"/>
                <a:ea typeface="Georgia"/>
                <a:cs typeface="Georgia"/>
                <a:sym typeface="Georgia"/>
              </a:rPr>
              <a:t>. (yanlış)</a:t>
            </a:r>
          </a:p>
          <a:p>
            <a:pPr lvl="0" rtl="0" algn="ctr">
              <a:lnSpc>
                <a:spcPct val="100000"/>
              </a:lnSpc>
              <a:spcBef>
                <a:spcPts val="0"/>
              </a:spcBef>
              <a:spcAft>
                <a:spcPts val="1500"/>
              </a:spcAft>
              <a:buNone/>
            </a:pPr>
            <a:r>
              <a:rPr lang="tr" sz="1300" u="sng">
                <a:solidFill>
                  <a:srgbClr val="FFFFFF"/>
                </a:solidFill>
                <a:latin typeface="Georgia"/>
                <a:ea typeface="Georgia"/>
                <a:cs typeface="Georgia"/>
                <a:sym typeface="Georgia"/>
              </a:rPr>
              <a:t>Kuş</a:t>
            </a:r>
            <a:r>
              <a:rPr b="1" lang="tr" sz="1300" u="sng">
                <a:solidFill>
                  <a:srgbClr val="FFFFFF"/>
                </a:solidFill>
                <a:latin typeface="Georgia"/>
                <a:ea typeface="Georgia"/>
                <a:cs typeface="Georgia"/>
                <a:sym typeface="Georgia"/>
              </a:rPr>
              <a:t>lar</a:t>
            </a:r>
            <a:r>
              <a:rPr lang="tr" sz="1300">
                <a:solidFill>
                  <a:srgbClr val="FFFFFF"/>
                </a:solidFill>
                <a:latin typeface="Georgia"/>
                <a:ea typeface="Georgia"/>
                <a:cs typeface="Georgia"/>
                <a:sym typeface="Georgia"/>
              </a:rPr>
              <a:t> ne de güzel </a:t>
            </a:r>
            <a:r>
              <a:rPr lang="tr" sz="1300" u="sng">
                <a:solidFill>
                  <a:srgbClr val="FFFFFF"/>
                </a:solidFill>
                <a:latin typeface="Georgia"/>
                <a:ea typeface="Georgia"/>
                <a:cs typeface="Georgia"/>
                <a:sym typeface="Georgia"/>
              </a:rPr>
              <a:t>uçuyor</a:t>
            </a:r>
            <a:r>
              <a:rPr lang="tr" sz="1300">
                <a:solidFill>
                  <a:srgbClr val="FFFFFF"/>
                </a:solidFill>
                <a:latin typeface="Georgia"/>
                <a:ea typeface="Georgia"/>
                <a:cs typeface="Georgia"/>
                <a:sym typeface="Georgia"/>
              </a:rPr>
              <a:t>. (doğru)</a:t>
            </a:r>
          </a:p>
          <a:p>
            <a:pPr lvl="0" rtl="0" algn="ctr">
              <a:lnSpc>
                <a:spcPct val="100000"/>
              </a:lnSpc>
              <a:spcBef>
                <a:spcPts val="0"/>
              </a:spcBef>
              <a:spcAft>
                <a:spcPts val="1500"/>
              </a:spcAft>
              <a:buNone/>
            </a:pPr>
            <a:r>
              <a:rPr b="1" lang="tr" sz="1300">
                <a:solidFill>
                  <a:srgbClr val="FFFFFF"/>
                </a:solidFill>
                <a:latin typeface="Georgia"/>
                <a:ea typeface="Georgia"/>
                <a:cs typeface="Georgia"/>
                <a:sym typeface="Georgia"/>
              </a:rPr>
              <a:t>»</a:t>
            </a:r>
            <a:r>
              <a:rPr lang="tr" sz="1300">
                <a:solidFill>
                  <a:srgbClr val="FFFFFF"/>
                </a:solidFill>
                <a:latin typeface="Georgia"/>
                <a:ea typeface="Georgia"/>
                <a:cs typeface="Georgia"/>
                <a:sym typeface="Georgia"/>
              </a:rPr>
              <a:t> </a:t>
            </a:r>
            <a:r>
              <a:rPr lang="tr" sz="1300" u="sng">
                <a:solidFill>
                  <a:srgbClr val="FFFFFF"/>
                </a:solidFill>
                <a:latin typeface="Georgia"/>
                <a:ea typeface="Georgia"/>
                <a:cs typeface="Georgia"/>
                <a:sym typeface="Georgia"/>
              </a:rPr>
              <a:t>Ağaç</a:t>
            </a:r>
            <a:r>
              <a:rPr b="1" lang="tr" sz="1300" u="sng">
                <a:solidFill>
                  <a:srgbClr val="FFFFFF"/>
                </a:solidFill>
                <a:latin typeface="Georgia"/>
                <a:ea typeface="Georgia"/>
                <a:cs typeface="Georgia"/>
                <a:sym typeface="Georgia"/>
              </a:rPr>
              <a:t>lar</a:t>
            </a:r>
            <a:r>
              <a:rPr lang="tr" sz="1300">
                <a:solidFill>
                  <a:srgbClr val="FFFFFF"/>
                </a:solidFill>
                <a:latin typeface="Georgia"/>
                <a:ea typeface="Georgia"/>
                <a:cs typeface="Georgia"/>
                <a:sym typeface="Georgia"/>
              </a:rPr>
              <a:t> çiçek </a:t>
            </a:r>
            <a:r>
              <a:rPr lang="tr" sz="1300" u="sng">
                <a:solidFill>
                  <a:srgbClr val="FFFFFF"/>
                </a:solidFill>
                <a:latin typeface="Georgia"/>
                <a:ea typeface="Georgia"/>
                <a:cs typeface="Georgia"/>
                <a:sym typeface="Georgia"/>
              </a:rPr>
              <a:t>açmış</a:t>
            </a:r>
            <a:r>
              <a:rPr b="1" lang="tr" sz="1300" u="sng">
                <a:solidFill>
                  <a:srgbClr val="FFFFFF"/>
                </a:solidFill>
                <a:latin typeface="Georgia"/>
                <a:ea typeface="Georgia"/>
                <a:cs typeface="Georgia"/>
                <a:sym typeface="Georgia"/>
              </a:rPr>
              <a:t>lar</a:t>
            </a:r>
            <a:r>
              <a:rPr lang="tr" sz="1300">
                <a:solidFill>
                  <a:srgbClr val="FFFFFF"/>
                </a:solidFill>
                <a:latin typeface="Georgia"/>
                <a:ea typeface="Georgia"/>
                <a:cs typeface="Georgia"/>
                <a:sym typeface="Georgia"/>
              </a:rPr>
              <a:t>. (yanlış)</a:t>
            </a:r>
          </a:p>
          <a:p>
            <a:pPr lvl="0" rtl="0" algn="ctr">
              <a:lnSpc>
                <a:spcPct val="100000"/>
              </a:lnSpc>
              <a:spcBef>
                <a:spcPts val="0"/>
              </a:spcBef>
              <a:spcAft>
                <a:spcPts val="1500"/>
              </a:spcAft>
              <a:buNone/>
            </a:pPr>
            <a:r>
              <a:rPr lang="tr" sz="1300" u="sng">
                <a:solidFill>
                  <a:srgbClr val="FFFFFF"/>
                </a:solidFill>
                <a:latin typeface="Georgia"/>
                <a:ea typeface="Georgia"/>
                <a:cs typeface="Georgia"/>
                <a:sym typeface="Georgia"/>
              </a:rPr>
              <a:t>Ağaç</a:t>
            </a:r>
            <a:r>
              <a:rPr b="1" lang="tr" sz="1300" u="sng">
                <a:solidFill>
                  <a:srgbClr val="FFFFFF"/>
                </a:solidFill>
                <a:latin typeface="Georgia"/>
                <a:ea typeface="Georgia"/>
                <a:cs typeface="Georgia"/>
                <a:sym typeface="Georgia"/>
              </a:rPr>
              <a:t>lar</a:t>
            </a:r>
            <a:r>
              <a:rPr lang="tr" sz="1300">
                <a:solidFill>
                  <a:srgbClr val="FFFFFF"/>
                </a:solidFill>
                <a:latin typeface="Georgia"/>
                <a:ea typeface="Georgia"/>
                <a:cs typeface="Georgia"/>
                <a:sym typeface="Georgia"/>
              </a:rPr>
              <a:t> çiçek </a:t>
            </a:r>
            <a:r>
              <a:rPr lang="tr" sz="1300" u="sng">
                <a:solidFill>
                  <a:srgbClr val="FFFFFF"/>
                </a:solidFill>
                <a:latin typeface="Georgia"/>
                <a:ea typeface="Georgia"/>
                <a:cs typeface="Georgia"/>
                <a:sym typeface="Georgia"/>
              </a:rPr>
              <a:t>açmış</a:t>
            </a:r>
            <a:r>
              <a:rPr lang="tr" sz="1300">
                <a:solidFill>
                  <a:srgbClr val="FFFFFF"/>
                </a:solidFill>
                <a:latin typeface="Georgia"/>
                <a:ea typeface="Georgia"/>
                <a:cs typeface="Georgia"/>
                <a:sym typeface="Georgia"/>
              </a:rPr>
              <a:t>. (doğru)</a:t>
            </a:r>
          </a:p>
          <a:p>
            <a:pPr lvl="0" rtl="0" algn="ctr">
              <a:lnSpc>
                <a:spcPct val="100000"/>
              </a:lnSpc>
              <a:spcBef>
                <a:spcPts val="0"/>
              </a:spcBef>
              <a:spcAft>
                <a:spcPts val="1500"/>
              </a:spcAft>
              <a:buNone/>
            </a:pPr>
            <a:r>
              <a:rPr b="1" lang="tr" sz="1300">
                <a:solidFill>
                  <a:srgbClr val="FFFFFF"/>
                </a:solidFill>
                <a:latin typeface="Georgia"/>
                <a:ea typeface="Georgia"/>
                <a:cs typeface="Georgia"/>
                <a:sym typeface="Georgia"/>
              </a:rPr>
              <a:t>»</a:t>
            </a:r>
            <a:r>
              <a:rPr lang="tr" sz="1300">
                <a:solidFill>
                  <a:srgbClr val="FFFFFF"/>
                </a:solidFill>
                <a:latin typeface="Georgia"/>
                <a:ea typeface="Georgia"/>
                <a:cs typeface="Georgia"/>
                <a:sym typeface="Georgia"/>
              </a:rPr>
              <a:t> </a:t>
            </a:r>
            <a:r>
              <a:rPr lang="tr" sz="1300" u="sng">
                <a:solidFill>
                  <a:srgbClr val="FFFFFF"/>
                </a:solidFill>
                <a:latin typeface="Georgia"/>
                <a:ea typeface="Georgia"/>
                <a:cs typeface="Georgia"/>
                <a:sym typeface="Georgia"/>
              </a:rPr>
              <a:t>Göz</a:t>
            </a:r>
            <a:r>
              <a:rPr b="1" lang="tr" sz="1300" u="sng">
                <a:solidFill>
                  <a:srgbClr val="FFFFFF"/>
                </a:solidFill>
                <a:latin typeface="Georgia"/>
                <a:ea typeface="Georgia"/>
                <a:cs typeface="Georgia"/>
                <a:sym typeface="Georgia"/>
              </a:rPr>
              <a:t>ler</a:t>
            </a:r>
            <a:r>
              <a:rPr lang="tr" sz="1300" u="sng">
                <a:solidFill>
                  <a:srgbClr val="FFFFFF"/>
                </a:solidFill>
                <a:latin typeface="Georgia"/>
                <a:ea typeface="Georgia"/>
                <a:cs typeface="Georgia"/>
                <a:sym typeface="Georgia"/>
              </a:rPr>
              <a:t>im</a:t>
            </a:r>
            <a:r>
              <a:rPr lang="tr" sz="1300">
                <a:solidFill>
                  <a:srgbClr val="FFFFFF"/>
                </a:solidFill>
                <a:latin typeface="Georgia"/>
                <a:ea typeface="Georgia"/>
                <a:cs typeface="Georgia"/>
                <a:sym typeface="Georgia"/>
              </a:rPr>
              <a:t> yakını iyi </a:t>
            </a:r>
            <a:r>
              <a:rPr lang="tr" sz="1300" u="sng">
                <a:solidFill>
                  <a:srgbClr val="FFFFFF"/>
                </a:solidFill>
                <a:latin typeface="Georgia"/>
                <a:ea typeface="Georgia"/>
                <a:cs typeface="Georgia"/>
                <a:sym typeface="Georgia"/>
              </a:rPr>
              <a:t>görmüyor</a:t>
            </a:r>
            <a:r>
              <a:rPr b="1" lang="tr" sz="1300" u="sng">
                <a:solidFill>
                  <a:srgbClr val="FFFFFF"/>
                </a:solidFill>
                <a:latin typeface="Georgia"/>
                <a:ea typeface="Georgia"/>
                <a:cs typeface="Georgia"/>
                <a:sym typeface="Georgia"/>
              </a:rPr>
              <a:t>lar</a:t>
            </a:r>
            <a:r>
              <a:rPr lang="tr" sz="1300">
                <a:solidFill>
                  <a:srgbClr val="FFFFFF"/>
                </a:solidFill>
                <a:latin typeface="Georgia"/>
                <a:ea typeface="Georgia"/>
                <a:cs typeface="Georgia"/>
                <a:sym typeface="Georgia"/>
              </a:rPr>
              <a:t>. (yanlış)</a:t>
            </a:r>
          </a:p>
          <a:p>
            <a:pPr lvl="0" rtl="0" algn="ctr">
              <a:lnSpc>
                <a:spcPct val="100000"/>
              </a:lnSpc>
              <a:spcBef>
                <a:spcPts val="0"/>
              </a:spcBef>
              <a:spcAft>
                <a:spcPts val="1500"/>
              </a:spcAft>
              <a:buNone/>
            </a:pPr>
            <a:r>
              <a:rPr lang="tr" sz="1300" u="sng">
                <a:solidFill>
                  <a:srgbClr val="FFFFFF"/>
                </a:solidFill>
                <a:latin typeface="Georgia"/>
                <a:ea typeface="Georgia"/>
                <a:cs typeface="Georgia"/>
                <a:sym typeface="Georgia"/>
              </a:rPr>
              <a:t>Göz</a:t>
            </a:r>
            <a:r>
              <a:rPr b="1" lang="tr" sz="1300" u="sng">
                <a:solidFill>
                  <a:srgbClr val="FFFFFF"/>
                </a:solidFill>
                <a:latin typeface="Georgia"/>
                <a:ea typeface="Georgia"/>
                <a:cs typeface="Georgia"/>
                <a:sym typeface="Georgia"/>
              </a:rPr>
              <a:t>ler</a:t>
            </a:r>
            <a:r>
              <a:rPr lang="tr" sz="1300" u="sng">
                <a:solidFill>
                  <a:srgbClr val="FFFFFF"/>
                </a:solidFill>
                <a:latin typeface="Georgia"/>
                <a:ea typeface="Georgia"/>
                <a:cs typeface="Georgia"/>
                <a:sym typeface="Georgia"/>
              </a:rPr>
              <a:t>im</a:t>
            </a:r>
            <a:r>
              <a:rPr lang="tr" sz="1300">
                <a:solidFill>
                  <a:srgbClr val="FFFFFF"/>
                </a:solidFill>
                <a:latin typeface="Georgia"/>
                <a:ea typeface="Georgia"/>
                <a:cs typeface="Georgia"/>
                <a:sym typeface="Georgia"/>
              </a:rPr>
              <a:t> yakını iyi </a:t>
            </a:r>
            <a:r>
              <a:rPr lang="tr" sz="1300" u="sng">
                <a:solidFill>
                  <a:srgbClr val="FFFFFF"/>
                </a:solidFill>
                <a:latin typeface="Georgia"/>
                <a:ea typeface="Georgia"/>
                <a:cs typeface="Georgia"/>
                <a:sym typeface="Georgia"/>
              </a:rPr>
              <a:t>görmüyor</a:t>
            </a:r>
            <a:r>
              <a:rPr lang="tr" sz="1300">
                <a:solidFill>
                  <a:srgbClr val="FFFFFF"/>
                </a:solidFill>
                <a:latin typeface="Georgia"/>
                <a:ea typeface="Georgia"/>
                <a:cs typeface="Georgia"/>
                <a:sym typeface="Georgia"/>
              </a:rPr>
              <a:t>. (doğru)</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3" name="Shape 63"/>
        <p:cNvGrpSpPr/>
        <p:nvPr/>
      </p:nvGrpSpPr>
      <p:grpSpPr>
        <a:xfrm>
          <a:off x="0" y="0"/>
          <a:ext cx="0" cy="0"/>
          <a:chOff x="0" y="0"/>
          <a:chExt cx="0" cy="0"/>
        </a:xfrm>
      </p:grpSpPr>
      <p:sp>
        <p:nvSpPr>
          <p:cNvPr id="64" name="Shape 64"/>
          <p:cNvSpPr txBox="1"/>
          <p:nvPr>
            <p:ph type="title"/>
          </p:nvPr>
        </p:nvSpPr>
        <p:spPr>
          <a:xfrm>
            <a:off x="311700" y="445025"/>
            <a:ext cx="8520600" cy="572700"/>
          </a:xfrm>
          <a:prstGeom prst="rect">
            <a:avLst/>
          </a:prstGeom>
        </p:spPr>
        <p:txBody>
          <a:bodyPr anchorCtr="0" anchor="t" bIns="91425" lIns="91425" rIns="91425" tIns="91425">
            <a:noAutofit/>
          </a:bodyPr>
          <a:lstStyle/>
          <a:p>
            <a:pPr lvl="0" rtl="0" algn="ctr">
              <a:lnSpc>
                <a:spcPct val="115000"/>
              </a:lnSpc>
              <a:spcBef>
                <a:spcPts val="800"/>
              </a:spcBef>
              <a:buNone/>
            </a:pPr>
            <a:r>
              <a:rPr b="1" lang="tr" sz="3600">
                <a:solidFill>
                  <a:srgbClr val="F3F3F3"/>
                </a:solidFill>
                <a:latin typeface="Georgia"/>
                <a:ea typeface="Georgia"/>
                <a:cs typeface="Georgia"/>
                <a:sym typeface="Georgia"/>
              </a:rPr>
              <a:t>Anlatım Bozuklukları</a:t>
            </a:r>
          </a:p>
        </p:txBody>
      </p:sp>
      <p:sp>
        <p:nvSpPr>
          <p:cNvPr id="65" name="Shape 65"/>
          <p:cNvSpPr txBox="1"/>
          <p:nvPr>
            <p:ph idx="1" type="body"/>
          </p:nvPr>
        </p:nvSpPr>
        <p:spPr>
          <a:xfrm>
            <a:off x="311700" y="1152475"/>
            <a:ext cx="8520600" cy="3416400"/>
          </a:xfrm>
          <a:prstGeom prst="rect">
            <a:avLst/>
          </a:prstGeom>
        </p:spPr>
        <p:txBody>
          <a:bodyPr anchorCtr="0" anchor="t" bIns="91425" lIns="91425" rIns="91425" tIns="91425">
            <a:noAutofit/>
          </a:bodyPr>
          <a:lstStyle/>
          <a:p>
            <a:pPr lvl="0" rtl="0" algn="ctr">
              <a:lnSpc>
                <a:spcPct val="150000"/>
              </a:lnSpc>
              <a:spcBef>
                <a:spcPts val="0"/>
              </a:spcBef>
              <a:spcAft>
                <a:spcPts val="0"/>
              </a:spcAft>
              <a:buNone/>
            </a:pPr>
            <a:r>
              <a:rPr i="1" lang="tr" sz="1300">
                <a:solidFill>
                  <a:srgbClr val="FFFFFF"/>
                </a:solidFill>
                <a:latin typeface="Roboto"/>
                <a:ea typeface="Roboto"/>
                <a:cs typeface="Roboto"/>
                <a:sym typeface="Roboto"/>
              </a:rPr>
              <a:t>Dilin en önemli görevi onu kullanan insanlar arasındaki anlaşmayı sağlamaktır. Söylenmek istenen her şey, </a:t>
            </a:r>
            <a:r>
              <a:rPr i="1" lang="tr" sz="1300">
                <a:solidFill>
                  <a:srgbClr val="FFFFFF"/>
                </a:solidFill>
                <a:latin typeface="Roboto"/>
                <a:ea typeface="Roboto"/>
                <a:cs typeface="Roboto"/>
                <a:sym typeface="Roboto"/>
                <a:hlinkClick r:id="rId3"/>
              </a:rPr>
              <a:t>açık, yalın</a:t>
            </a:r>
            <a:r>
              <a:rPr i="1" lang="tr" sz="1300">
                <a:solidFill>
                  <a:srgbClr val="FFFFFF"/>
                </a:solidFill>
                <a:latin typeface="Roboto"/>
                <a:ea typeface="Roboto"/>
                <a:cs typeface="Roboto"/>
                <a:sym typeface="Roboto"/>
              </a:rPr>
              <a:t> ve anlaşılır biçimde dile getirilmelidir. İyi bir cümlede kelimeler yerli yerinde kullanılmalı, gereksiz kelimelere yer verilmemeli, anlatılmak istenenin dışında bir anlam çıkarılmasına mahal verilmemelidir. Eğer konuşmada ve yazmada açıklık, yalınlık ve anlaşılırlık yoksa ortada bir anlatım bozukluğu var demektir.</a:t>
            </a:r>
          </a:p>
          <a:p>
            <a:pPr lvl="0" rtl="0" algn="ctr">
              <a:lnSpc>
                <a:spcPct val="150000"/>
              </a:lnSpc>
              <a:spcBef>
                <a:spcPts val="0"/>
              </a:spcBef>
              <a:spcAft>
                <a:spcPts val="0"/>
              </a:spcAft>
              <a:buNone/>
            </a:pPr>
            <a:r>
              <a:rPr i="1" lang="tr" sz="1300">
                <a:solidFill>
                  <a:srgbClr val="FFFFFF"/>
                </a:solidFill>
                <a:latin typeface="Roboto"/>
                <a:ea typeface="Roboto"/>
                <a:cs typeface="Roboto"/>
                <a:sym typeface="Roboto"/>
              </a:rPr>
              <a:t>Günlük konuşmalarımızda hâliyle anlatım bozuklukları yapılacaktır. Bunlar toplumdaki yerimize (statü) ve aldığımız eğitime bakılarak hoş görülür ya da görülmez. Ama yazılı anlatımda bu bozukluklar asla affedilemez; çünkü yazı dili kültür dilidir. Kültür, bu ifade sayesinde kalıcılaşır. Eğer bu ifadede de bozukluklara yer verilirse insanlar arasında hem anlaşma eksikliği ortaya çıkar hem de farklı anlaşma yolları bulunur. Meselâ radyolarda program yapanların kendi aralarında oluşturmaya kalkıştıkları dil gibi. İster istemez bizim de oluşmasına katkıda bulunduğumuz kolaycı, "kısa yol"cu bir dil daha vardır: "...dermişim", "...falan", "...yok böyle bir şey", "kolum iptal oldu"...</a:t>
            </a:r>
          </a:p>
          <a:p>
            <a:pPr lvl="0" algn="ctr">
              <a:lnSpc>
                <a:spcPct val="150000"/>
              </a:lnSpc>
              <a:spcBef>
                <a:spcPts val="0"/>
              </a:spcBef>
              <a:buNone/>
            </a:pPr>
            <a:r>
              <a:t/>
            </a:r>
            <a:endParaRPr>
              <a:solidFill>
                <a:srgbClr val="FFFF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7" name="Shape 167"/>
        <p:cNvGrpSpPr/>
        <p:nvPr/>
      </p:nvGrpSpPr>
      <p:grpSpPr>
        <a:xfrm>
          <a:off x="0" y="0"/>
          <a:ext cx="0" cy="0"/>
          <a:chOff x="0" y="0"/>
          <a:chExt cx="0" cy="0"/>
        </a:xfrm>
      </p:grpSpPr>
      <p:sp>
        <p:nvSpPr>
          <p:cNvPr id="168" name="Shape 168"/>
          <p:cNvSpPr txBox="1"/>
          <p:nvPr>
            <p:ph type="title"/>
          </p:nvPr>
        </p:nvSpPr>
        <p:spPr>
          <a:xfrm>
            <a:off x="311700" y="445025"/>
            <a:ext cx="8520600" cy="572700"/>
          </a:xfrm>
          <a:prstGeom prst="rect">
            <a:avLst/>
          </a:prstGeom>
        </p:spPr>
        <p:txBody>
          <a:bodyPr anchorCtr="0" anchor="ctr" bIns="91425" lIns="91425" rIns="91425" tIns="91425">
            <a:noAutofit/>
          </a:bodyPr>
          <a:lstStyle/>
          <a:p>
            <a:pPr lvl="0" rtl="0">
              <a:lnSpc>
                <a:spcPct val="150000"/>
              </a:lnSpc>
              <a:spcBef>
                <a:spcPts val="1800"/>
              </a:spcBef>
              <a:spcAft>
                <a:spcPts val="1100"/>
              </a:spcAft>
              <a:buNone/>
            </a:pPr>
            <a:r>
              <a:rPr b="1" lang="tr">
                <a:solidFill>
                  <a:srgbClr val="FFFFFF"/>
                </a:solidFill>
                <a:latin typeface="Georgia"/>
                <a:ea typeface="Georgia"/>
                <a:cs typeface="Georgia"/>
                <a:sym typeface="Georgia"/>
              </a:rPr>
              <a:t>Özne Eksikliği Bakımından Uyumsuzluk</a:t>
            </a:r>
          </a:p>
        </p:txBody>
      </p:sp>
      <p:sp>
        <p:nvSpPr>
          <p:cNvPr id="169" name="Shape 169"/>
          <p:cNvSpPr txBox="1"/>
          <p:nvPr>
            <p:ph idx="1" type="body"/>
          </p:nvPr>
        </p:nvSpPr>
        <p:spPr>
          <a:xfrm>
            <a:off x="311700" y="1152475"/>
            <a:ext cx="8520600" cy="3416400"/>
          </a:xfrm>
          <a:prstGeom prst="rect">
            <a:avLst/>
          </a:prstGeom>
        </p:spPr>
        <p:txBody>
          <a:bodyPr anchorCtr="0" anchor="t" bIns="91425" lIns="91425" rIns="91425" tIns="91425">
            <a:noAutofit/>
          </a:bodyPr>
          <a:lstStyle/>
          <a:p>
            <a:pPr lvl="0" rtl="0" algn="ctr">
              <a:lnSpc>
                <a:spcPct val="100000"/>
              </a:lnSpc>
              <a:spcBef>
                <a:spcPts val="0"/>
              </a:spcBef>
              <a:spcAft>
                <a:spcPts val="2000"/>
              </a:spcAft>
              <a:buNone/>
            </a:pPr>
            <a:r>
              <a:rPr lang="tr" sz="1300">
                <a:solidFill>
                  <a:srgbClr val="FFFFFF"/>
                </a:solidFill>
                <a:latin typeface="Georgia"/>
                <a:ea typeface="Georgia"/>
                <a:cs typeface="Georgia"/>
                <a:sym typeface="Georgia"/>
              </a:rPr>
              <a:t>Özne ile yüklem arasında tekillik, çoğulluk ve kişi uyumsuzluğunun yanında, özne eksikliği de anlatım bozukluğuna yol açar. Özne, cümlenin temel ögesidir. Yüklemde bildirilen iş, oluş ya da hareketi yapan durumundadır. Yüklemdeki eyleme göre öznenin olmaması ya da bir öznenin birden fazla yükleme bağlanması anlatım bozukluğuna yol açar. Bu, daha çok sıralı ve bağlı cümlelerde karşımıza çıkan bir bozukluktur.</a:t>
            </a:r>
          </a:p>
          <a:p>
            <a:pPr lvl="0" rtl="0" algn="ctr">
              <a:lnSpc>
                <a:spcPct val="100000"/>
              </a:lnSpc>
              <a:spcBef>
                <a:spcPts val="1000"/>
              </a:spcBef>
              <a:spcAft>
                <a:spcPts val="200"/>
              </a:spcAft>
              <a:buNone/>
            </a:pPr>
            <a:r>
              <a:rPr b="1" lang="tr" sz="2000">
                <a:solidFill>
                  <a:srgbClr val="FF0000"/>
                </a:solidFill>
                <a:latin typeface="Georgia"/>
                <a:ea typeface="Georgia"/>
                <a:cs typeface="Georgia"/>
                <a:sym typeface="Georgia"/>
              </a:rPr>
              <a:t>Örnek</a:t>
            </a:r>
          </a:p>
          <a:p>
            <a:pPr lvl="0" rtl="0" algn="ctr">
              <a:lnSpc>
                <a:spcPct val="100000"/>
              </a:lnSpc>
              <a:spcBef>
                <a:spcPts val="0"/>
              </a:spcBef>
              <a:spcAft>
                <a:spcPts val="1500"/>
              </a:spcAft>
              <a:buNone/>
            </a:pPr>
            <a:r>
              <a:rPr b="1" lang="tr" sz="2000">
                <a:solidFill>
                  <a:srgbClr val="FF0000"/>
                </a:solidFill>
                <a:latin typeface="Georgia"/>
                <a:ea typeface="Georgia"/>
                <a:cs typeface="Georgia"/>
                <a:sym typeface="Georgia"/>
              </a:rPr>
              <a:t>»</a:t>
            </a:r>
            <a:r>
              <a:rPr lang="tr" sz="1300">
                <a:solidFill>
                  <a:srgbClr val="FFFFFF"/>
                </a:solidFill>
                <a:latin typeface="Georgia"/>
                <a:ea typeface="Georgia"/>
                <a:cs typeface="Georgia"/>
                <a:sym typeface="Georgia"/>
              </a:rPr>
              <a:t> Bir milletin dili ve edebiyatı hür olmadıkça yükselemez.</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cümlesinde özne eksikliğinden kaynaklanan bir bozukluk söz konusudur. Bu cümlede özne belirtilmemiş, bu da ifadeyi eksik bırakmıştır. Cümleye </a:t>
            </a:r>
            <a:r>
              <a:rPr b="1" lang="tr" sz="1300">
                <a:solidFill>
                  <a:srgbClr val="FFFFFF"/>
                </a:solidFill>
                <a:latin typeface="Georgia"/>
                <a:ea typeface="Georgia"/>
                <a:cs typeface="Georgia"/>
                <a:sym typeface="Georgia"/>
              </a:rPr>
              <a:t>özne</a:t>
            </a:r>
            <a:r>
              <a:rPr lang="tr" sz="1300">
                <a:solidFill>
                  <a:srgbClr val="FFFFFF"/>
                </a:solidFill>
                <a:latin typeface="Georgia"/>
                <a:ea typeface="Georgia"/>
                <a:cs typeface="Georgia"/>
                <a:sym typeface="Georgia"/>
              </a:rPr>
              <a:t> getirerek bozukluğu giderebiliriz:</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“Bir milletin dili ve edebiyatı hür olmadıkça </a:t>
            </a:r>
            <a:r>
              <a:rPr b="1" lang="tr" sz="1300" u="sng">
                <a:solidFill>
                  <a:srgbClr val="FFFFFF"/>
                </a:solidFill>
                <a:latin typeface="Georgia"/>
                <a:ea typeface="Georgia"/>
                <a:cs typeface="Georgia"/>
                <a:sym typeface="Georgia"/>
              </a:rPr>
              <a:t>o millet</a:t>
            </a:r>
            <a:r>
              <a:rPr lang="tr" sz="1300">
                <a:solidFill>
                  <a:srgbClr val="FFFFFF"/>
                </a:solidFill>
                <a:latin typeface="Georgia"/>
                <a:ea typeface="Georgia"/>
                <a:cs typeface="Georgia"/>
                <a:sym typeface="Georgia"/>
              </a:rPr>
              <a:t> yükselemez.”</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Bu cümle başka şekilde de düzeltilebilir: “</a:t>
            </a:r>
            <a:r>
              <a:rPr b="1" lang="tr" sz="1300" u="sng">
                <a:solidFill>
                  <a:srgbClr val="FFFFFF"/>
                </a:solidFill>
                <a:latin typeface="Georgia"/>
                <a:ea typeface="Georgia"/>
                <a:cs typeface="Georgia"/>
                <a:sym typeface="Georgia"/>
              </a:rPr>
              <a:t>Bir millet</a:t>
            </a:r>
            <a:r>
              <a:rPr lang="tr" sz="1300">
                <a:solidFill>
                  <a:srgbClr val="FFFFFF"/>
                </a:solidFill>
                <a:latin typeface="Georgia"/>
                <a:ea typeface="Georgia"/>
                <a:cs typeface="Georgia"/>
                <a:sym typeface="Georgia"/>
              </a:rPr>
              <a:t>, dili ve edebiyatı hür olmadıkça yükselemez.”</a:t>
            </a:r>
          </a:p>
          <a:p>
            <a:pPr lvl="0" algn="ctr">
              <a:lnSpc>
                <a:spcPct val="100000"/>
              </a:lnSpc>
              <a:spcBef>
                <a:spcPts val="0"/>
              </a:spcBef>
              <a:buNone/>
            </a:pPr>
            <a:r>
              <a:t/>
            </a:r>
            <a:endParaRPr>
              <a:solidFill>
                <a:srgbClr val="FFFFFF"/>
              </a:solidFill>
              <a:latin typeface="Georgia"/>
              <a:ea typeface="Georgia"/>
              <a:cs typeface="Georgia"/>
              <a:sym typeface="Georgi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3" name="Shape 173"/>
        <p:cNvGrpSpPr/>
        <p:nvPr/>
      </p:nvGrpSpPr>
      <p:grpSpPr>
        <a:xfrm>
          <a:off x="0" y="0"/>
          <a:ext cx="0" cy="0"/>
          <a:chOff x="0" y="0"/>
          <a:chExt cx="0" cy="0"/>
        </a:xfrm>
      </p:grpSpPr>
      <p:sp>
        <p:nvSpPr>
          <p:cNvPr id="174" name="Shape 174"/>
          <p:cNvSpPr txBox="1"/>
          <p:nvPr>
            <p:ph idx="1" type="body"/>
          </p:nvPr>
        </p:nvSpPr>
        <p:spPr>
          <a:xfrm>
            <a:off x="311700" y="338300"/>
            <a:ext cx="8520600" cy="4230600"/>
          </a:xfrm>
          <a:prstGeom prst="rect">
            <a:avLst/>
          </a:prstGeom>
        </p:spPr>
        <p:txBody>
          <a:bodyPr anchorCtr="0" anchor="t" bIns="91425" lIns="91425" rIns="91425" tIns="91425">
            <a:noAutofit/>
          </a:bodyPr>
          <a:lstStyle/>
          <a:p>
            <a:pPr lvl="0" rtl="0" algn="ctr">
              <a:lnSpc>
                <a:spcPct val="100000"/>
              </a:lnSpc>
              <a:spcBef>
                <a:spcPts val="0"/>
              </a:spcBef>
              <a:spcAft>
                <a:spcPts val="1500"/>
              </a:spcAft>
              <a:buNone/>
            </a:pPr>
            <a:r>
              <a:rPr b="1" lang="tr" sz="2000">
                <a:solidFill>
                  <a:srgbClr val="FF0000"/>
                </a:solidFill>
                <a:latin typeface="Georgia"/>
                <a:ea typeface="Georgia"/>
                <a:cs typeface="Georgia"/>
                <a:sym typeface="Georgia"/>
              </a:rPr>
              <a:t>»</a:t>
            </a:r>
            <a:r>
              <a:rPr lang="tr" sz="1300">
                <a:solidFill>
                  <a:srgbClr val="FFFFFF"/>
                </a:solidFill>
                <a:latin typeface="Georgia"/>
                <a:ea typeface="Georgia"/>
                <a:cs typeface="Georgia"/>
                <a:sym typeface="Georgia"/>
              </a:rPr>
              <a:t> Herkes ondan nefret ediyor, onun yüzünü bile görmek istemiyordu.</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cümlesinde “herkes” öznedir. Bu özne “nefret ediyor.” ve “görmek istemiyordu.” yüklemlerine bağlanamadığından bozukluk meydana gelmiştir.</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“Herkes ondan nefret ediyor.” doğru. Ama: “Herkes onun yüzünü bile görmek istemiyordu.” cümlesinde “herkes” öznesi “görmek istemiyordu” yüklemine bağlanamıyor. Bu nedenle ikinci cümleye </a:t>
            </a:r>
            <a:r>
              <a:rPr b="1" lang="tr" sz="1300">
                <a:solidFill>
                  <a:srgbClr val="FFFFFF"/>
                </a:solidFill>
                <a:latin typeface="Georgia"/>
                <a:ea typeface="Georgia"/>
                <a:cs typeface="Georgia"/>
                <a:sym typeface="Georgia"/>
              </a:rPr>
              <a:t>özne</a:t>
            </a:r>
            <a:r>
              <a:rPr lang="tr" sz="1300">
                <a:solidFill>
                  <a:srgbClr val="FFFFFF"/>
                </a:solidFill>
                <a:latin typeface="Georgia"/>
                <a:ea typeface="Georgia"/>
                <a:cs typeface="Georgia"/>
                <a:sym typeface="Georgia"/>
              </a:rPr>
              <a:t> getirilmeli, ifade düzeltilmelidir:</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a:t>
            </a:r>
            <a:r>
              <a:rPr b="1" lang="tr" sz="1300" u="sng">
                <a:solidFill>
                  <a:srgbClr val="FFFFFF"/>
                </a:solidFill>
                <a:latin typeface="Georgia"/>
                <a:ea typeface="Georgia"/>
                <a:cs typeface="Georgia"/>
                <a:sym typeface="Georgia"/>
              </a:rPr>
              <a:t>Herkes</a:t>
            </a:r>
            <a:r>
              <a:rPr lang="tr" sz="1300">
                <a:solidFill>
                  <a:srgbClr val="FFFFFF"/>
                </a:solidFill>
                <a:latin typeface="Georgia"/>
                <a:ea typeface="Georgia"/>
                <a:cs typeface="Georgia"/>
                <a:sym typeface="Georgia"/>
              </a:rPr>
              <a:t> ondan </a:t>
            </a:r>
            <a:r>
              <a:rPr lang="tr" sz="1300" u="sng">
                <a:solidFill>
                  <a:srgbClr val="FFFFFF"/>
                </a:solidFill>
                <a:latin typeface="Georgia"/>
                <a:ea typeface="Georgia"/>
                <a:cs typeface="Georgia"/>
                <a:sym typeface="Georgia"/>
              </a:rPr>
              <a:t>nefret ediyor</a:t>
            </a:r>
            <a:r>
              <a:rPr lang="tr" sz="1300">
                <a:solidFill>
                  <a:srgbClr val="FFFFFF"/>
                </a:solidFill>
                <a:latin typeface="Georgia"/>
                <a:ea typeface="Georgia"/>
                <a:cs typeface="Georgia"/>
                <a:sym typeface="Georgia"/>
              </a:rPr>
              <a:t>, </a:t>
            </a:r>
            <a:r>
              <a:rPr b="1" lang="tr" sz="1300" u="sng">
                <a:solidFill>
                  <a:srgbClr val="FFFFFF"/>
                </a:solidFill>
                <a:latin typeface="Georgia"/>
                <a:ea typeface="Georgia"/>
                <a:cs typeface="Georgia"/>
                <a:sym typeface="Georgia"/>
              </a:rPr>
              <a:t>hiç kimse</a:t>
            </a:r>
            <a:r>
              <a:rPr lang="tr" sz="1300">
                <a:solidFill>
                  <a:srgbClr val="FFFFFF"/>
                </a:solidFill>
                <a:latin typeface="Georgia"/>
                <a:ea typeface="Georgia"/>
                <a:cs typeface="Georgia"/>
                <a:sym typeface="Georgia"/>
              </a:rPr>
              <a:t> onun yüzünü bile görmek </a:t>
            </a:r>
            <a:r>
              <a:rPr lang="tr" sz="1300" u="sng">
                <a:solidFill>
                  <a:srgbClr val="FFFFFF"/>
                </a:solidFill>
                <a:latin typeface="Georgia"/>
                <a:ea typeface="Georgia"/>
                <a:cs typeface="Georgia"/>
                <a:sym typeface="Georgia"/>
              </a:rPr>
              <a:t>istemiyordu</a:t>
            </a:r>
            <a:r>
              <a:rPr lang="tr" sz="1300">
                <a:solidFill>
                  <a:srgbClr val="FFFFFF"/>
                </a:solidFill>
                <a:latin typeface="Georgia"/>
                <a:ea typeface="Georgia"/>
                <a:cs typeface="Georgia"/>
                <a:sym typeface="Georgia"/>
              </a:rPr>
              <a:t>.”</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özne                          yüklem           özne                                           yüklem</a:t>
            </a:r>
          </a:p>
          <a:p>
            <a:pPr lvl="0" rtl="0" algn="ctr">
              <a:lnSpc>
                <a:spcPct val="100000"/>
              </a:lnSpc>
              <a:spcBef>
                <a:spcPts val="0"/>
              </a:spcBef>
              <a:spcAft>
                <a:spcPts val="1500"/>
              </a:spcAft>
              <a:buNone/>
            </a:pPr>
            <a:r>
              <a:rPr b="1" lang="tr" sz="2000">
                <a:solidFill>
                  <a:srgbClr val="FF0000"/>
                </a:solidFill>
                <a:latin typeface="Georgia"/>
                <a:ea typeface="Georgia"/>
                <a:cs typeface="Georgia"/>
                <a:sym typeface="Georgia"/>
              </a:rPr>
              <a:t>»</a:t>
            </a:r>
            <a:r>
              <a:rPr lang="tr" sz="1300">
                <a:solidFill>
                  <a:srgbClr val="FFFFFF"/>
                </a:solidFill>
                <a:latin typeface="Georgia"/>
                <a:ea typeface="Georgia"/>
                <a:cs typeface="Georgia"/>
                <a:sym typeface="Georgia"/>
              </a:rPr>
              <a:t> Onun tezi yakında bitecek ve öğretmen olarak göreve başlayacak.</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cümlesinde “özne” eksikliği bozukluğa yol açmış. Bu cümlede “onun tezi” ikinci cümlenin öznesi olarak da görüldüğünden anlatım bozulmuştur. Bu bozukluk ikinci cümleye </a:t>
            </a:r>
            <a:r>
              <a:rPr b="1" lang="tr" sz="1300">
                <a:solidFill>
                  <a:srgbClr val="FFFFFF"/>
                </a:solidFill>
                <a:latin typeface="Georgia"/>
                <a:ea typeface="Georgia"/>
                <a:cs typeface="Georgia"/>
                <a:sym typeface="Georgia"/>
              </a:rPr>
              <a:t>özne</a:t>
            </a:r>
            <a:r>
              <a:rPr lang="tr" sz="1300">
                <a:solidFill>
                  <a:srgbClr val="FFFFFF"/>
                </a:solidFill>
                <a:latin typeface="Georgia"/>
                <a:ea typeface="Georgia"/>
                <a:cs typeface="Georgia"/>
                <a:sym typeface="Georgia"/>
              </a:rPr>
              <a:t> getirilerek giderilebilir:</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a:t>
            </a:r>
            <a:r>
              <a:rPr b="1" lang="tr" sz="1300" u="sng">
                <a:solidFill>
                  <a:srgbClr val="FFFFFF"/>
                </a:solidFill>
                <a:latin typeface="Georgia"/>
                <a:ea typeface="Georgia"/>
                <a:cs typeface="Georgia"/>
                <a:sym typeface="Georgia"/>
              </a:rPr>
              <a:t>Onun tezi</a:t>
            </a:r>
            <a:r>
              <a:rPr lang="tr" sz="1300">
                <a:solidFill>
                  <a:srgbClr val="FFFFFF"/>
                </a:solidFill>
                <a:latin typeface="Georgia"/>
                <a:ea typeface="Georgia"/>
                <a:cs typeface="Georgia"/>
                <a:sym typeface="Georgia"/>
              </a:rPr>
              <a:t> yakında</a:t>
            </a:r>
            <a:r>
              <a:rPr b="1" lang="tr" sz="1300">
                <a:solidFill>
                  <a:srgbClr val="FFFFFF"/>
                </a:solidFill>
                <a:latin typeface="Georgia"/>
                <a:ea typeface="Georgia"/>
                <a:cs typeface="Georgia"/>
                <a:sym typeface="Georgia"/>
              </a:rPr>
              <a:t> </a:t>
            </a:r>
            <a:r>
              <a:rPr b="1" lang="tr" sz="1300" u="sng">
                <a:solidFill>
                  <a:srgbClr val="FFFFFF"/>
                </a:solidFill>
                <a:latin typeface="Georgia"/>
                <a:ea typeface="Georgia"/>
                <a:cs typeface="Georgia"/>
                <a:sym typeface="Georgia"/>
              </a:rPr>
              <a:t>bitecek</a:t>
            </a:r>
            <a:r>
              <a:rPr lang="tr" sz="1300">
                <a:solidFill>
                  <a:srgbClr val="FFFFFF"/>
                </a:solidFill>
                <a:latin typeface="Georgia"/>
                <a:ea typeface="Georgia"/>
                <a:cs typeface="Georgia"/>
                <a:sym typeface="Georgia"/>
              </a:rPr>
              <a:t> ve </a:t>
            </a:r>
            <a:r>
              <a:rPr b="1" lang="tr" sz="1300" u="sng">
                <a:solidFill>
                  <a:srgbClr val="FFFFFF"/>
                </a:solidFill>
                <a:latin typeface="Georgia"/>
                <a:ea typeface="Georgia"/>
                <a:cs typeface="Georgia"/>
                <a:sym typeface="Georgia"/>
              </a:rPr>
              <a:t>o</a:t>
            </a:r>
            <a:r>
              <a:rPr lang="tr" sz="1300">
                <a:solidFill>
                  <a:srgbClr val="FFFFFF"/>
                </a:solidFill>
                <a:latin typeface="Georgia"/>
                <a:ea typeface="Georgia"/>
                <a:cs typeface="Georgia"/>
                <a:sym typeface="Georgia"/>
              </a:rPr>
              <a:t> öğretmen olarak göreve </a:t>
            </a:r>
            <a:r>
              <a:rPr b="1" lang="tr" sz="1300" u="sng">
                <a:solidFill>
                  <a:srgbClr val="FFFFFF"/>
                </a:solidFill>
                <a:latin typeface="Georgia"/>
                <a:ea typeface="Georgia"/>
                <a:cs typeface="Georgia"/>
                <a:sym typeface="Georgia"/>
              </a:rPr>
              <a:t>başlayacak</a:t>
            </a:r>
            <a:r>
              <a:rPr lang="tr" sz="1300">
                <a:solidFill>
                  <a:srgbClr val="FFFFFF"/>
                </a:solidFill>
                <a:latin typeface="Georgia"/>
                <a:ea typeface="Georgia"/>
                <a:cs typeface="Georgia"/>
                <a:sym typeface="Georgia"/>
              </a:rPr>
              <a:t>.”</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özne                          yüklem      özne                                          yüklem</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8" name="Shape 178"/>
        <p:cNvGrpSpPr/>
        <p:nvPr/>
      </p:nvGrpSpPr>
      <p:grpSpPr>
        <a:xfrm>
          <a:off x="0" y="0"/>
          <a:ext cx="0" cy="0"/>
          <a:chOff x="0" y="0"/>
          <a:chExt cx="0" cy="0"/>
        </a:xfrm>
      </p:grpSpPr>
      <p:sp>
        <p:nvSpPr>
          <p:cNvPr id="179" name="Shape 179"/>
          <p:cNvSpPr txBox="1"/>
          <p:nvPr>
            <p:ph type="title"/>
          </p:nvPr>
        </p:nvSpPr>
        <p:spPr>
          <a:xfrm>
            <a:off x="311700" y="445025"/>
            <a:ext cx="8520600" cy="572700"/>
          </a:xfrm>
          <a:prstGeom prst="rect">
            <a:avLst/>
          </a:prstGeom>
        </p:spPr>
        <p:txBody>
          <a:bodyPr anchorCtr="0" anchor="ctr" bIns="91425" lIns="91425" rIns="91425" tIns="91425">
            <a:noAutofit/>
          </a:bodyPr>
          <a:lstStyle/>
          <a:p>
            <a:pPr lvl="0" rtl="0" algn="ctr">
              <a:lnSpc>
                <a:spcPct val="100000"/>
              </a:lnSpc>
              <a:spcBef>
                <a:spcPts val="2000"/>
              </a:spcBef>
              <a:spcAft>
                <a:spcPts val="1300"/>
              </a:spcAft>
              <a:buNone/>
            </a:pPr>
            <a:r>
              <a:rPr b="1" lang="tr">
                <a:solidFill>
                  <a:srgbClr val="FFFFFF"/>
                </a:solidFill>
                <a:latin typeface="Georgia"/>
                <a:ea typeface="Georgia"/>
                <a:cs typeface="Georgia"/>
                <a:sym typeface="Georgia"/>
              </a:rPr>
              <a:t>Eklerle İlgili Yanlışlar</a:t>
            </a:r>
          </a:p>
        </p:txBody>
      </p:sp>
      <p:sp>
        <p:nvSpPr>
          <p:cNvPr id="180" name="Shape 180"/>
          <p:cNvSpPr txBox="1"/>
          <p:nvPr>
            <p:ph idx="1" type="body"/>
          </p:nvPr>
        </p:nvSpPr>
        <p:spPr>
          <a:xfrm>
            <a:off x="311700" y="1152475"/>
            <a:ext cx="2884500" cy="3416400"/>
          </a:xfrm>
          <a:prstGeom prst="rect">
            <a:avLst/>
          </a:prstGeom>
        </p:spPr>
        <p:txBody>
          <a:bodyPr anchorCtr="0" anchor="ctr" bIns="91425" lIns="91425" rIns="91425" tIns="91425">
            <a:noAutofit/>
          </a:bodyPr>
          <a:lstStyle/>
          <a:p>
            <a:pPr lvl="0" rtl="0" algn="ctr">
              <a:lnSpc>
                <a:spcPct val="100000"/>
              </a:lnSpc>
              <a:spcBef>
                <a:spcPts val="2000"/>
              </a:spcBef>
              <a:spcAft>
                <a:spcPts val="1300"/>
              </a:spcAft>
              <a:buNone/>
            </a:pPr>
            <a:r>
              <a:t/>
            </a:r>
            <a:endParaRPr b="1" sz="1300">
              <a:solidFill>
                <a:srgbClr val="FFFFFF"/>
              </a:solidFill>
              <a:latin typeface="Georgia"/>
              <a:ea typeface="Georgia"/>
              <a:cs typeface="Georgia"/>
              <a:sym typeface="Georgia"/>
            </a:endParaRPr>
          </a:p>
          <a:p>
            <a:pPr lvl="0" rtl="0" algn="ctr">
              <a:lnSpc>
                <a:spcPct val="100000"/>
              </a:lnSpc>
              <a:spcBef>
                <a:spcPts val="0"/>
              </a:spcBef>
              <a:spcAft>
                <a:spcPts val="2000"/>
              </a:spcAft>
              <a:buNone/>
            </a:pPr>
            <a:r>
              <a:rPr lang="tr" sz="1300">
                <a:solidFill>
                  <a:srgbClr val="FFFFFF"/>
                </a:solidFill>
                <a:latin typeface="Georgia"/>
                <a:ea typeface="Georgia"/>
                <a:cs typeface="Georgia"/>
                <a:sym typeface="Georgia"/>
              </a:rPr>
              <a:t>Cümlede eklerin eksik ya da fazla kullanılması anlatım bozukluğuna yol açar.</a:t>
            </a:r>
          </a:p>
          <a:p>
            <a:pPr lvl="0" algn="ctr">
              <a:lnSpc>
                <a:spcPct val="100000"/>
              </a:lnSpc>
              <a:spcBef>
                <a:spcPts val="0"/>
              </a:spcBef>
              <a:buNone/>
            </a:pPr>
            <a:r>
              <a:t/>
            </a:r>
            <a:endParaRPr sz="1300">
              <a:solidFill>
                <a:srgbClr val="FFFFFF"/>
              </a:solidFill>
              <a:latin typeface="Georgia"/>
              <a:ea typeface="Georgia"/>
              <a:cs typeface="Georgia"/>
              <a:sym typeface="Georgia"/>
            </a:endParaRPr>
          </a:p>
        </p:txBody>
      </p:sp>
      <p:sp>
        <p:nvSpPr>
          <p:cNvPr id="181" name="Shape 181"/>
          <p:cNvSpPr txBox="1"/>
          <p:nvPr>
            <p:ph idx="2" type="body"/>
          </p:nvPr>
        </p:nvSpPr>
        <p:spPr>
          <a:xfrm>
            <a:off x="3392950" y="1152475"/>
            <a:ext cx="5655000" cy="3827700"/>
          </a:xfrm>
          <a:prstGeom prst="rect">
            <a:avLst/>
          </a:prstGeom>
        </p:spPr>
        <p:txBody>
          <a:bodyPr anchorCtr="0" anchor="ctr" bIns="91425" lIns="91425" rIns="91425" tIns="91425">
            <a:noAutofit/>
          </a:bodyPr>
          <a:lstStyle/>
          <a:p>
            <a:pPr lvl="0" rtl="0" algn="ctr">
              <a:lnSpc>
                <a:spcPct val="100000"/>
              </a:lnSpc>
              <a:spcBef>
                <a:spcPts val="1000"/>
              </a:spcBef>
              <a:spcAft>
                <a:spcPts val="200"/>
              </a:spcAft>
              <a:buNone/>
            </a:pPr>
            <a:r>
              <a:rPr b="1" lang="tr" sz="2000">
                <a:solidFill>
                  <a:srgbClr val="FF0000"/>
                </a:solidFill>
                <a:latin typeface="Georgia"/>
                <a:ea typeface="Georgia"/>
                <a:cs typeface="Georgia"/>
                <a:sym typeface="Georgia"/>
              </a:rPr>
              <a:t>Örnek</a:t>
            </a:r>
          </a:p>
          <a:p>
            <a:pPr lvl="0" rtl="0" algn="ctr">
              <a:lnSpc>
                <a:spcPct val="100000"/>
              </a:lnSpc>
              <a:spcBef>
                <a:spcPts val="0"/>
              </a:spcBef>
              <a:spcAft>
                <a:spcPts val="1500"/>
              </a:spcAft>
              <a:buNone/>
            </a:pPr>
            <a:r>
              <a:rPr b="1" lang="tr" sz="2500">
                <a:solidFill>
                  <a:srgbClr val="FF0000"/>
                </a:solidFill>
                <a:latin typeface="Georgia"/>
                <a:ea typeface="Georgia"/>
                <a:cs typeface="Georgia"/>
                <a:sym typeface="Georgia"/>
              </a:rPr>
              <a:t>»</a:t>
            </a:r>
            <a:r>
              <a:rPr lang="tr" sz="1300">
                <a:solidFill>
                  <a:srgbClr val="FFFFFF"/>
                </a:solidFill>
                <a:latin typeface="Georgia"/>
                <a:ea typeface="Georgia"/>
                <a:cs typeface="Georgia"/>
                <a:sym typeface="Georgia"/>
              </a:rPr>
              <a:t> Biz </a:t>
            </a:r>
            <a:r>
              <a:rPr lang="tr" sz="1300" u="sng">
                <a:solidFill>
                  <a:srgbClr val="FFFFFF"/>
                </a:solidFill>
                <a:latin typeface="Georgia"/>
                <a:ea typeface="Georgia"/>
                <a:cs typeface="Georgia"/>
                <a:sym typeface="Georgia"/>
              </a:rPr>
              <a:t>okuma</a:t>
            </a:r>
            <a:r>
              <a:rPr b="1" lang="tr" sz="1300" u="sng">
                <a:solidFill>
                  <a:srgbClr val="FFFFFF"/>
                </a:solidFill>
                <a:latin typeface="Georgia"/>
                <a:ea typeface="Georgia"/>
                <a:cs typeface="Georgia"/>
                <a:sym typeface="Georgia"/>
              </a:rPr>
              <a:t>sını</a:t>
            </a:r>
            <a:r>
              <a:rPr lang="tr" sz="1300">
                <a:solidFill>
                  <a:srgbClr val="FFFFFF"/>
                </a:solidFill>
                <a:latin typeface="Georgia"/>
                <a:ea typeface="Georgia"/>
                <a:cs typeface="Georgia"/>
                <a:sym typeface="Georgia"/>
              </a:rPr>
              <a:t> sevmeyen bir milletiz.</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cümlesinde “okumasını” sözcüğünde iyelik eki gereksiz ve yanlış kullanılmıştır. Cümlenin doğrusu: “Biz </a:t>
            </a:r>
            <a:r>
              <a:rPr b="1" lang="tr" sz="1300" u="sng">
                <a:solidFill>
                  <a:srgbClr val="FFFFFF"/>
                </a:solidFill>
                <a:latin typeface="Georgia"/>
                <a:ea typeface="Georgia"/>
                <a:cs typeface="Georgia"/>
                <a:sym typeface="Georgia"/>
              </a:rPr>
              <a:t>okumayı</a:t>
            </a:r>
            <a:r>
              <a:rPr lang="tr" sz="1300">
                <a:solidFill>
                  <a:srgbClr val="FFFFFF"/>
                </a:solidFill>
                <a:latin typeface="Georgia"/>
                <a:ea typeface="Georgia"/>
                <a:cs typeface="Georgia"/>
                <a:sym typeface="Georgia"/>
              </a:rPr>
              <a:t> sevmeyen bir milletiz.” olmalıdır.</a:t>
            </a:r>
          </a:p>
          <a:p>
            <a:pPr lvl="0" rtl="0" algn="ctr">
              <a:lnSpc>
                <a:spcPct val="100000"/>
              </a:lnSpc>
              <a:spcBef>
                <a:spcPts val="0"/>
              </a:spcBef>
              <a:spcAft>
                <a:spcPts val="1500"/>
              </a:spcAft>
              <a:buNone/>
            </a:pPr>
            <a:r>
              <a:rPr b="1" lang="tr" sz="2500">
                <a:solidFill>
                  <a:srgbClr val="FF0000"/>
                </a:solidFill>
                <a:latin typeface="Georgia"/>
                <a:ea typeface="Georgia"/>
                <a:cs typeface="Georgia"/>
                <a:sym typeface="Georgia"/>
              </a:rPr>
              <a:t>»</a:t>
            </a:r>
            <a:r>
              <a:rPr lang="tr" sz="2500">
                <a:solidFill>
                  <a:srgbClr val="FFFFFF"/>
                </a:solidFill>
                <a:latin typeface="Georgia"/>
                <a:ea typeface="Georgia"/>
                <a:cs typeface="Georgia"/>
                <a:sym typeface="Georgia"/>
              </a:rPr>
              <a:t> </a:t>
            </a:r>
            <a:r>
              <a:rPr lang="tr" sz="1300" u="sng">
                <a:solidFill>
                  <a:srgbClr val="FFFFFF"/>
                </a:solidFill>
                <a:latin typeface="Georgia"/>
                <a:ea typeface="Georgia"/>
                <a:cs typeface="Georgia"/>
                <a:sym typeface="Georgia"/>
              </a:rPr>
              <a:t>Hayat</a:t>
            </a:r>
            <a:r>
              <a:rPr lang="tr" sz="1300">
                <a:solidFill>
                  <a:srgbClr val="FFFFFF"/>
                </a:solidFill>
                <a:latin typeface="Georgia"/>
                <a:ea typeface="Georgia"/>
                <a:cs typeface="Georgia"/>
                <a:sym typeface="Georgia"/>
              </a:rPr>
              <a:t> kimine mutluluk verdiğini, kimini mutsuz ettiğini görüyoruz.</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cümlesinde ilgi eki “eksikliğinden kaynaklanan bir anlatım bozukluğu vardır. Çünkü cümlede “verdiğini” sözcüğüne sorduğumuz “kimin verdiğini” sorusuna cevap alamıyoruz. “Hayat” sözcüğüne “-ın” ilgi eki getirilirse bu cümledeki anlatım bozukluğu giderilir: “</a:t>
            </a:r>
            <a:r>
              <a:rPr b="1" lang="tr" sz="1300" u="sng">
                <a:solidFill>
                  <a:srgbClr val="FFFFFF"/>
                </a:solidFill>
                <a:latin typeface="Georgia"/>
                <a:ea typeface="Georgia"/>
                <a:cs typeface="Georgia"/>
                <a:sym typeface="Georgia"/>
              </a:rPr>
              <a:t>Hayatın</a:t>
            </a:r>
            <a:r>
              <a:rPr lang="tr" sz="1300">
                <a:solidFill>
                  <a:srgbClr val="FFFFFF"/>
                </a:solidFill>
                <a:latin typeface="Georgia"/>
                <a:ea typeface="Georgia"/>
                <a:cs typeface="Georgia"/>
                <a:sym typeface="Georgia"/>
              </a:rPr>
              <a:t> kimine mutluluk verdiğini, kimini mutsuz ettiğini görüyoruz.”</a:t>
            </a:r>
          </a:p>
          <a:p>
            <a:pPr lvl="0" algn="ctr">
              <a:lnSpc>
                <a:spcPct val="100000"/>
              </a:lnSpc>
              <a:spcBef>
                <a:spcPts val="0"/>
              </a:spcBef>
              <a:buNone/>
            </a:pPr>
            <a:r>
              <a:t/>
            </a:r>
            <a:endParaRPr sz="1300">
              <a:solidFill>
                <a:srgbClr val="FFFFFF"/>
              </a:solidFill>
              <a:latin typeface="Georgia"/>
              <a:ea typeface="Georgia"/>
              <a:cs typeface="Georgia"/>
              <a:sym typeface="Georgi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5" name="Shape 185"/>
        <p:cNvGrpSpPr/>
        <p:nvPr/>
      </p:nvGrpSpPr>
      <p:grpSpPr>
        <a:xfrm>
          <a:off x="0" y="0"/>
          <a:ext cx="0" cy="0"/>
          <a:chOff x="0" y="0"/>
          <a:chExt cx="0" cy="0"/>
        </a:xfrm>
      </p:grpSpPr>
      <p:sp>
        <p:nvSpPr>
          <p:cNvPr id="186" name="Shape 186"/>
          <p:cNvSpPr txBox="1"/>
          <p:nvPr>
            <p:ph idx="2" type="body"/>
          </p:nvPr>
        </p:nvSpPr>
        <p:spPr>
          <a:xfrm>
            <a:off x="4832400" y="1152475"/>
            <a:ext cx="3999900" cy="3416400"/>
          </a:xfrm>
          <a:prstGeom prst="rect">
            <a:avLst/>
          </a:prstGeom>
        </p:spPr>
        <p:txBody>
          <a:bodyPr anchorCtr="0" anchor="ctr" bIns="91425" lIns="91425" rIns="91425" tIns="91425">
            <a:noAutofit/>
          </a:bodyPr>
          <a:lstStyle/>
          <a:p>
            <a:pPr lvl="0" rtl="0" algn="ctr">
              <a:lnSpc>
                <a:spcPct val="100000"/>
              </a:lnSpc>
              <a:spcBef>
                <a:spcPts val="1000"/>
              </a:spcBef>
              <a:spcAft>
                <a:spcPts val="200"/>
              </a:spcAft>
              <a:buNone/>
            </a:pPr>
            <a:r>
              <a:rPr b="1" lang="tr" sz="2000">
                <a:solidFill>
                  <a:srgbClr val="FF0000"/>
                </a:solidFill>
                <a:latin typeface="Georgia"/>
                <a:ea typeface="Georgia"/>
                <a:cs typeface="Georgia"/>
                <a:sym typeface="Georgia"/>
              </a:rPr>
              <a:t>Örnek</a:t>
            </a:r>
          </a:p>
          <a:p>
            <a:pPr lvl="0" rtl="0" algn="ctr">
              <a:lnSpc>
                <a:spcPct val="100000"/>
              </a:lnSpc>
              <a:spcBef>
                <a:spcPts val="0"/>
              </a:spcBef>
              <a:spcAft>
                <a:spcPts val="1500"/>
              </a:spcAft>
              <a:buNone/>
            </a:pPr>
            <a:r>
              <a:rPr b="1" lang="tr" sz="2000">
                <a:solidFill>
                  <a:srgbClr val="FF0000"/>
                </a:solidFill>
                <a:latin typeface="Georgia"/>
                <a:ea typeface="Georgia"/>
                <a:cs typeface="Georgia"/>
                <a:sym typeface="Georgia"/>
              </a:rPr>
              <a:t>»</a:t>
            </a:r>
            <a:r>
              <a:rPr lang="tr" sz="1300">
                <a:solidFill>
                  <a:srgbClr val="FFFFFF"/>
                </a:solidFill>
                <a:latin typeface="Georgia"/>
                <a:ea typeface="Georgia"/>
                <a:cs typeface="Georgia"/>
                <a:sym typeface="Georgia"/>
              </a:rPr>
              <a:t> Ben öğretmenime </a:t>
            </a:r>
            <a:r>
              <a:rPr b="1" lang="tr" sz="1300" u="sng">
                <a:solidFill>
                  <a:srgbClr val="FFFFFF"/>
                </a:solidFill>
                <a:latin typeface="Georgia"/>
                <a:ea typeface="Georgia"/>
                <a:cs typeface="Georgia"/>
                <a:sym typeface="Georgia"/>
              </a:rPr>
              <a:t>inanır</a:t>
            </a:r>
            <a:r>
              <a:rPr b="1" lang="tr" sz="1300">
                <a:solidFill>
                  <a:srgbClr val="FFFFFF"/>
                </a:solidFill>
                <a:latin typeface="Georgia"/>
                <a:ea typeface="Georgia"/>
                <a:cs typeface="Georgia"/>
                <a:sym typeface="Georgia"/>
              </a:rPr>
              <a:t> </a:t>
            </a:r>
            <a:r>
              <a:rPr lang="tr" sz="1300">
                <a:solidFill>
                  <a:srgbClr val="FFFFFF"/>
                </a:solidFill>
                <a:latin typeface="Georgia"/>
                <a:ea typeface="Georgia"/>
                <a:cs typeface="Georgia"/>
                <a:sym typeface="Georgia"/>
              </a:rPr>
              <a:t>ve </a:t>
            </a:r>
            <a:r>
              <a:rPr b="1" lang="tr" sz="1300" u="sng">
                <a:solidFill>
                  <a:srgbClr val="FFFFFF"/>
                </a:solidFill>
                <a:latin typeface="Georgia"/>
                <a:ea typeface="Georgia"/>
                <a:cs typeface="Georgia"/>
                <a:sym typeface="Georgia"/>
              </a:rPr>
              <a:t>severim</a:t>
            </a:r>
            <a:r>
              <a:rPr lang="tr" sz="1300">
                <a:solidFill>
                  <a:srgbClr val="FFFFFF"/>
                </a:solidFill>
                <a:latin typeface="Georgia"/>
                <a:ea typeface="Georgia"/>
                <a:cs typeface="Georgia"/>
                <a:sym typeface="Georgia"/>
              </a:rPr>
              <a:t>.”</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cümlesinde “öğretmenime” dolaylı tümlecinin “inanır ve severim” yüklemlerine bağlanmak istenmesi anlatım bozukluğuna yol açmıştır.</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“Ben öğretmenime inanırım.” olur; ama “Ben öğretmenime severim.” olmaz.</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Bu nedenle ikinci cümleye </a:t>
            </a:r>
            <a:r>
              <a:rPr b="1" lang="tr" sz="1300">
                <a:solidFill>
                  <a:srgbClr val="FFFFFF"/>
                </a:solidFill>
                <a:latin typeface="Georgia"/>
                <a:ea typeface="Georgia"/>
                <a:cs typeface="Georgia"/>
                <a:sym typeface="Georgia"/>
              </a:rPr>
              <a:t>“nesne”</a:t>
            </a:r>
            <a:r>
              <a:rPr lang="tr" sz="1300">
                <a:solidFill>
                  <a:srgbClr val="FFFFFF"/>
                </a:solidFill>
                <a:latin typeface="Georgia"/>
                <a:ea typeface="Georgia"/>
                <a:cs typeface="Georgia"/>
                <a:sym typeface="Georgia"/>
              </a:rPr>
              <a:t> getirilerek bozukluk giderilebilir:</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“Öğretmenime </a:t>
            </a:r>
            <a:r>
              <a:rPr b="1" lang="tr" sz="1300" u="sng">
                <a:solidFill>
                  <a:srgbClr val="FFFFFF"/>
                </a:solidFill>
                <a:latin typeface="Georgia"/>
                <a:ea typeface="Georgia"/>
                <a:cs typeface="Georgia"/>
                <a:sym typeface="Georgia"/>
              </a:rPr>
              <a:t>inanır</a:t>
            </a:r>
            <a:r>
              <a:rPr b="1" lang="tr" sz="1300">
                <a:solidFill>
                  <a:srgbClr val="FFFFFF"/>
                </a:solidFill>
                <a:latin typeface="Georgia"/>
                <a:ea typeface="Georgia"/>
                <a:cs typeface="Georgia"/>
                <a:sym typeface="Georgia"/>
              </a:rPr>
              <a:t>, </a:t>
            </a:r>
            <a:r>
              <a:rPr b="1" lang="tr" sz="1300" u="sng">
                <a:solidFill>
                  <a:srgbClr val="FFFFFF"/>
                </a:solidFill>
                <a:latin typeface="Georgia"/>
                <a:ea typeface="Georgia"/>
                <a:cs typeface="Georgia"/>
                <a:sym typeface="Georgia"/>
              </a:rPr>
              <a:t>onu</a:t>
            </a:r>
            <a:r>
              <a:rPr b="1" lang="tr" sz="1300">
                <a:solidFill>
                  <a:srgbClr val="FFFFFF"/>
                </a:solidFill>
                <a:latin typeface="Georgia"/>
                <a:ea typeface="Georgia"/>
                <a:cs typeface="Georgia"/>
                <a:sym typeface="Georgia"/>
              </a:rPr>
              <a:t> </a:t>
            </a:r>
            <a:r>
              <a:rPr b="1" lang="tr" sz="1300" u="sng">
                <a:solidFill>
                  <a:srgbClr val="FFFFFF"/>
                </a:solidFill>
                <a:latin typeface="Georgia"/>
                <a:ea typeface="Georgia"/>
                <a:cs typeface="Georgia"/>
                <a:sym typeface="Georgia"/>
              </a:rPr>
              <a:t>severim</a:t>
            </a:r>
            <a:r>
              <a:rPr lang="tr" sz="1300">
                <a:solidFill>
                  <a:srgbClr val="FFFFFF"/>
                </a:solidFill>
                <a:latin typeface="Georgia"/>
                <a:ea typeface="Georgia"/>
                <a:cs typeface="Georgia"/>
                <a:sym typeface="Georgia"/>
              </a:rPr>
              <a:t>.”</a:t>
            </a:r>
          </a:p>
        </p:txBody>
      </p:sp>
      <p:sp>
        <p:nvSpPr>
          <p:cNvPr id="187" name="Shape 187"/>
          <p:cNvSpPr txBox="1"/>
          <p:nvPr>
            <p:ph idx="1" type="body"/>
          </p:nvPr>
        </p:nvSpPr>
        <p:spPr>
          <a:xfrm>
            <a:off x="311700" y="1152475"/>
            <a:ext cx="3999900" cy="3416400"/>
          </a:xfrm>
          <a:prstGeom prst="rect">
            <a:avLst/>
          </a:prstGeom>
        </p:spPr>
        <p:txBody>
          <a:bodyPr anchorCtr="0" anchor="ctr" bIns="91425" lIns="91425" rIns="91425" tIns="91425">
            <a:noAutofit/>
          </a:bodyPr>
          <a:lstStyle/>
          <a:p>
            <a:pPr lvl="0" rtl="0" algn="ctr">
              <a:lnSpc>
                <a:spcPct val="100000"/>
              </a:lnSpc>
              <a:spcBef>
                <a:spcPts val="0"/>
              </a:spcBef>
              <a:spcAft>
                <a:spcPts val="2000"/>
              </a:spcAft>
              <a:buNone/>
            </a:pPr>
            <a:r>
              <a:rPr lang="tr" sz="1300">
                <a:solidFill>
                  <a:srgbClr val="FFFFFF"/>
                </a:solidFill>
                <a:latin typeface="Georgia"/>
                <a:ea typeface="Georgia"/>
                <a:cs typeface="Georgia"/>
                <a:sym typeface="Georgia"/>
              </a:rPr>
              <a:t>Cümlede kullanılması gereken bir öğenin bulunmaması, anlatım bozukluğuna yol açar. Cümlenin temel öğeleri özne ve yüklem eksikliğini işlediğimizden, burada nesne ve dolaylı tümleç eksikliği üzerinde duracağız.</a:t>
            </a:r>
          </a:p>
          <a:p>
            <a:pPr lvl="0" rtl="0" algn="ctr">
              <a:lnSpc>
                <a:spcPct val="100000"/>
              </a:lnSpc>
              <a:spcBef>
                <a:spcPts val="0"/>
              </a:spcBef>
              <a:spcAft>
                <a:spcPts val="2000"/>
              </a:spcAft>
              <a:buNone/>
            </a:pPr>
            <a:r>
              <a:rPr lang="tr" sz="1300">
                <a:solidFill>
                  <a:srgbClr val="FFFFFF"/>
                </a:solidFill>
                <a:latin typeface="Georgia"/>
                <a:ea typeface="Georgia"/>
                <a:cs typeface="Georgia"/>
                <a:sym typeface="Georgia"/>
              </a:rPr>
              <a:t>Öge eksikliği sıralı ve bağlı cümlelerde karşımıza çıkar. Genellikle ortak kullanılan öğelerin yükleme bağlanamamasından kaynaklanır.</a:t>
            </a:r>
          </a:p>
        </p:txBody>
      </p:sp>
      <p:sp>
        <p:nvSpPr>
          <p:cNvPr id="188" name="Shape 188"/>
          <p:cNvSpPr txBox="1"/>
          <p:nvPr>
            <p:ph type="title"/>
          </p:nvPr>
        </p:nvSpPr>
        <p:spPr>
          <a:xfrm>
            <a:off x="311700" y="445025"/>
            <a:ext cx="8520600" cy="572700"/>
          </a:xfrm>
          <a:prstGeom prst="rect">
            <a:avLst/>
          </a:prstGeom>
        </p:spPr>
        <p:txBody>
          <a:bodyPr anchorCtr="0" anchor="ctr" bIns="91425" lIns="91425" rIns="91425" tIns="91425">
            <a:noAutofit/>
          </a:bodyPr>
          <a:lstStyle/>
          <a:p>
            <a:pPr lvl="0" rtl="0" algn="ctr">
              <a:lnSpc>
                <a:spcPct val="100000"/>
              </a:lnSpc>
              <a:spcBef>
                <a:spcPts val="2000"/>
              </a:spcBef>
              <a:spcAft>
                <a:spcPts val="1300"/>
              </a:spcAft>
              <a:buNone/>
            </a:pPr>
            <a:r>
              <a:rPr b="1" lang="tr">
                <a:solidFill>
                  <a:srgbClr val="FFFFFF"/>
                </a:solidFill>
                <a:latin typeface="Georgia"/>
                <a:ea typeface="Georgia"/>
                <a:cs typeface="Georgia"/>
                <a:sym typeface="Georgia"/>
              </a:rPr>
              <a:t>Öge Eksikliği</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2" name="Shape 192"/>
        <p:cNvGrpSpPr/>
        <p:nvPr/>
      </p:nvGrpSpPr>
      <p:grpSpPr>
        <a:xfrm>
          <a:off x="0" y="0"/>
          <a:ext cx="0" cy="0"/>
          <a:chOff x="0" y="0"/>
          <a:chExt cx="0" cy="0"/>
        </a:xfrm>
      </p:grpSpPr>
      <p:sp>
        <p:nvSpPr>
          <p:cNvPr id="193" name="Shape 193"/>
          <p:cNvSpPr txBox="1"/>
          <p:nvPr>
            <p:ph idx="1" type="body"/>
          </p:nvPr>
        </p:nvSpPr>
        <p:spPr>
          <a:xfrm>
            <a:off x="311700" y="845775"/>
            <a:ext cx="8520600" cy="3723000"/>
          </a:xfrm>
          <a:prstGeom prst="rect">
            <a:avLst/>
          </a:prstGeom>
        </p:spPr>
        <p:txBody>
          <a:bodyPr anchorCtr="0" anchor="t" bIns="91425" lIns="91425" rIns="91425" tIns="91425">
            <a:noAutofit/>
          </a:bodyPr>
          <a:lstStyle/>
          <a:p>
            <a:pPr lvl="0" rtl="0" algn="ctr">
              <a:lnSpc>
                <a:spcPct val="100000"/>
              </a:lnSpc>
              <a:spcBef>
                <a:spcPts val="400"/>
              </a:spcBef>
              <a:spcAft>
                <a:spcPts val="0"/>
              </a:spcAft>
              <a:buNone/>
            </a:pPr>
            <a:r>
              <a:rPr b="1" lang="tr" sz="2000">
                <a:solidFill>
                  <a:srgbClr val="FF0000"/>
                </a:solidFill>
                <a:latin typeface="Georgia"/>
                <a:ea typeface="Georgia"/>
                <a:cs typeface="Georgia"/>
                <a:sym typeface="Georgia"/>
              </a:rPr>
              <a:t>» </a:t>
            </a:r>
            <a:r>
              <a:rPr lang="tr" sz="1300">
                <a:solidFill>
                  <a:srgbClr val="FFFFFF"/>
                </a:solidFill>
                <a:latin typeface="Georgia"/>
                <a:ea typeface="Georgia"/>
                <a:cs typeface="Georgia"/>
                <a:sym typeface="Georgia"/>
              </a:rPr>
              <a:t>İnsanlar gazetelere </a:t>
            </a:r>
            <a:r>
              <a:rPr lang="tr" sz="1300" u="sng">
                <a:solidFill>
                  <a:srgbClr val="FFFFFF"/>
                </a:solidFill>
                <a:latin typeface="Georgia"/>
                <a:ea typeface="Georgia"/>
                <a:cs typeface="Georgia"/>
                <a:sym typeface="Georgia"/>
              </a:rPr>
              <a:t>inanmıyor</a:t>
            </a:r>
            <a:r>
              <a:rPr lang="tr" sz="1300">
                <a:solidFill>
                  <a:srgbClr val="FFFFFF"/>
                </a:solidFill>
                <a:latin typeface="Georgia"/>
                <a:ea typeface="Georgia"/>
                <a:cs typeface="Georgia"/>
                <a:sym typeface="Georgia"/>
              </a:rPr>
              <a:t> bu nedenle de çok az </a:t>
            </a:r>
            <a:r>
              <a:rPr lang="tr" sz="1300" u="sng">
                <a:solidFill>
                  <a:srgbClr val="FFFFFF"/>
                </a:solidFill>
                <a:latin typeface="Georgia"/>
                <a:ea typeface="Georgia"/>
                <a:cs typeface="Georgia"/>
                <a:sym typeface="Georgia"/>
              </a:rPr>
              <a:t>okuyor</a:t>
            </a:r>
            <a:r>
              <a:rPr lang="tr" sz="1300">
                <a:solidFill>
                  <a:srgbClr val="FFFFFF"/>
                </a:solidFill>
                <a:latin typeface="Georgia"/>
                <a:ea typeface="Georgia"/>
                <a:cs typeface="Georgia"/>
                <a:sym typeface="Georgia"/>
              </a:rPr>
              <a:t>.</a:t>
            </a:r>
          </a:p>
          <a:p>
            <a:pPr lvl="0" rtl="0" algn="ctr">
              <a:lnSpc>
                <a:spcPct val="100000"/>
              </a:lnSpc>
              <a:spcBef>
                <a:spcPts val="400"/>
              </a:spcBef>
              <a:spcAft>
                <a:spcPts val="0"/>
              </a:spcAft>
              <a:buNone/>
            </a:pPr>
            <a:r>
              <a:rPr lang="tr" sz="1300">
                <a:solidFill>
                  <a:srgbClr val="FFFFFF"/>
                </a:solidFill>
                <a:latin typeface="Georgia"/>
                <a:ea typeface="Georgia"/>
                <a:cs typeface="Georgia"/>
                <a:sym typeface="Georgia"/>
              </a:rPr>
              <a:t>cümlesinde nesne eksikliğinden kaynaklanan bir bozukluk söz konusudur. Çünkü “inanmak” eylemi geçişsizdir. Nesne almadan kullanılabilir. Ama “okumak” eylemi geçişlidir. Öyleyse bu eyleme göre, cümleye nesne getirmek gerekir. Nesne getirilmediğinde cümlede yanlış bağlanma ortaya çıkacaktır: insanlar gazetelere inanmıyor, gazetelere okuyor.” Dikkat ettiyseniz “gazetelere okuyor” ifadesi yanlıştır. Bunu gidermek için de ikinci cümleye </a:t>
            </a:r>
            <a:r>
              <a:rPr b="1" lang="tr" sz="1300">
                <a:solidFill>
                  <a:srgbClr val="FFFFFF"/>
                </a:solidFill>
                <a:latin typeface="Georgia"/>
                <a:ea typeface="Georgia"/>
                <a:cs typeface="Georgia"/>
                <a:sym typeface="Georgia"/>
              </a:rPr>
              <a:t>nesne</a:t>
            </a:r>
            <a:r>
              <a:rPr lang="tr" sz="1300">
                <a:solidFill>
                  <a:srgbClr val="FFFFFF"/>
                </a:solidFill>
                <a:latin typeface="Georgia"/>
                <a:ea typeface="Georgia"/>
                <a:cs typeface="Georgia"/>
                <a:sym typeface="Georgia"/>
              </a:rPr>
              <a:t> getiririz. Bu durumda cümle şöyle olur:</a:t>
            </a:r>
          </a:p>
          <a:p>
            <a:pPr lvl="0" rtl="0" algn="ctr">
              <a:lnSpc>
                <a:spcPct val="100000"/>
              </a:lnSpc>
              <a:spcBef>
                <a:spcPts val="400"/>
              </a:spcBef>
              <a:spcAft>
                <a:spcPts val="0"/>
              </a:spcAft>
              <a:buNone/>
            </a:pPr>
            <a:r>
              <a:rPr lang="tr" sz="1300">
                <a:solidFill>
                  <a:srgbClr val="FFFFFF"/>
                </a:solidFill>
                <a:latin typeface="Georgia"/>
                <a:ea typeface="Georgia"/>
                <a:cs typeface="Georgia"/>
                <a:sym typeface="Georgia"/>
              </a:rPr>
              <a:t>“İnsanlar gazetelere </a:t>
            </a:r>
            <a:r>
              <a:rPr lang="tr" sz="1300" u="sng">
                <a:solidFill>
                  <a:srgbClr val="FFFFFF"/>
                </a:solidFill>
                <a:latin typeface="Georgia"/>
                <a:ea typeface="Georgia"/>
                <a:cs typeface="Georgia"/>
                <a:sym typeface="Georgia"/>
              </a:rPr>
              <a:t>inanmıyor</a:t>
            </a:r>
            <a:r>
              <a:rPr lang="tr" sz="1300">
                <a:solidFill>
                  <a:srgbClr val="FFFFFF"/>
                </a:solidFill>
                <a:latin typeface="Georgia"/>
                <a:ea typeface="Georgia"/>
                <a:cs typeface="Georgia"/>
                <a:sym typeface="Georgia"/>
              </a:rPr>
              <a:t>, bu nedenle de </a:t>
            </a:r>
            <a:r>
              <a:rPr b="1" lang="tr" sz="1300" u="sng">
                <a:solidFill>
                  <a:srgbClr val="FFFFFF"/>
                </a:solidFill>
                <a:latin typeface="Georgia"/>
                <a:ea typeface="Georgia"/>
                <a:cs typeface="Georgia"/>
                <a:sym typeface="Georgia"/>
              </a:rPr>
              <a:t>gazeteleri</a:t>
            </a:r>
            <a:r>
              <a:rPr lang="tr" sz="1300">
                <a:solidFill>
                  <a:srgbClr val="FFFFFF"/>
                </a:solidFill>
                <a:latin typeface="Georgia"/>
                <a:ea typeface="Georgia"/>
                <a:cs typeface="Georgia"/>
                <a:sym typeface="Georgia"/>
              </a:rPr>
              <a:t> çok az </a:t>
            </a:r>
            <a:r>
              <a:rPr lang="tr" sz="1300" u="sng">
                <a:solidFill>
                  <a:srgbClr val="FFFFFF"/>
                </a:solidFill>
                <a:latin typeface="Georgia"/>
                <a:ea typeface="Georgia"/>
                <a:cs typeface="Georgia"/>
                <a:sym typeface="Georgia"/>
              </a:rPr>
              <a:t>okuyor</a:t>
            </a:r>
            <a:r>
              <a:rPr lang="tr" sz="1300">
                <a:solidFill>
                  <a:srgbClr val="FFFFFF"/>
                </a:solidFill>
                <a:latin typeface="Georgia"/>
                <a:ea typeface="Georgia"/>
                <a:cs typeface="Georgia"/>
                <a:sym typeface="Georgia"/>
              </a:rPr>
              <a:t>.”</a:t>
            </a:r>
          </a:p>
          <a:p>
            <a:pPr lvl="0" rtl="0" algn="ctr">
              <a:lnSpc>
                <a:spcPct val="100000"/>
              </a:lnSpc>
              <a:spcBef>
                <a:spcPts val="400"/>
              </a:spcBef>
              <a:spcAft>
                <a:spcPts val="0"/>
              </a:spcAft>
              <a:buNone/>
            </a:pPr>
            <a:r>
              <a:rPr b="1" lang="tr" sz="2000">
                <a:solidFill>
                  <a:srgbClr val="FF0000"/>
                </a:solidFill>
                <a:latin typeface="Georgia"/>
                <a:ea typeface="Georgia"/>
                <a:cs typeface="Georgia"/>
                <a:sym typeface="Georgia"/>
              </a:rPr>
              <a:t>»</a:t>
            </a:r>
            <a:r>
              <a:rPr lang="tr" sz="1300">
                <a:solidFill>
                  <a:srgbClr val="FFFFFF"/>
                </a:solidFill>
                <a:latin typeface="Georgia"/>
                <a:ea typeface="Georgia"/>
                <a:cs typeface="Georgia"/>
                <a:sym typeface="Georgia"/>
              </a:rPr>
              <a:t> Neden en çok şairlere </a:t>
            </a:r>
            <a:r>
              <a:rPr lang="tr" sz="1300" u="sng">
                <a:solidFill>
                  <a:srgbClr val="FFFFFF"/>
                </a:solidFill>
                <a:latin typeface="Georgia"/>
                <a:ea typeface="Georgia"/>
                <a:cs typeface="Georgia"/>
                <a:sym typeface="Georgia"/>
              </a:rPr>
              <a:t>kızarlar</a:t>
            </a:r>
            <a:r>
              <a:rPr lang="tr" sz="1300">
                <a:solidFill>
                  <a:srgbClr val="FFFFFF"/>
                </a:solidFill>
                <a:latin typeface="Georgia"/>
                <a:ea typeface="Georgia"/>
                <a:cs typeface="Georgia"/>
                <a:sym typeface="Georgia"/>
              </a:rPr>
              <a:t>, </a:t>
            </a:r>
            <a:r>
              <a:rPr lang="tr" sz="1300" u="sng">
                <a:solidFill>
                  <a:srgbClr val="FFFFFF"/>
                </a:solidFill>
                <a:latin typeface="Georgia"/>
                <a:ea typeface="Georgia"/>
                <a:cs typeface="Georgia"/>
                <a:sym typeface="Georgia"/>
              </a:rPr>
              <a:t>korkarlar</a:t>
            </a:r>
            <a:r>
              <a:rPr lang="tr" sz="1300">
                <a:solidFill>
                  <a:srgbClr val="FFFFFF"/>
                </a:solidFill>
                <a:latin typeface="Georgia"/>
                <a:ea typeface="Georgia"/>
                <a:cs typeface="Georgia"/>
                <a:sym typeface="Georgia"/>
              </a:rPr>
              <a:t>.</a:t>
            </a:r>
          </a:p>
          <a:p>
            <a:pPr lvl="0" rtl="0" algn="ctr">
              <a:lnSpc>
                <a:spcPct val="100000"/>
              </a:lnSpc>
              <a:spcBef>
                <a:spcPts val="400"/>
              </a:spcBef>
              <a:spcAft>
                <a:spcPts val="0"/>
              </a:spcAft>
              <a:buNone/>
            </a:pPr>
            <a:r>
              <a:rPr lang="tr" sz="1300">
                <a:solidFill>
                  <a:srgbClr val="FFFFFF"/>
                </a:solidFill>
                <a:latin typeface="Georgia"/>
                <a:ea typeface="Georgia"/>
                <a:cs typeface="Georgia"/>
                <a:sym typeface="Georgia"/>
              </a:rPr>
              <a:t>cümlesinde dolaylı tümleç eksikliğinden kaynaklanan bir anlatım bozukluğu vardır. Bu cümledeki “şairlere” dolaylı tümleci “kızarlar” yüklemine bağlanabiliyor; ama “korkarlar” yüklemine bağlanamıyor. Bu nedenle ikinci cümleye </a:t>
            </a:r>
            <a:r>
              <a:rPr b="1" lang="tr" sz="1300">
                <a:solidFill>
                  <a:srgbClr val="FFFFFF"/>
                </a:solidFill>
                <a:latin typeface="Georgia"/>
                <a:ea typeface="Georgia"/>
                <a:cs typeface="Georgia"/>
                <a:sym typeface="Georgia"/>
              </a:rPr>
              <a:t>dolaylı tümleç</a:t>
            </a:r>
            <a:r>
              <a:rPr lang="tr" sz="1300">
                <a:solidFill>
                  <a:srgbClr val="FFFFFF"/>
                </a:solidFill>
                <a:latin typeface="Georgia"/>
                <a:ea typeface="Georgia"/>
                <a:cs typeface="Georgia"/>
                <a:sym typeface="Georgia"/>
              </a:rPr>
              <a:t> getirilmelidir:</a:t>
            </a:r>
          </a:p>
          <a:p>
            <a:pPr lvl="0" rtl="0" algn="ctr">
              <a:lnSpc>
                <a:spcPct val="100000"/>
              </a:lnSpc>
              <a:spcBef>
                <a:spcPts val="400"/>
              </a:spcBef>
              <a:spcAft>
                <a:spcPts val="0"/>
              </a:spcAft>
              <a:buNone/>
            </a:pPr>
            <a:r>
              <a:rPr lang="tr" sz="1300">
                <a:solidFill>
                  <a:srgbClr val="FFFFFF"/>
                </a:solidFill>
                <a:latin typeface="Georgia"/>
                <a:ea typeface="Georgia"/>
                <a:cs typeface="Georgia"/>
                <a:sym typeface="Georgia"/>
              </a:rPr>
              <a:t>“Neden en çok şairlere </a:t>
            </a:r>
            <a:r>
              <a:rPr lang="tr" sz="1300" u="sng">
                <a:solidFill>
                  <a:srgbClr val="FFFFFF"/>
                </a:solidFill>
                <a:latin typeface="Georgia"/>
                <a:ea typeface="Georgia"/>
                <a:cs typeface="Georgia"/>
                <a:sym typeface="Georgia"/>
              </a:rPr>
              <a:t>kızarlar</a:t>
            </a:r>
            <a:r>
              <a:rPr lang="tr" sz="1300">
                <a:solidFill>
                  <a:srgbClr val="FFFFFF"/>
                </a:solidFill>
                <a:latin typeface="Georgia"/>
                <a:ea typeface="Georgia"/>
                <a:cs typeface="Georgia"/>
                <a:sym typeface="Georgia"/>
              </a:rPr>
              <a:t>, </a:t>
            </a:r>
            <a:r>
              <a:rPr b="1" lang="tr" sz="1300" u="sng">
                <a:solidFill>
                  <a:srgbClr val="FFFFFF"/>
                </a:solidFill>
                <a:latin typeface="Georgia"/>
                <a:ea typeface="Georgia"/>
                <a:cs typeface="Georgia"/>
                <a:sym typeface="Georgia"/>
              </a:rPr>
              <a:t>şairlerden</a:t>
            </a:r>
            <a:r>
              <a:rPr lang="tr" sz="1300">
                <a:solidFill>
                  <a:srgbClr val="FFFFFF"/>
                </a:solidFill>
                <a:latin typeface="Georgia"/>
                <a:ea typeface="Georgia"/>
                <a:cs typeface="Georgia"/>
                <a:sym typeface="Georgia"/>
              </a:rPr>
              <a:t> </a:t>
            </a:r>
            <a:r>
              <a:rPr lang="tr" sz="1300" u="sng">
                <a:solidFill>
                  <a:srgbClr val="FFFFFF"/>
                </a:solidFill>
                <a:latin typeface="Georgia"/>
                <a:ea typeface="Georgia"/>
                <a:cs typeface="Georgia"/>
                <a:sym typeface="Georgia"/>
              </a:rPr>
              <a:t>korkarlar</a:t>
            </a:r>
            <a:r>
              <a:rPr lang="tr" sz="1300">
                <a:solidFill>
                  <a:srgbClr val="FFFFFF"/>
                </a:solidFill>
                <a:latin typeface="Georgia"/>
                <a:ea typeface="Georgia"/>
                <a:cs typeface="Georgia"/>
                <a:sym typeface="Georgia"/>
              </a:rPr>
              <a:t>.”</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7" name="Shape 197"/>
        <p:cNvGrpSpPr/>
        <p:nvPr/>
      </p:nvGrpSpPr>
      <p:grpSpPr>
        <a:xfrm>
          <a:off x="0" y="0"/>
          <a:ext cx="0" cy="0"/>
          <a:chOff x="0" y="0"/>
          <a:chExt cx="0" cy="0"/>
        </a:xfrm>
      </p:grpSpPr>
      <p:sp>
        <p:nvSpPr>
          <p:cNvPr id="198" name="Shape 198"/>
          <p:cNvSpPr txBox="1"/>
          <p:nvPr>
            <p:ph idx="2" type="body"/>
          </p:nvPr>
        </p:nvSpPr>
        <p:spPr>
          <a:xfrm>
            <a:off x="5861425" y="1152475"/>
            <a:ext cx="2970900" cy="3416400"/>
          </a:xfrm>
          <a:prstGeom prst="rect">
            <a:avLst/>
          </a:prstGeom>
        </p:spPr>
        <p:txBody>
          <a:bodyPr anchorCtr="0" anchor="ctr" bIns="91425" lIns="91425" rIns="91425" tIns="91425">
            <a:noAutofit/>
          </a:bodyPr>
          <a:lstStyle/>
          <a:p>
            <a:pPr lvl="0" rtl="0" algn="ctr">
              <a:lnSpc>
                <a:spcPct val="100000"/>
              </a:lnSpc>
              <a:spcBef>
                <a:spcPts val="0"/>
              </a:spcBef>
              <a:spcAft>
                <a:spcPts val="1500"/>
              </a:spcAft>
              <a:buNone/>
            </a:pPr>
            <a:r>
              <a:rPr b="1" lang="tr" sz="2000">
                <a:solidFill>
                  <a:srgbClr val="FF0000"/>
                </a:solidFill>
                <a:latin typeface="Georgia"/>
                <a:ea typeface="Georgia"/>
                <a:cs typeface="Georgia"/>
                <a:sym typeface="Georgia"/>
              </a:rPr>
              <a:t>»</a:t>
            </a:r>
            <a:r>
              <a:rPr lang="tr" sz="1300">
                <a:solidFill>
                  <a:srgbClr val="FFFFFF"/>
                </a:solidFill>
                <a:latin typeface="Georgia"/>
                <a:ea typeface="Georgia"/>
                <a:cs typeface="Georgia"/>
                <a:sym typeface="Georgia"/>
              </a:rPr>
              <a:t> İyi biri olduğundan </a:t>
            </a:r>
            <a:r>
              <a:rPr lang="tr" sz="1300" u="sng">
                <a:solidFill>
                  <a:srgbClr val="FFFFFF"/>
                </a:solidFill>
                <a:latin typeface="Georgia"/>
                <a:ea typeface="Georgia"/>
                <a:cs typeface="Georgia"/>
                <a:sym typeface="Georgia"/>
              </a:rPr>
              <a:t>dün de</a:t>
            </a:r>
            <a:r>
              <a:rPr lang="tr" sz="1300">
                <a:solidFill>
                  <a:srgbClr val="FFFFFF"/>
                </a:solidFill>
                <a:latin typeface="Georgia"/>
                <a:ea typeface="Georgia"/>
                <a:cs typeface="Georgia"/>
                <a:sym typeface="Georgia"/>
              </a:rPr>
              <a:t>, </a:t>
            </a:r>
            <a:r>
              <a:rPr lang="tr" sz="1300" u="sng">
                <a:solidFill>
                  <a:srgbClr val="FFFFFF"/>
                </a:solidFill>
                <a:latin typeface="Georgia"/>
                <a:ea typeface="Georgia"/>
                <a:cs typeface="Georgia"/>
                <a:sym typeface="Georgia"/>
              </a:rPr>
              <a:t>bugün de</a:t>
            </a:r>
            <a:r>
              <a:rPr lang="tr" sz="1300">
                <a:solidFill>
                  <a:srgbClr val="FFFFFF"/>
                </a:solidFill>
                <a:latin typeface="Georgia"/>
                <a:ea typeface="Georgia"/>
                <a:cs typeface="Georgia"/>
                <a:sym typeface="Georgia"/>
              </a:rPr>
              <a:t> kuşkuya </a:t>
            </a:r>
            <a:r>
              <a:rPr b="1" lang="tr" sz="1300" u="sng">
                <a:solidFill>
                  <a:srgbClr val="FFFFFF"/>
                </a:solidFill>
                <a:latin typeface="Georgia"/>
                <a:ea typeface="Georgia"/>
                <a:cs typeface="Georgia"/>
                <a:sym typeface="Georgia"/>
              </a:rPr>
              <a:t>düşmüyorum</a:t>
            </a:r>
            <a:r>
              <a:rPr lang="tr" sz="1300">
                <a:solidFill>
                  <a:srgbClr val="FFFFFF"/>
                </a:solidFill>
                <a:latin typeface="Georgia"/>
                <a:ea typeface="Georgia"/>
                <a:cs typeface="Georgia"/>
                <a:sym typeface="Georgia"/>
              </a:rPr>
              <a:t>.</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cümlesinde yüklem eksikliği bozukluğa yol açmıştır. Evet, “bugün kuşkuya düşmüyorum” ifadesi doğru, ama “dün düşmüyorum” yanlıştır.</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Bu nedenle cümleye yüklem getirilmelidir:</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“İyi biri olduğundan </a:t>
            </a:r>
            <a:r>
              <a:rPr lang="tr" sz="1300" u="sng">
                <a:solidFill>
                  <a:srgbClr val="FFFFFF"/>
                </a:solidFill>
                <a:latin typeface="Georgia"/>
                <a:ea typeface="Georgia"/>
                <a:cs typeface="Georgia"/>
                <a:sym typeface="Georgia"/>
              </a:rPr>
              <a:t>dün de</a:t>
            </a:r>
            <a:r>
              <a:rPr lang="tr" sz="1300">
                <a:solidFill>
                  <a:srgbClr val="FFFFFF"/>
                </a:solidFill>
                <a:latin typeface="Georgia"/>
                <a:ea typeface="Georgia"/>
                <a:cs typeface="Georgia"/>
                <a:sym typeface="Georgia"/>
              </a:rPr>
              <a:t> kuşkuya </a:t>
            </a:r>
            <a:r>
              <a:rPr b="1" lang="tr" sz="1300" u="sng">
                <a:solidFill>
                  <a:srgbClr val="FFFFFF"/>
                </a:solidFill>
                <a:latin typeface="Georgia"/>
                <a:ea typeface="Georgia"/>
                <a:cs typeface="Georgia"/>
                <a:sym typeface="Georgia"/>
              </a:rPr>
              <a:t>düşmedim</a:t>
            </a:r>
            <a:r>
              <a:rPr lang="tr" sz="1300">
                <a:solidFill>
                  <a:srgbClr val="FFFFFF"/>
                </a:solidFill>
                <a:latin typeface="Georgia"/>
                <a:ea typeface="Georgia"/>
                <a:cs typeface="Georgia"/>
                <a:sym typeface="Georgia"/>
              </a:rPr>
              <a:t>, </a:t>
            </a:r>
            <a:r>
              <a:rPr lang="tr" sz="1300" u="sng">
                <a:solidFill>
                  <a:srgbClr val="FFFFFF"/>
                </a:solidFill>
                <a:latin typeface="Georgia"/>
                <a:ea typeface="Georgia"/>
                <a:cs typeface="Georgia"/>
                <a:sym typeface="Georgia"/>
              </a:rPr>
              <a:t>bugün de</a:t>
            </a:r>
            <a:r>
              <a:rPr lang="tr" sz="1300">
                <a:solidFill>
                  <a:srgbClr val="FFFFFF"/>
                </a:solidFill>
                <a:latin typeface="Georgia"/>
                <a:ea typeface="Georgia"/>
                <a:cs typeface="Georgia"/>
                <a:sym typeface="Georgia"/>
              </a:rPr>
              <a:t> </a:t>
            </a:r>
            <a:r>
              <a:rPr b="1" lang="tr" sz="1300" u="sng">
                <a:solidFill>
                  <a:srgbClr val="FFFFFF"/>
                </a:solidFill>
                <a:latin typeface="Georgia"/>
                <a:ea typeface="Georgia"/>
                <a:cs typeface="Georgia"/>
                <a:sym typeface="Georgia"/>
              </a:rPr>
              <a:t>düşmüyorum</a:t>
            </a:r>
            <a:r>
              <a:rPr lang="tr" sz="1300">
                <a:solidFill>
                  <a:srgbClr val="FFFFFF"/>
                </a:solidFill>
                <a:latin typeface="Georgia"/>
                <a:ea typeface="Georgia"/>
                <a:cs typeface="Georgia"/>
                <a:sym typeface="Georgia"/>
              </a:rPr>
              <a:t>.”</a:t>
            </a:r>
          </a:p>
          <a:p>
            <a:pPr lvl="0" algn="ctr">
              <a:spcBef>
                <a:spcPts val="0"/>
              </a:spcBef>
              <a:buNone/>
            </a:pPr>
            <a:r>
              <a:t/>
            </a:r>
            <a:endParaRPr/>
          </a:p>
        </p:txBody>
      </p:sp>
      <p:sp>
        <p:nvSpPr>
          <p:cNvPr id="199" name="Shape 199"/>
          <p:cNvSpPr txBox="1"/>
          <p:nvPr>
            <p:ph type="title"/>
          </p:nvPr>
        </p:nvSpPr>
        <p:spPr>
          <a:xfrm>
            <a:off x="311700" y="445025"/>
            <a:ext cx="8520600" cy="572700"/>
          </a:xfrm>
          <a:prstGeom prst="rect">
            <a:avLst/>
          </a:prstGeom>
        </p:spPr>
        <p:txBody>
          <a:bodyPr anchorCtr="0" anchor="ctr" bIns="91425" lIns="91425" rIns="91425" tIns="91425">
            <a:noAutofit/>
          </a:bodyPr>
          <a:lstStyle/>
          <a:p>
            <a:pPr lvl="0" rtl="0" algn="ctr">
              <a:lnSpc>
                <a:spcPct val="100000"/>
              </a:lnSpc>
              <a:spcBef>
                <a:spcPts val="2000"/>
              </a:spcBef>
              <a:spcAft>
                <a:spcPts val="1300"/>
              </a:spcAft>
              <a:buNone/>
            </a:pPr>
            <a:r>
              <a:rPr b="1" lang="tr">
                <a:solidFill>
                  <a:srgbClr val="FFFFFF"/>
                </a:solidFill>
                <a:latin typeface="Georgia"/>
                <a:ea typeface="Georgia"/>
                <a:cs typeface="Georgia"/>
                <a:sym typeface="Georgia"/>
              </a:rPr>
              <a:t>Yüklem Eksikliği</a:t>
            </a:r>
          </a:p>
        </p:txBody>
      </p:sp>
      <p:sp>
        <p:nvSpPr>
          <p:cNvPr id="200" name="Shape 200"/>
          <p:cNvSpPr txBox="1"/>
          <p:nvPr>
            <p:ph idx="1" type="body"/>
          </p:nvPr>
        </p:nvSpPr>
        <p:spPr>
          <a:xfrm>
            <a:off x="311700" y="1152475"/>
            <a:ext cx="5274300" cy="3416400"/>
          </a:xfrm>
          <a:prstGeom prst="rect">
            <a:avLst/>
          </a:prstGeom>
        </p:spPr>
        <p:txBody>
          <a:bodyPr anchorCtr="0" anchor="ctr" bIns="91425" lIns="91425" rIns="91425" tIns="91425">
            <a:noAutofit/>
          </a:bodyPr>
          <a:lstStyle/>
          <a:p>
            <a:pPr lvl="0" rtl="0" algn="ctr">
              <a:lnSpc>
                <a:spcPct val="100000"/>
              </a:lnSpc>
              <a:spcBef>
                <a:spcPts val="0"/>
              </a:spcBef>
              <a:spcAft>
                <a:spcPts val="2000"/>
              </a:spcAft>
              <a:buNone/>
            </a:pPr>
            <a:r>
              <a:rPr lang="tr" sz="1300">
                <a:solidFill>
                  <a:srgbClr val="FFFFFF"/>
                </a:solidFill>
                <a:latin typeface="Georgia"/>
                <a:ea typeface="Georgia"/>
                <a:cs typeface="Georgia"/>
                <a:sym typeface="Georgia"/>
              </a:rPr>
              <a:t>Sıralı ve bağlı cümlelerde iki cümlenin bir yükleme bağlanması sonucu anlatım bozukluğu meydana gelir. Yüklem eksikliği, bazen ikinci bir eylemin kullanılmaması ya da ek eylemin ortak kullanılması ile oluşur.</a:t>
            </a:r>
          </a:p>
          <a:p>
            <a:pPr lvl="0" rtl="0" algn="ctr">
              <a:lnSpc>
                <a:spcPct val="100000"/>
              </a:lnSpc>
              <a:spcBef>
                <a:spcPts val="1000"/>
              </a:spcBef>
              <a:spcAft>
                <a:spcPts val="200"/>
              </a:spcAft>
              <a:buNone/>
            </a:pPr>
            <a:r>
              <a:rPr b="1" lang="tr" sz="2000">
                <a:solidFill>
                  <a:srgbClr val="FF0000"/>
                </a:solidFill>
                <a:latin typeface="Georgia"/>
                <a:ea typeface="Georgia"/>
                <a:cs typeface="Georgia"/>
                <a:sym typeface="Georgia"/>
              </a:rPr>
              <a:t>Örnek</a:t>
            </a:r>
          </a:p>
          <a:p>
            <a:pPr lvl="0" rtl="0" algn="ctr">
              <a:lnSpc>
                <a:spcPct val="100000"/>
              </a:lnSpc>
              <a:spcBef>
                <a:spcPts val="0"/>
              </a:spcBef>
              <a:spcAft>
                <a:spcPts val="1500"/>
              </a:spcAft>
              <a:buNone/>
            </a:pPr>
            <a:r>
              <a:rPr b="1" lang="tr" sz="2000">
                <a:solidFill>
                  <a:srgbClr val="FF0000"/>
                </a:solidFill>
                <a:latin typeface="Georgia"/>
                <a:ea typeface="Georgia"/>
                <a:cs typeface="Georgia"/>
                <a:sym typeface="Georgia"/>
              </a:rPr>
              <a:t>»</a:t>
            </a:r>
            <a:r>
              <a:rPr lang="tr" sz="1300">
                <a:solidFill>
                  <a:srgbClr val="FFFFFF"/>
                </a:solidFill>
                <a:latin typeface="Georgia"/>
                <a:ea typeface="Georgia"/>
                <a:cs typeface="Georgia"/>
                <a:sym typeface="Georgia"/>
              </a:rPr>
              <a:t> Beşiktaş iskelesine geldiğimizde </a:t>
            </a:r>
            <a:r>
              <a:rPr lang="tr" sz="1300" u="sng">
                <a:solidFill>
                  <a:srgbClr val="FFFFFF"/>
                </a:solidFill>
                <a:latin typeface="Georgia"/>
                <a:ea typeface="Georgia"/>
                <a:cs typeface="Georgia"/>
                <a:sym typeface="Georgia"/>
              </a:rPr>
              <a:t>o</a:t>
            </a:r>
            <a:r>
              <a:rPr lang="tr" sz="1300">
                <a:solidFill>
                  <a:srgbClr val="FFFFFF"/>
                </a:solidFill>
                <a:latin typeface="Georgia"/>
                <a:ea typeface="Georgia"/>
                <a:cs typeface="Georgia"/>
                <a:sym typeface="Georgia"/>
              </a:rPr>
              <a:t> işine, </a:t>
            </a:r>
            <a:r>
              <a:rPr lang="tr" sz="1300" u="sng">
                <a:solidFill>
                  <a:srgbClr val="FFFFFF"/>
                </a:solidFill>
                <a:latin typeface="Georgia"/>
                <a:ea typeface="Georgia"/>
                <a:cs typeface="Georgia"/>
                <a:sym typeface="Georgia"/>
              </a:rPr>
              <a:t>ben</a:t>
            </a:r>
            <a:r>
              <a:rPr lang="tr" sz="1300">
                <a:solidFill>
                  <a:srgbClr val="FFFFFF"/>
                </a:solidFill>
                <a:latin typeface="Georgia"/>
                <a:ea typeface="Georgia"/>
                <a:cs typeface="Georgia"/>
                <a:sym typeface="Georgia"/>
              </a:rPr>
              <a:t> evime </a:t>
            </a:r>
            <a:r>
              <a:rPr b="1" lang="tr" sz="1300" u="sng">
                <a:solidFill>
                  <a:srgbClr val="FFFFFF"/>
                </a:solidFill>
                <a:latin typeface="Georgia"/>
                <a:ea typeface="Georgia"/>
                <a:cs typeface="Georgia"/>
                <a:sym typeface="Georgia"/>
              </a:rPr>
              <a:t>gittim</a:t>
            </a:r>
            <a:r>
              <a:rPr lang="tr" sz="1300">
                <a:solidFill>
                  <a:srgbClr val="FFFFFF"/>
                </a:solidFill>
                <a:latin typeface="Georgia"/>
                <a:ea typeface="Georgia"/>
                <a:cs typeface="Georgia"/>
                <a:sym typeface="Georgia"/>
              </a:rPr>
              <a:t>.</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cümlesinde “yüklem” eksikliği anlatım bozukluğuna yol açmış. Her iki cümleyi “gittim” yüklemine bağlayamayız. “Ben gittim” olur ama “o gittim” olmaz. Bu nedenle cümledeki yüklem eksikliğini giderirsek cümle anlamlı hâle gelir:</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“Beşiktaş iskelesine geldiğimizde </a:t>
            </a:r>
            <a:r>
              <a:rPr lang="tr" sz="1300" u="sng">
                <a:solidFill>
                  <a:srgbClr val="FFFFFF"/>
                </a:solidFill>
                <a:latin typeface="Georgia"/>
                <a:ea typeface="Georgia"/>
                <a:cs typeface="Georgia"/>
                <a:sym typeface="Georgia"/>
              </a:rPr>
              <a:t>o</a:t>
            </a:r>
            <a:r>
              <a:rPr lang="tr" sz="1300">
                <a:solidFill>
                  <a:srgbClr val="FFFFFF"/>
                </a:solidFill>
                <a:latin typeface="Georgia"/>
                <a:ea typeface="Georgia"/>
                <a:cs typeface="Georgia"/>
                <a:sym typeface="Georgia"/>
              </a:rPr>
              <a:t> işine </a:t>
            </a:r>
            <a:r>
              <a:rPr b="1" lang="tr" sz="1300" u="sng">
                <a:solidFill>
                  <a:srgbClr val="FFFFFF"/>
                </a:solidFill>
                <a:latin typeface="Georgia"/>
                <a:ea typeface="Georgia"/>
                <a:cs typeface="Georgia"/>
                <a:sym typeface="Georgia"/>
              </a:rPr>
              <a:t>gitti</a:t>
            </a:r>
            <a:r>
              <a:rPr lang="tr" sz="1300">
                <a:solidFill>
                  <a:srgbClr val="FFFFFF"/>
                </a:solidFill>
                <a:latin typeface="Georgia"/>
                <a:ea typeface="Georgia"/>
                <a:cs typeface="Georgia"/>
                <a:sym typeface="Georgia"/>
              </a:rPr>
              <a:t>, </a:t>
            </a:r>
            <a:r>
              <a:rPr lang="tr" sz="1300" u="sng">
                <a:solidFill>
                  <a:srgbClr val="FFFFFF"/>
                </a:solidFill>
                <a:latin typeface="Georgia"/>
                <a:ea typeface="Georgia"/>
                <a:cs typeface="Georgia"/>
                <a:sym typeface="Georgia"/>
              </a:rPr>
              <a:t>ben</a:t>
            </a:r>
            <a:r>
              <a:rPr lang="tr" sz="1300">
                <a:solidFill>
                  <a:srgbClr val="FFFFFF"/>
                </a:solidFill>
                <a:latin typeface="Georgia"/>
                <a:ea typeface="Georgia"/>
                <a:cs typeface="Georgia"/>
                <a:sym typeface="Georgia"/>
              </a:rPr>
              <a:t> evime </a:t>
            </a:r>
            <a:r>
              <a:rPr b="1" lang="tr" sz="1300" u="sng">
                <a:solidFill>
                  <a:srgbClr val="FFFFFF"/>
                </a:solidFill>
                <a:latin typeface="Georgia"/>
                <a:ea typeface="Georgia"/>
                <a:cs typeface="Georgia"/>
                <a:sym typeface="Georgia"/>
              </a:rPr>
              <a:t>gittim</a:t>
            </a:r>
            <a:r>
              <a:rPr lang="tr" sz="1300">
                <a:solidFill>
                  <a:srgbClr val="FFFFFF"/>
                </a:solidFill>
                <a:latin typeface="Georgia"/>
                <a:ea typeface="Georgia"/>
                <a:cs typeface="Georgia"/>
                <a:sym typeface="Georgia"/>
              </a:rPr>
              <a:t>.”</a:t>
            </a: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4" name="Shape 204"/>
        <p:cNvGrpSpPr/>
        <p:nvPr/>
      </p:nvGrpSpPr>
      <p:grpSpPr>
        <a:xfrm>
          <a:off x="0" y="0"/>
          <a:ext cx="0" cy="0"/>
          <a:chOff x="0" y="0"/>
          <a:chExt cx="0" cy="0"/>
        </a:xfrm>
      </p:grpSpPr>
      <p:sp>
        <p:nvSpPr>
          <p:cNvPr id="205" name="Shape 205"/>
          <p:cNvSpPr txBox="1"/>
          <p:nvPr>
            <p:ph type="title"/>
          </p:nvPr>
        </p:nvSpPr>
        <p:spPr>
          <a:xfrm>
            <a:off x="311700" y="445025"/>
            <a:ext cx="8520600" cy="572700"/>
          </a:xfrm>
          <a:prstGeom prst="rect">
            <a:avLst/>
          </a:prstGeom>
        </p:spPr>
        <p:txBody>
          <a:bodyPr anchorCtr="0" anchor="ctr" bIns="91425" lIns="91425" rIns="91425" tIns="91425">
            <a:noAutofit/>
          </a:bodyPr>
          <a:lstStyle/>
          <a:p>
            <a:pPr lvl="0" rtl="0" algn="ctr">
              <a:lnSpc>
                <a:spcPct val="136363"/>
              </a:lnSpc>
              <a:spcBef>
                <a:spcPts val="2000"/>
              </a:spcBef>
              <a:spcAft>
                <a:spcPts val="1300"/>
              </a:spcAft>
              <a:buNone/>
            </a:pPr>
            <a:r>
              <a:rPr b="1" lang="tr">
                <a:solidFill>
                  <a:srgbClr val="FFFFFF"/>
                </a:solidFill>
                <a:latin typeface="Georgia"/>
                <a:ea typeface="Georgia"/>
                <a:cs typeface="Georgia"/>
                <a:sym typeface="Georgia"/>
              </a:rPr>
              <a:t>Tamlama Yanlışları</a:t>
            </a:r>
          </a:p>
        </p:txBody>
      </p:sp>
      <p:sp>
        <p:nvSpPr>
          <p:cNvPr id="206" name="Shape 206"/>
          <p:cNvSpPr txBox="1"/>
          <p:nvPr>
            <p:ph idx="1" type="body"/>
          </p:nvPr>
        </p:nvSpPr>
        <p:spPr>
          <a:xfrm>
            <a:off x="311700" y="1152475"/>
            <a:ext cx="3999900" cy="3416400"/>
          </a:xfrm>
          <a:prstGeom prst="rect">
            <a:avLst/>
          </a:prstGeom>
        </p:spPr>
        <p:txBody>
          <a:bodyPr anchorCtr="0" anchor="ctr" bIns="91425" lIns="91425" rIns="91425" tIns="91425">
            <a:noAutofit/>
          </a:bodyPr>
          <a:lstStyle/>
          <a:p>
            <a:pPr lvl="0" rtl="0" algn="ctr">
              <a:lnSpc>
                <a:spcPct val="100000"/>
              </a:lnSpc>
              <a:spcBef>
                <a:spcPts val="0"/>
              </a:spcBef>
              <a:spcAft>
                <a:spcPts val="2000"/>
              </a:spcAft>
              <a:buNone/>
            </a:pPr>
            <a:r>
              <a:rPr lang="tr" sz="1300">
                <a:solidFill>
                  <a:srgbClr val="FFFFFF"/>
                </a:solidFill>
                <a:latin typeface="Georgia"/>
                <a:ea typeface="Georgia"/>
                <a:cs typeface="Georgia"/>
                <a:sym typeface="Georgia"/>
              </a:rPr>
              <a:t>Çoğunlukla ad ve sıfatların aynı tamlanana bağlanması sonucu oluşan bir anlatım bozukluğudur. Bu nedenle isimlerle sıfatların aynı tamlanana bağlandığı kullanımlara dikkat etmek gerekir.</a:t>
            </a:r>
          </a:p>
        </p:txBody>
      </p:sp>
      <p:sp>
        <p:nvSpPr>
          <p:cNvPr id="207" name="Shape 207"/>
          <p:cNvSpPr txBox="1"/>
          <p:nvPr>
            <p:ph idx="2" type="body"/>
          </p:nvPr>
        </p:nvSpPr>
        <p:spPr>
          <a:xfrm>
            <a:off x="4832400" y="1152475"/>
            <a:ext cx="3999900" cy="3416400"/>
          </a:xfrm>
          <a:prstGeom prst="rect">
            <a:avLst/>
          </a:prstGeom>
        </p:spPr>
        <p:txBody>
          <a:bodyPr anchorCtr="0" anchor="t" bIns="91425" lIns="91425" rIns="91425" tIns="91425">
            <a:noAutofit/>
          </a:bodyPr>
          <a:lstStyle/>
          <a:p>
            <a:pPr lvl="0" rtl="0" algn="ctr">
              <a:lnSpc>
                <a:spcPct val="100000"/>
              </a:lnSpc>
              <a:spcBef>
                <a:spcPts val="1000"/>
              </a:spcBef>
              <a:spcAft>
                <a:spcPts val="200"/>
              </a:spcAft>
              <a:buNone/>
            </a:pPr>
            <a:r>
              <a:rPr b="1" lang="tr" sz="2000">
                <a:solidFill>
                  <a:srgbClr val="FF0000"/>
                </a:solidFill>
                <a:latin typeface="Georgia"/>
                <a:ea typeface="Georgia"/>
                <a:cs typeface="Georgia"/>
                <a:sym typeface="Georgia"/>
              </a:rPr>
              <a:t>Örnek</a:t>
            </a:r>
          </a:p>
          <a:p>
            <a:pPr lvl="0" rtl="0" algn="ctr">
              <a:lnSpc>
                <a:spcPct val="100000"/>
              </a:lnSpc>
              <a:spcBef>
                <a:spcPts val="0"/>
              </a:spcBef>
              <a:spcAft>
                <a:spcPts val="1500"/>
              </a:spcAft>
              <a:buNone/>
            </a:pPr>
            <a:r>
              <a:rPr b="1" lang="tr" sz="2000">
                <a:solidFill>
                  <a:srgbClr val="FF0000"/>
                </a:solidFill>
                <a:latin typeface="Georgia"/>
                <a:ea typeface="Georgia"/>
                <a:cs typeface="Georgia"/>
                <a:sym typeface="Georgia"/>
              </a:rPr>
              <a:t>»</a:t>
            </a:r>
            <a:r>
              <a:rPr lang="tr" sz="1300">
                <a:solidFill>
                  <a:srgbClr val="FFFFFF"/>
                </a:solidFill>
                <a:latin typeface="Georgia"/>
                <a:ea typeface="Georgia"/>
                <a:cs typeface="Georgia"/>
                <a:sym typeface="Georgia"/>
              </a:rPr>
              <a:t> </a:t>
            </a:r>
            <a:r>
              <a:rPr lang="tr" sz="1300" u="sng">
                <a:solidFill>
                  <a:srgbClr val="FFFFFF"/>
                </a:solidFill>
                <a:latin typeface="Georgia"/>
                <a:ea typeface="Georgia"/>
                <a:cs typeface="Georgia"/>
                <a:sym typeface="Georgia"/>
              </a:rPr>
              <a:t>Özel</a:t>
            </a:r>
            <a:r>
              <a:rPr lang="tr" sz="1300">
                <a:solidFill>
                  <a:srgbClr val="FFFFFF"/>
                </a:solidFill>
                <a:latin typeface="Georgia"/>
                <a:ea typeface="Georgia"/>
                <a:cs typeface="Georgia"/>
                <a:sym typeface="Georgia"/>
              </a:rPr>
              <a:t> ve </a:t>
            </a:r>
            <a:r>
              <a:rPr lang="tr" sz="1300" u="sng">
                <a:solidFill>
                  <a:srgbClr val="FFFFFF"/>
                </a:solidFill>
                <a:latin typeface="Georgia"/>
                <a:ea typeface="Georgia"/>
                <a:cs typeface="Georgia"/>
                <a:sym typeface="Georgia"/>
              </a:rPr>
              <a:t>kamu kuruluşları</a:t>
            </a:r>
            <a:r>
              <a:rPr lang="tr" sz="1300">
                <a:solidFill>
                  <a:srgbClr val="FFFFFF"/>
                </a:solidFill>
                <a:latin typeface="Georgia"/>
                <a:ea typeface="Georgia"/>
                <a:cs typeface="Georgia"/>
                <a:sym typeface="Georgia"/>
              </a:rPr>
              <a:t> iki gün tatil edildi.</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cümlesinde “kamu kuruluşları” ifadesi doğrudur. Çünkü bu, isim tamlamasıdır. Ancak “özel” sözcüğü “kuruluşları” tamlananına bağlanamaz. Çünkü “özel” sözcüğü sıfattır. Bu nedenle “özel kuruluşları” ifadesi yanlıştır. Cümledeki bozukluğu gidermek için “özel” sözcüğünden sonra “kuruluşlar” sözü getirilmelidir:</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a:t>
            </a:r>
            <a:r>
              <a:rPr lang="tr" sz="1300" u="sng">
                <a:solidFill>
                  <a:srgbClr val="FFFFFF"/>
                </a:solidFill>
                <a:latin typeface="Georgia"/>
                <a:ea typeface="Georgia"/>
                <a:cs typeface="Georgia"/>
                <a:sym typeface="Georgia"/>
              </a:rPr>
              <a:t>Özel </a:t>
            </a:r>
            <a:r>
              <a:rPr b="1" lang="tr" sz="1300" u="sng">
                <a:solidFill>
                  <a:srgbClr val="FFFFFF"/>
                </a:solidFill>
                <a:latin typeface="Georgia"/>
                <a:ea typeface="Georgia"/>
                <a:cs typeface="Georgia"/>
                <a:sym typeface="Georgia"/>
              </a:rPr>
              <a:t>kuruluşlar</a:t>
            </a:r>
            <a:r>
              <a:rPr lang="tr" sz="1300">
                <a:solidFill>
                  <a:srgbClr val="FFFFFF"/>
                </a:solidFill>
                <a:latin typeface="Georgia"/>
                <a:ea typeface="Georgia"/>
                <a:cs typeface="Georgia"/>
                <a:sym typeface="Georgia"/>
              </a:rPr>
              <a:t> ve </a:t>
            </a:r>
            <a:r>
              <a:rPr lang="tr" sz="1300" u="sng">
                <a:solidFill>
                  <a:srgbClr val="FFFFFF"/>
                </a:solidFill>
                <a:latin typeface="Georgia"/>
                <a:ea typeface="Georgia"/>
                <a:cs typeface="Georgia"/>
                <a:sym typeface="Georgia"/>
              </a:rPr>
              <a:t>kamu kuruluşları</a:t>
            </a:r>
            <a:r>
              <a:rPr lang="tr" sz="1300">
                <a:solidFill>
                  <a:srgbClr val="FFFFFF"/>
                </a:solidFill>
                <a:latin typeface="Georgia"/>
                <a:ea typeface="Georgia"/>
                <a:cs typeface="Georgia"/>
                <a:sym typeface="Georgia"/>
              </a:rPr>
              <a:t> iki gün tatil edildi.”</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1" name="Shape 211"/>
        <p:cNvGrpSpPr/>
        <p:nvPr/>
      </p:nvGrpSpPr>
      <p:grpSpPr>
        <a:xfrm>
          <a:off x="0" y="0"/>
          <a:ext cx="0" cy="0"/>
          <a:chOff x="0" y="0"/>
          <a:chExt cx="0" cy="0"/>
        </a:xfrm>
      </p:grpSpPr>
      <p:sp>
        <p:nvSpPr>
          <p:cNvPr id="212" name="Shape 212"/>
          <p:cNvSpPr txBox="1"/>
          <p:nvPr>
            <p:ph idx="1" type="body"/>
          </p:nvPr>
        </p:nvSpPr>
        <p:spPr>
          <a:xfrm>
            <a:off x="311700" y="259625"/>
            <a:ext cx="8520600" cy="4309200"/>
          </a:xfrm>
          <a:prstGeom prst="rect">
            <a:avLst/>
          </a:prstGeom>
        </p:spPr>
        <p:txBody>
          <a:bodyPr anchorCtr="0" anchor="ctr" bIns="91425" lIns="91425" rIns="91425" tIns="91425">
            <a:noAutofit/>
          </a:bodyPr>
          <a:lstStyle/>
          <a:p>
            <a:pPr lvl="0" rtl="0" algn="ctr">
              <a:lnSpc>
                <a:spcPct val="100000"/>
              </a:lnSpc>
              <a:spcBef>
                <a:spcPts val="0"/>
              </a:spcBef>
              <a:spcAft>
                <a:spcPts val="1500"/>
              </a:spcAft>
              <a:buNone/>
            </a:pPr>
            <a:r>
              <a:rPr b="1" lang="tr" sz="2000">
                <a:solidFill>
                  <a:srgbClr val="FF0000"/>
                </a:solidFill>
                <a:latin typeface="Georgia"/>
                <a:ea typeface="Georgia"/>
                <a:cs typeface="Georgia"/>
                <a:sym typeface="Georgia"/>
              </a:rPr>
              <a:t>»</a:t>
            </a:r>
            <a:r>
              <a:rPr lang="tr" sz="1300">
                <a:solidFill>
                  <a:srgbClr val="FFFFFF"/>
                </a:solidFill>
                <a:latin typeface="Georgia"/>
                <a:ea typeface="Georgia"/>
                <a:cs typeface="Georgia"/>
                <a:sym typeface="Georgia"/>
              </a:rPr>
              <a:t> Derste </a:t>
            </a:r>
            <a:r>
              <a:rPr lang="tr" sz="1300" u="sng">
                <a:solidFill>
                  <a:srgbClr val="FFFFFF"/>
                </a:solidFill>
                <a:latin typeface="Georgia"/>
                <a:ea typeface="Georgia"/>
                <a:cs typeface="Georgia"/>
                <a:sym typeface="Georgia"/>
              </a:rPr>
              <a:t>belgisiz</a:t>
            </a:r>
            <a:r>
              <a:rPr lang="tr" sz="1300">
                <a:solidFill>
                  <a:srgbClr val="FFFFFF"/>
                </a:solidFill>
                <a:latin typeface="Georgia"/>
                <a:ea typeface="Georgia"/>
                <a:cs typeface="Georgia"/>
                <a:sym typeface="Georgia"/>
              </a:rPr>
              <a:t> ve </a:t>
            </a:r>
            <a:r>
              <a:rPr lang="tr" sz="1300" u="sng">
                <a:solidFill>
                  <a:srgbClr val="FFFFFF"/>
                </a:solidFill>
                <a:latin typeface="Georgia"/>
                <a:ea typeface="Georgia"/>
                <a:cs typeface="Georgia"/>
                <a:sym typeface="Georgia"/>
              </a:rPr>
              <a:t>işaret sıfatlarını</a:t>
            </a:r>
            <a:r>
              <a:rPr lang="tr" sz="1300">
                <a:solidFill>
                  <a:srgbClr val="FFFFFF"/>
                </a:solidFill>
                <a:latin typeface="Georgia"/>
                <a:ea typeface="Georgia"/>
                <a:cs typeface="Georgia"/>
                <a:sym typeface="Georgia"/>
              </a:rPr>
              <a:t> işledik.</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cümlesinde “belgisiz” sözcüğü sıfat, “işaret” sözcüğü ise isimdir. Hem sıfatın hem ismin aynı tamlanana (sıfatları) bağlanması anlatım bozukluğuna yol açmıştır. Bu bozukluğu gidermek için “belgisiz” sözcüğünden sonra “sıfatlar” sözcüğünü getirmek gerekir:</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“Derste </a:t>
            </a:r>
            <a:r>
              <a:rPr lang="tr" sz="1300" u="sng">
                <a:solidFill>
                  <a:srgbClr val="FFFFFF"/>
                </a:solidFill>
                <a:latin typeface="Georgia"/>
                <a:ea typeface="Georgia"/>
                <a:cs typeface="Georgia"/>
                <a:sym typeface="Georgia"/>
              </a:rPr>
              <a:t>belgisiz </a:t>
            </a:r>
            <a:r>
              <a:rPr b="1" lang="tr" sz="1300" u="sng">
                <a:solidFill>
                  <a:srgbClr val="FFFFFF"/>
                </a:solidFill>
                <a:latin typeface="Georgia"/>
                <a:ea typeface="Georgia"/>
                <a:cs typeface="Georgia"/>
                <a:sym typeface="Georgia"/>
              </a:rPr>
              <a:t>sıfatları</a:t>
            </a:r>
            <a:r>
              <a:rPr lang="tr" sz="1300">
                <a:solidFill>
                  <a:srgbClr val="FFFFFF"/>
                </a:solidFill>
                <a:latin typeface="Georgia"/>
                <a:ea typeface="Georgia"/>
                <a:cs typeface="Georgia"/>
                <a:sym typeface="Georgia"/>
              </a:rPr>
              <a:t> ve </a:t>
            </a:r>
            <a:r>
              <a:rPr lang="tr" sz="1300" u="sng">
                <a:solidFill>
                  <a:srgbClr val="FFFFFF"/>
                </a:solidFill>
                <a:latin typeface="Georgia"/>
                <a:ea typeface="Georgia"/>
                <a:cs typeface="Georgia"/>
                <a:sym typeface="Georgia"/>
              </a:rPr>
              <a:t>işaret sıfatlarını</a:t>
            </a:r>
            <a:r>
              <a:rPr lang="tr" sz="1300">
                <a:solidFill>
                  <a:srgbClr val="FFFFFF"/>
                </a:solidFill>
                <a:latin typeface="Georgia"/>
                <a:ea typeface="Georgia"/>
                <a:cs typeface="Georgia"/>
                <a:sym typeface="Georgia"/>
              </a:rPr>
              <a:t> işledik.”</a:t>
            </a:r>
          </a:p>
          <a:p>
            <a:pPr lvl="0" rtl="0" algn="ctr">
              <a:lnSpc>
                <a:spcPct val="100000"/>
              </a:lnSpc>
              <a:spcBef>
                <a:spcPts val="0"/>
              </a:spcBef>
              <a:spcAft>
                <a:spcPts val="2000"/>
              </a:spcAft>
              <a:buNone/>
            </a:pPr>
            <a:r>
              <a:rPr lang="tr" sz="1300">
                <a:solidFill>
                  <a:srgbClr val="FFFFFF"/>
                </a:solidFill>
                <a:latin typeface="Georgia"/>
                <a:ea typeface="Georgia"/>
                <a:cs typeface="Georgia"/>
                <a:sym typeface="Georgia"/>
              </a:rPr>
              <a:t> </a:t>
            </a:r>
          </a:p>
          <a:p>
            <a:pPr lvl="0" rtl="0" algn="ctr">
              <a:lnSpc>
                <a:spcPct val="100000"/>
              </a:lnSpc>
              <a:spcBef>
                <a:spcPts val="0"/>
              </a:spcBef>
              <a:spcAft>
                <a:spcPts val="2000"/>
              </a:spcAft>
              <a:buNone/>
            </a:pPr>
            <a:r>
              <a:rPr b="1" lang="tr" sz="1300" u="sng">
                <a:solidFill>
                  <a:srgbClr val="FFFFFF"/>
                </a:solidFill>
                <a:latin typeface="Georgia"/>
                <a:ea typeface="Georgia"/>
                <a:cs typeface="Georgia"/>
                <a:sym typeface="Georgia"/>
              </a:rPr>
              <a:t>UYARI:</a:t>
            </a:r>
            <a:r>
              <a:rPr lang="tr" sz="1300">
                <a:solidFill>
                  <a:srgbClr val="FFFFFF"/>
                </a:solidFill>
                <a:latin typeface="Georgia"/>
                <a:ea typeface="Georgia"/>
                <a:cs typeface="Georgia"/>
                <a:sym typeface="Georgia"/>
              </a:rPr>
              <a:t> Dilimizde çokluk anlamı taşıyan belgisiz sıfat tamlamalarındaki isimler çokluk eki almaz.</a:t>
            </a:r>
          </a:p>
          <a:p>
            <a:pPr lvl="0" rtl="0" algn="ctr">
              <a:lnSpc>
                <a:spcPct val="100000"/>
              </a:lnSpc>
              <a:spcBef>
                <a:spcPts val="1000"/>
              </a:spcBef>
              <a:spcAft>
                <a:spcPts val="200"/>
              </a:spcAft>
              <a:buNone/>
            </a:pPr>
            <a:r>
              <a:rPr b="1" lang="tr" sz="2000">
                <a:solidFill>
                  <a:srgbClr val="FF0000"/>
                </a:solidFill>
                <a:latin typeface="Georgia"/>
                <a:ea typeface="Georgia"/>
                <a:cs typeface="Georgia"/>
                <a:sym typeface="Georgia"/>
              </a:rPr>
              <a:t>Örnek</a:t>
            </a:r>
          </a:p>
          <a:p>
            <a:pPr lvl="0" rtl="0" algn="ctr">
              <a:lnSpc>
                <a:spcPct val="100000"/>
              </a:lnSpc>
              <a:spcBef>
                <a:spcPts val="0"/>
              </a:spcBef>
              <a:spcAft>
                <a:spcPts val="1500"/>
              </a:spcAft>
              <a:buNone/>
            </a:pPr>
            <a:r>
              <a:rPr b="1" lang="tr" sz="2000">
                <a:solidFill>
                  <a:srgbClr val="FF0000"/>
                </a:solidFill>
                <a:latin typeface="Georgia"/>
                <a:ea typeface="Georgia"/>
                <a:cs typeface="Georgia"/>
                <a:sym typeface="Georgia"/>
              </a:rPr>
              <a:t>»</a:t>
            </a:r>
            <a:r>
              <a:rPr lang="tr" sz="1300">
                <a:solidFill>
                  <a:srgbClr val="FFFFFF"/>
                </a:solidFill>
                <a:latin typeface="Georgia"/>
                <a:ea typeface="Georgia"/>
                <a:cs typeface="Georgia"/>
                <a:sym typeface="Georgia"/>
              </a:rPr>
              <a:t> Burada insanı şaşkına çeviren </a:t>
            </a:r>
            <a:r>
              <a:rPr lang="tr" sz="1300" u="sng">
                <a:solidFill>
                  <a:srgbClr val="FFFFFF"/>
                </a:solidFill>
                <a:latin typeface="Georgia"/>
                <a:ea typeface="Georgia"/>
                <a:cs typeface="Georgia"/>
                <a:sym typeface="Georgia"/>
              </a:rPr>
              <a:t>birçok</a:t>
            </a:r>
            <a:r>
              <a:rPr lang="tr" sz="1300">
                <a:solidFill>
                  <a:srgbClr val="FFFFFF"/>
                </a:solidFill>
                <a:latin typeface="Georgia"/>
                <a:ea typeface="Georgia"/>
                <a:cs typeface="Georgia"/>
                <a:sym typeface="Georgia"/>
              </a:rPr>
              <a:t> </a:t>
            </a:r>
            <a:r>
              <a:rPr lang="tr" sz="1300" u="sng">
                <a:solidFill>
                  <a:srgbClr val="FFFFFF"/>
                </a:solidFill>
                <a:latin typeface="Georgia"/>
                <a:ea typeface="Georgia"/>
                <a:cs typeface="Georgia"/>
                <a:sym typeface="Georgia"/>
              </a:rPr>
              <a:t>güzellik</a:t>
            </a:r>
            <a:r>
              <a:rPr b="1" lang="tr" sz="1300" u="sng">
                <a:solidFill>
                  <a:srgbClr val="FFFFFF"/>
                </a:solidFill>
                <a:latin typeface="Georgia"/>
                <a:ea typeface="Georgia"/>
                <a:cs typeface="Georgia"/>
                <a:sym typeface="Georgia"/>
              </a:rPr>
              <a:t>ler</a:t>
            </a:r>
            <a:r>
              <a:rPr lang="tr" sz="1300">
                <a:solidFill>
                  <a:srgbClr val="FFFFFF"/>
                </a:solidFill>
                <a:latin typeface="Georgia"/>
                <a:ea typeface="Georgia"/>
                <a:cs typeface="Georgia"/>
                <a:sym typeface="Georgia"/>
              </a:rPr>
              <a:t> var.”</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cümlesinde “birçok güzellikler” belgisiz sıfat tamlamasındaki “güzellikler” sözcüğünde “-ler” eki gereksiz kullanılmıştır. Çünkü “birçok” sözünde zaten çokluk anlamı vardır. Cümlenin doğrusu:</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“Burada insanı şaşkına çeviren </a:t>
            </a:r>
            <a:r>
              <a:rPr lang="tr" sz="1300" u="sng">
                <a:solidFill>
                  <a:srgbClr val="FFFFFF"/>
                </a:solidFill>
                <a:latin typeface="Georgia"/>
                <a:ea typeface="Georgia"/>
                <a:cs typeface="Georgia"/>
                <a:sym typeface="Georgia"/>
              </a:rPr>
              <a:t>birçok</a:t>
            </a:r>
            <a:r>
              <a:rPr lang="tr" sz="1300">
                <a:solidFill>
                  <a:srgbClr val="FFFFFF"/>
                </a:solidFill>
                <a:latin typeface="Georgia"/>
                <a:ea typeface="Georgia"/>
                <a:cs typeface="Georgia"/>
                <a:sym typeface="Georgia"/>
              </a:rPr>
              <a:t> </a:t>
            </a:r>
            <a:r>
              <a:rPr lang="tr" sz="1300" u="sng">
                <a:solidFill>
                  <a:srgbClr val="FFFFFF"/>
                </a:solidFill>
                <a:latin typeface="Georgia"/>
                <a:ea typeface="Georgia"/>
                <a:cs typeface="Georgia"/>
                <a:sym typeface="Georgia"/>
              </a:rPr>
              <a:t>güzellik</a:t>
            </a:r>
            <a:r>
              <a:rPr lang="tr" sz="1300">
                <a:solidFill>
                  <a:srgbClr val="FFFFFF"/>
                </a:solidFill>
                <a:latin typeface="Georgia"/>
                <a:ea typeface="Georgia"/>
                <a:cs typeface="Georgia"/>
                <a:sym typeface="Georgia"/>
              </a:rPr>
              <a:t> var.” şeklinde olmalıdır.</a:t>
            </a: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6" name="Shape 216"/>
        <p:cNvGrpSpPr/>
        <p:nvPr/>
      </p:nvGrpSpPr>
      <p:grpSpPr>
        <a:xfrm>
          <a:off x="0" y="0"/>
          <a:ext cx="0" cy="0"/>
          <a:chOff x="0" y="0"/>
          <a:chExt cx="0" cy="0"/>
        </a:xfrm>
      </p:grpSpPr>
      <p:sp>
        <p:nvSpPr>
          <p:cNvPr id="217" name="Shape 217"/>
          <p:cNvSpPr txBox="1"/>
          <p:nvPr>
            <p:ph type="title"/>
          </p:nvPr>
        </p:nvSpPr>
        <p:spPr>
          <a:xfrm>
            <a:off x="311700" y="190800"/>
            <a:ext cx="8520600" cy="826800"/>
          </a:xfrm>
          <a:prstGeom prst="rect">
            <a:avLst/>
          </a:prstGeom>
        </p:spPr>
        <p:txBody>
          <a:bodyPr anchorCtr="0" anchor="ctr" bIns="91425" lIns="91425" rIns="91425" tIns="91425">
            <a:noAutofit/>
          </a:bodyPr>
          <a:lstStyle/>
          <a:p>
            <a:pPr lvl="0" rtl="0" algn="ctr">
              <a:lnSpc>
                <a:spcPct val="100000"/>
              </a:lnSpc>
              <a:spcBef>
                <a:spcPts val="2000"/>
              </a:spcBef>
              <a:spcAft>
                <a:spcPts val="1300"/>
              </a:spcAft>
              <a:buNone/>
            </a:pPr>
            <a:r>
              <a:rPr b="1" lang="tr" sz="4800">
                <a:solidFill>
                  <a:srgbClr val="FFFFFF"/>
                </a:solidFill>
                <a:latin typeface="Georgia"/>
                <a:ea typeface="Georgia"/>
                <a:cs typeface="Georgia"/>
                <a:sym typeface="Georgia"/>
              </a:rPr>
              <a:t> Bağlaç Yanlışları</a:t>
            </a:r>
          </a:p>
        </p:txBody>
      </p:sp>
      <p:sp>
        <p:nvSpPr>
          <p:cNvPr id="218" name="Shape 218"/>
          <p:cNvSpPr txBox="1"/>
          <p:nvPr>
            <p:ph idx="1" type="body"/>
          </p:nvPr>
        </p:nvSpPr>
        <p:spPr>
          <a:xfrm>
            <a:off x="311700" y="1017600"/>
            <a:ext cx="5471100" cy="3551400"/>
          </a:xfrm>
          <a:prstGeom prst="rect">
            <a:avLst/>
          </a:prstGeom>
        </p:spPr>
        <p:txBody>
          <a:bodyPr anchorCtr="0" anchor="ctr" bIns="91425" lIns="91425" rIns="91425" tIns="91425">
            <a:noAutofit/>
          </a:bodyPr>
          <a:lstStyle/>
          <a:p>
            <a:pPr lvl="0" rtl="0" algn="ctr">
              <a:lnSpc>
                <a:spcPct val="100000"/>
              </a:lnSpc>
              <a:spcBef>
                <a:spcPts val="2000"/>
              </a:spcBef>
              <a:spcAft>
                <a:spcPts val="1300"/>
              </a:spcAft>
              <a:buNone/>
            </a:pPr>
            <a:r>
              <a:t/>
            </a:r>
            <a:endParaRPr b="1" sz="1300">
              <a:solidFill>
                <a:srgbClr val="FFFFFF"/>
              </a:solidFill>
              <a:latin typeface="Georgia"/>
              <a:ea typeface="Georgia"/>
              <a:cs typeface="Georgia"/>
              <a:sym typeface="Georgia"/>
            </a:endParaRPr>
          </a:p>
          <a:p>
            <a:pPr lvl="0" rtl="0" algn="ctr">
              <a:lnSpc>
                <a:spcPct val="100000"/>
              </a:lnSpc>
              <a:spcBef>
                <a:spcPts val="0"/>
              </a:spcBef>
              <a:spcAft>
                <a:spcPts val="2000"/>
              </a:spcAft>
              <a:buNone/>
            </a:pPr>
            <a:r>
              <a:rPr lang="tr" sz="1300">
                <a:solidFill>
                  <a:srgbClr val="FFFFFF"/>
                </a:solidFill>
                <a:latin typeface="Georgia"/>
                <a:ea typeface="Georgia"/>
                <a:cs typeface="Georgia"/>
                <a:sym typeface="Georgia"/>
              </a:rPr>
              <a:t>Bağlaçlardan bazıları olumlu ve olumsuz yargıları birbirine bağlar. Bu duruma uymayan kullanımlarda anlatım bozukluğu meydana gelir.</a:t>
            </a:r>
          </a:p>
          <a:p>
            <a:pPr lvl="0" rtl="0" algn="ctr">
              <a:lnSpc>
                <a:spcPct val="100000"/>
              </a:lnSpc>
              <a:spcBef>
                <a:spcPts val="1000"/>
              </a:spcBef>
              <a:spcAft>
                <a:spcPts val="200"/>
              </a:spcAft>
              <a:buNone/>
            </a:pPr>
            <a:r>
              <a:rPr b="1" lang="tr" sz="2000">
                <a:solidFill>
                  <a:srgbClr val="FF0000"/>
                </a:solidFill>
                <a:latin typeface="Georgia"/>
                <a:ea typeface="Georgia"/>
                <a:cs typeface="Georgia"/>
                <a:sym typeface="Georgia"/>
              </a:rPr>
              <a:t>Örnek</a:t>
            </a:r>
          </a:p>
          <a:p>
            <a:pPr lvl="0" rtl="0" algn="ctr">
              <a:lnSpc>
                <a:spcPct val="100000"/>
              </a:lnSpc>
              <a:spcBef>
                <a:spcPts val="0"/>
              </a:spcBef>
              <a:spcAft>
                <a:spcPts val="1500"/>
              </a:spcAft>
              <a:buNone/>
            </a:pPr>
            <a:r>
              <a:rPr b="1" lang="tr" sz="2000">
                <a:solidFill>
                  <a:srgbClr val="FF0000"/>
                </a:solidFill>
                <a:latin typeface="Georgia"/>
                <a:ea typeface="Georgia"/>
                <a:cs typeface="Georgia"/>
                <a:sym typeface="Georgia"/>
              </a:rPr>
              <a:t>»</a:t>
            </a:r>
            <a:r>
              <a:rPr lang="tr" sz="1300">
                <a:solidFill>
                  <a:srgbClr val="FFFFFF"/>
                </a:solidFill>
                <a:latin typeface="Georgia"/>
                <a:ea typeface="Georgia"/>
                <a:cs typeface="Georgia"/>
                <a:sym typeface="Georgia"/>
              </a:rPr>
              <a:t> Ahmet Bey oğlunu çok seviyor </a:t>
            </a:r>
            <a:r>
              <a:rPr b="1" lang="tr" sz="1300" u="sng">
                <a:solidFill>
                  <a:srgbClr val="FFFFFF"/>
                </a:solidFill>
                <a:latin typeface="Georgia"/>
                <a:ea typeface="Georgia"/>
                <a:cs typeface="Georgia"/>
                <a:sym typeface="Georgia"/>
              </a:rPr>
              <a:t>fakat</a:t>
            </a:r>
            <a:r>
              <a:rPr lang="tr" sz="1300">
                <a:solidFill>
                  <a:srgbClr val="FFFFFF"/>
                </a:solidFill>
                <a:latin typeface="Georgia"/>
                <a:ea typeface="Georgia"/>
                <a:cs typeface="Georgia"/>
                <a:sym typeface="Georgia"/>
              </a:rPr>
              <a:t> bir dediğini iki etmiyordu.</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Bu cümlede “fakat” kullanılması doğru değildir. “fakat” bağlacı bir olumlu yargıyla bir olumsuz yargıyı birbirine bağlar. Bu cümlede ise ik yargı da olumludur. Bu yüzden “fakat” çıkarılmalı, yerine “ayrıca” bağlacı kullanılmadır:</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“Ahmet Bey oğlunu çok seviyor </a:t>
            </a:r>
            <a:r>
              <a:rPr b="1" lang="tr" sz="1300" u="sng">
                <a:solidFill>
                  <a:srgbClr val="FFFFFF"/>
                </a:solidFill>
                <a:latin typeface="Georgia"/>
                <a:ea typeface="Georgia"/>
                <a:cs typeface="Georgia"/>
                <a:sym typeface="Georgia"/>
              </a:rPr>
              <a:t>ayrıca</a:t>
            </a:r>
            <a:r>
              <a:rPr lang="tr" sz="1300">
                <a:solidFill>
                  <a:srgbClr val="FFFFFF"/>
                </a:solidFill>
                <a:latin typeface="Georgia"/>
                <a:ea typeface="Georgia"/>
                <a:cs typeface="Georgia"/>
                <a:sym typeface="Georgia"/>
              </a:rPr>
              <a:t> bir dediğini iki etmiyordu.”</a:t>
            </a:r>
          </a:p>
        </p:txBody>
      </p:sp>
      <p:sp>
        <p:nvSpPr>
          <p:cNvPr id="219" name="Shape 219"/>
          <p:cNvSpPr txBox="1"/>
          <p:nvPr>
            <p:ph idx="2" type="body"/>
          </p:nvPr>
        </p:nvSpPr>
        <p:spPr>
          <a:xfrm>
            <a:off x="5674575" y="820200"/>
            <a:ext cx="3157500" cy="3748800"/>
          </a:xfrm>
          <a:prstGeom prst="rect">
            <a:avLst/>
          </a:prstGeom>
        </p:spPr>
        <p:txBody>
          <a:bodyPr anchorCtr="0" anchor="ctr" bIns="91425" lIns="91425" rIns="91425" tIns="91425">
            <a:noAutofit/>
          </a:bodyPr>
          <a:lstStyle/>
          <a:p>
            <a:pPr lvl="0" rtl="0" algn="ctr">
              <a:lnSpc>
                <a:spcPct val="100000"/>
              </a:lnSpc>
              <a:spcBef>
                <a:spcPts val="0"/>
              </a:spcBef>
              <a:spcAft>
                <a:spcPts val="1500"/>
              </a:spcAft>
              <a:buNone/>
            </a:pPr>
            <a:r>
              <a:rPr b="1" lang="tr" sz="2000">
                <a:solidFill>
                  <a:srgbClr val="FF0000"/>
                </a:solidFill>
                <a:latin typeface="Georgia"/>
                <a:ea typeface="Georgia"/>
                <a:cs typeface="Georgia"/>
                <a:sym typeface="Georgia"/>
              </a:rPr>
              <a:t>»</a:t>
            </a:r>
            <a:r>
              <a:rPr lang="tr" sz="2000">
                <a:solidFill>
                  <a:srgbClr val="FF0000"/>
                </a:solidFill>
                <a:latin typeface="Georgia"/>
                <a:ea typeface="Georgia"/>
                <a:cs typeface="Georgia"/>
                <a:sym typeface="Georgia"/>
              </a:rPr>
              <a:t> </a:t>
            </a:r>
            <a:r>
              <a:rPr lang="tr" sz="1300">
                <a:solidFill>
                  <a:srgbClr val="FFFFFF"/>
                </a:solidFill>
                <a:latin typeface="Georgia"/>
                <a:ea typeface="Georgia"/>
                <a:cs typeface="Georgia"/>
                <a:sym typeface="Georgia"/>
              </a:rPr>
              <a:t>Ben yarın dışarı çıkamam, </a:t>
            </a:r>
            <a:r>
              <a:rPr b="1" lang="tr" sz="1300" u="sng">
                <a:solidFill>
                  <a:srgbClr val="FFFFFF"/>
                </a:solidFill>
                <a:latin typeface="Georgia"/>
                <a:ea typeface="Georgia"/>
                <a:cs typeface="Georgia"/>
                <a:sym typeface="Georgia"/>
              </a:rPr>
              <a:t>ama</a:t>
            </a:r>
            <a:r>
              <a:rPr lang="tr" sz="1300">
                <a:solidFill>
                  <a:srgbClr val="FFFFFF"/>
                </a:solidFill>
                <a:latin typeface="Georgia"/>
                <a:ea typeface="Georgia"/>
                <a:cs typeface="Georgia"/>
                <a:sym typeface="Georgia"/>
              </a:rPr>
              <a:t> evde yapılacak bir sürü işim var.</a:t>
            </a:r>
          </a:p>
          <a:p>
            <a:pPr lvl="0" rtl="0" algn="ctr">
              <a:lnSpc>
                <a:spcPct val="100000"/>
              </a:lnSpc>
              <a:spcBef>
                <a:spcPts val="0"/>
              </a:spcBef>
              <a:spcAft>
                <a:spcPts val="1500"/>
              </a:spcAft>
              <a:buNone/>
            </a:pPr>
            <a:r>
              <a:rPr lang="tr" sz="1300">
                <a:solidFill>
                  <a:srgbClr val="FFFFFF"/>
                </a:solidFill>
                <a:latin typeface="Georgia"/>
                <a:ea typeface="Georgia"/>
                <a:cs typeface="Georgia"/>
                <a:sym typeface="Georgia"/>
              </a:rPr>
              <a:t>Bu cümlede “ama” kullanılması doğru değildir. “Ama” cümleden atılmalı ya da yerine “çünkü” getirilerek şu şekilde kurulmalıdır: “Ben yarın dışarı çıkamam, </a:t>
            </a:r>
            <a:r>
              <a:rPr b="1" lang="tr" sz="1300" u="sng">
                <a:solidFill>
                  <a:srgbClr val="FFFFFF"/>
                </a:solidFill>
                <a:latin typeface="Georgia"/>
                <a:ea typeface="Georgia"/>
                <a:cs typeface="Georgia"/>
                <a:sym typeface="Georgia"/>
              </a:rPr>
              <a:t>çünkü</a:t>
            </a:r>
            <a:r>
              <a:rPr lang="tr" sz="1300">
                <a:solidFill>
                  <a:srgbClr val="FFFFFF"/>
                </a:solidFill>
                <a:latin typeface="Georgia"/>
                <a:ea typeface="Georgia"/>
                <a:cs typeface="Georgia"/>
                <a:sym typeface="Georgia"/>
              </a:rPr>
              <a:t> evde yapılacak bir sürü işim var.”</a:t>
            </a: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3" name="Shape 223"/>
        <p:cNvGrpSpPr/>
        <p:nvPr/>
      </p:nvGrpSpPr>
      <p:grpSpPr>
        <a:xfrm>
          <a:off x="0" y="0"/>
          <a:ext cx="0" cy="0"/>
          <a:chOff x="0" y="0"/>
          <a:chExt cx="0" cy="0"/>
        </a:xfrm>
      </p:grpSpPr>
      <p:sp>
        <p:nvSpPr>
          <p:cNvPr id="224" name="Shape 224"/>
          <p:cNvSpPr txBox="1"/>
          <p:nvPr>
            <p:ph type="title"/>
          </p:nvPr>
        </p:nvSpPr>
        <p:spPr>
          <a:xfrm>
            <a:off x="0" y="555600"/>
            <a:ext cx="9144000" cy="4281000"/>
          </a:xfrm>
          <a:prstGeom prst="rect">
            <a:avLst/>
          </a:prstGeom>
        </p:spPr>
        <p:txBody>
          <a:bodyPr anchorCtr="0" anchor="ctr" bIns="91425" lIns="91425" rIns="91425" tIns="91425">
            <a:noAutofit/>
          </a:bodyPr>
          <a:lstStyle/>
          <a:p>
            <a:pPr lvl="0" rtl="0" algn="ctr">
              <a:spcBef>
                <a:spcPts val="0"/>
              </a:spcBef>
              <a:buNone/>
            </a:pPr>
            <a:r>
              <a:rPr lang="tr" sz="6800">
                <a:solidFill>
                  <a:srgbClr val="FFFFFF"/>
                </a:solidFill>
                <a:latin typeface="Georgia"/>
                <a:ea typeface="Georgia"/>
                <a:cs typeface="Georgia"/>
                <a:sym typeface="Georgia"/>
              </a:rPr>
              <a:t>ARZU</a:t>
            </a:r>
          </a:p>
          <a:p>
            <a:pPr lvl="0" rtl="0" algn="ctr">
              <a:spcBef>
                <a:spcPts val="0"/>
              </a:spcBef>
              <a:buNone/>
            </a:pPr>
            <a:r>
              <a:rPr lang="tr" sz="6800">
                <a:solidFill>
                  <a:srgbClr val="FFFFFF"/>
                </a:solidFill>
                <a:latin typeface="Georgia"/>
                <a:ea typeface="Georgia"/>
                <a:cs typeface="Georgia"/>
                <a:sym typeface="Georgia"/>
              </a:rPr>
              <a:t>DEMİR</a:t>
            </a:r>
          </a:p>
          <a:p>
            <a:pPr lvl="0" rtl="0" algn="ctr">
              <a:spcBef>
                <a:spcPts val="0"/>
              </a:spcBef>
              <a:buNone/>
            </a:pPr>
            <a:r>
              <a:rPr lang="tr" sz="6000">
                <a:solidFill>
                  <a:srgbClr val="FFFFFF"/>
                </a:solidFill>
                <a:latin typeface="Georgia"/>
                <a:ea typeface="Georgia"/>
                <a:cs typeface="Georgia"/>
                <a:sym typeface="Georgia"/>
              </a:rPr>
              <a:t>11 / F</a:t>
            </a:r>
          </a:p>
          <a:p>
            <a:pPr lvl="0" algn="ctr">
              <a:spcBef>
                <a:spcPts val="0"/>
              </a:spcBef>
              <a:buNone/>
            </a:pPr>
            <a:r>
              <a:rPr lang="tr" sz="6000">
                <a:solidFill>
                  <a:srgbClr val="FFFFFF"/>
                </a:solidFill>
                <a:latin typeface="Georgia"/>
                <a:ea typeface="Georgia"/>
                <a:cs typeface="Georgia"/>
                <a:sym typeface="Georgia"/>
              </a:rPr>
              <a:t>121</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 name="Shape 69"/>
        <p:cNvGrpSpPr/>
        <p:nvPr/>
      </p:nvGrpSpPr>
      <p:grpSpPr>
        <a:xfrm>
          <a:off x="0" y="0"/>
          <a:ext cx="0" cy="0"/>
          <a:chOff x="0" y="0"/>
          <a:chExt cx="0" cy="0"/>
        </a:xfrm>
      </p:grpSpPr>
      <p:pic>
        <p:nvPicPr>
          <p:cNvPr descr="Anlatım Bozuklukları Kavram Haritası" id="70" name="Shape 70"/>
          <p:cNvPicPr preferRelativeResize="0"/>
          <p:nvPr/>
        </p:nvPicPr>
        <p:blipFill>
          <a:blip r:embed="rId3">
            <a:alphaModFix/>
          </a:blip>
          <a:stretch>
            <a:fillRect/>
          </a:stretch>
        </p:blipFill>
        <p:spPr>
          <a:xfrm>
            <a:off x="1020700" y="0"/>
            <a:ext cx="7200900" cy="5121850"/>
          </a:xfrm>
          <a:prstGeom prst="rect">
            <a:avLst/>
          </a:prstGeom>
          <a:noFill/>
          <a:ln>
            <a:noFill/>
          </a:ln>
        </p:spPr>
      </p:pic>
      <p:sp>
        <p:nvSpPr>
          <p:cNvPr id="71" name="Shape 71"/>
          <p:cNvSpPr/>
          <p:nvPr/>
        </p:nvSpPr>
        <p:spPr>
          <a:xfrm>
            <a:off x="5576200" y="4360675"/>
            <a:ext cx="2645400" cy="761100"/>
          </a:xfrm>
          <a:prstGeom prst="rect">
            <a:avLst/>
          </a:prstGeom>
          <a:solidFill>
            <a:srgbClr val="FFFFFF"/>
          </a:solidFill>
          <a:ln cap="flat" cmpd="sng" w="9525">
            <a:solidFill>
              <a:srgbClr val="FFFFFF"/>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 name="Shape 75"/>
        <p:cNvGrpSpPr/>
        <p:nvPr/>
      </p:nvGrpSpPr>
      <p:grpSpPr>
        <a:xfrm>
          <a:off x="0" y="0"/>
          <a:ext cx="0" cy="0"/>
          <a:chOff x="0" y="0"/>
          <a:chExt cx="0" cy="0"/>
        </a:xfrm>
      </p:grpSpPr>
      <p:sp>
        <p:nvSpPr>
          <p:cNvPr id="76" name="Shape 76"/>
          <p:cNvSpPr txBox="1"/>
          <p:nvPr>
            <p:ph type="title"/>
          </p:nvPr>
        </p:nvSpPr>
        <p:spPr>
          <a:xfrm>
            <a:off x="671250" y="2141250"/>
            <a:ext cx="7852200" cy="861000"/>
          </a:xfrm>
          <a:prstGeom prst="rect">
            <a:avLst/>
          </a:prstGeom>
        </p:spPr>
        <p:txBody>
          <a:bodyPr anchorCtr="0" anchor="ctr" bIns="91425" lIns="91425" rIns="91425" tIns="91425">
            <a:noAutofit/>
          </a:bodyPr>
          <a:lstStyle/>
          <a:p>
            <a:pPr lvl="0" rtl="0">
              <a:lnSpc>
                <a:spcPct val="139024"/>
              </a:lnSpc>
              <a:spcBef>
                <a:spcPts val="2300"/>
              </a:spcBef>
              <a:spcAft>
                <a:spcPts val="1500"/>
              </a:spcAft>
              <a:buNone/>
            </a:pPr>
            <a:r>
              <a:rPr b="1" lang="tr" sz="4000">
                <a:solidFill>
                  <a:srgbClr val="FFFFFF"/>
                </a:solidFill>
                <a:latin typeface="Georgia"/>
                <a:ea typeface="Georgia"/>
                <a:cs typeface="Georgia"/>
                <a:sym typeface="Georgia"/>
              </a:rPr>
              <a:t>Anlamsal (Anlama Dayalı) Anlatım Bozuklukları</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0" name="Shape 80"/>
        <p:cNvGrpSpPr/>
        <p:nvPr/>
      </p:nvGrpSpPr>
      <p:grpSpPr>
        <a:xfrm>
          <a:off x="0" y="0"/>
          <a:ext cx="0" cy="0"/>
          <a:chOff x="0" y="0"/>
          <a:chExt cx="0" cy="0"/>
        </a:xfrm>
      </p:grpSpPr>
      <p:sp>
        <p:nvSpPr>
          <p:cNvPr id="81" name="Shape 81"/>
          <p:cNvSpPr txBox="1"/>
          <p:nvPr>
            <p:ph type="title"/>
          </p:nvPr>
        </p:nvSpPr>
        <p:spPr>
          <a:xfrm>
            <a:off x="311700" y="445025"/>
            <a:ext cx="8520600" cy="572700"/>
          </a:xfrm>
          <a:prstGeom prst="rect">
            <a:avLst/>
          </a:prstGeom>
        </p:spPr>
        <p:txBody>
          <a:bodyPr anchorCtr="0" anchor="ctr" bIns="91425" lIns="91425" rIns="91425" tIns="91425">
            <a:noAutofit/>
          </a:bodyPr>
          <a:lstStyle/>
          <a:p>
            <a:pPr lvl="0" rtl="0" algn="ctr">
              <a:lnSpc>
                <a:spcPct val="136363"/>
              </a:lnSpc>
              <a:spcBef>
                <a:spcPts val="2000"/>
              </a:spcBef>
              <a:spcAft>
                <a:spcPts val="1300"/>
              </a:spcAft>
              <a:buNone/>
            </a:pPr>
            <a:r>
              <a:rPr b="1" lang="tr" sz="3600">
                <a:solidFill>
                  <a:srgbClr val="FFFFFF"/>
                </a:solidFill>
                <a:latin typeface="Arial"/>
                <a:ea typeface="Arial"/>
                <a:cs typeface="Arial"/>
                <a:sym typeface="Arial"/>
              </a:rPr>
              <a:t>Gereksiz Sözcük Kullanılması</a:t>
            </a:r>
          </a:p>
        </p:txBody>
      </p:sp>
      <p:sp>
        <p:nvSpPr>
          <p:cNvPr id="82" name="Shape 82"/>
          <p:cNvSpPr txBox="1"/>
          <p:nvPr>
            <p:ph idx="1" type="body"/>
          </p:nvPr>
        </p:nvSpPr>
        <p:spPr>
          <a:xfrm>
            <a:off x="311700" y="1152475"/>
            <a:ext cx="8520600" cy="3416400"/>
          </a:xfrm>
          <a:prstGeom prst="rect">
            <a:avLst/>
          </a:prstGeom>
        </p:spPr>
        <p:txBody>
          <a:bodyPr anchorCtr="0" anchor="ctr" bIns="91425" lIns="91425" rIns="91425" tIns="91425">
            <a:noAutofit/>
          </a:bodyPr>
          <a:lstStyle/>
          <a:p>
            <a:pPr lvl="0" rtl="0" algn="ctr">
              <a:lnSpc>
                <a:spcPct val="169565"/>
              </a:lnSpc>
              <a:spcBef>
                <a:spcPts val="0"/>
              </a:spcBef>
              <a:spcAft>
                <a:spcPts val="2000"/>
              </a:spcAft>
              <a:buNone/>
            </a:pPr>
            <a:r>
              <a:rPr lang="tr" sz="1300">
                <a:solidFill>
                  <a:srgbClr val="FFFFFF"/>
                </a:solidFill>
                <a:latin typeface="Georgia"/>
                <a:ea typeface="Georgia"/>
                <a:cs typeface="Georgia"/>
                <a:sym typeface="Georgia"/>
              </a:rPr>
              <a:t>İyi ve sağlam bir cümlede gereksiz sözcük bulunmaz. Cümlede gereksiz sözcüğün kullanılması, anlatım bozukluğuna yol açar. Cümlede düşüncenin belirtilmesinde belli bir görevi olmayan sözcükler gereksizdir. Bu tür sözcükler, cümleden çıkarılmalıdır. Bunu şöyle yapabiliriz:</a:t>
            </a:r>
          </a:p>
          <a:p>
            <a:pPr lvl="0" rtl="0" algn="ctr">
              <a:lnSpc>
                <a:spcPct val="169565"/>
              </a:lnSpc>
              <a:spcBef>
                <a:spcPts val="0"/>
              </a:spcBef>
              <a:spcAft>
                <a:spcPts val="2000"/>
              </a:spcAft>
              <a:buNone/>
            </a:pPr>
            <a:r>
              <a:rPr lang="tr" sz="1300">
                <a:solidFill>
                  <a:srgbClr val="FFFFFF"/>
                </a:solidFill>
                <a:latin typeface="Georgia"/>
                <a:ea typeface="Georgia"/>
                <a:cs typeface="Georgia"/>
                <a:sym typeface="Georgia"/>
              </a:rPr>
              <a:t>Bir sözcük cümleden çıkarıldığında, cümlenin anlam ve anlatımında bir bozulma, daralma olmuyorsa, o sözcük gereksizdir. Çıkarıldığında cümlenin anlamı ve anlatımı bozuluyorsa, o sözcük gereklidir.</a:t>
            </a:r>
          </a:p>
          <a:p>
            <a:pPr lvl="0" rtl="0" algn="ctr">
              <a:lnSpc>
                <a:spcPct val="169565"/>
              </a:lnSpc>
              <a:spcBef>
                <a:spcPts val="0"/>
              </a:spcBef>
              <a:spcAft>
                <a:spcPts val="2000"/>
              </a:spcAft>
              <a:buNone/>
            </a:pPr>
            <a:r>
              <a:rPr lang="tr" sz="1300">
                <a:solidFill>
                  <a:srgbClr val="FFFFFF"/>
                </a:solidFill>
                <a:latin typeface="Georgia"/>
                <a:ea typeface="Georgia"/>
                <a:cs typeface="Georgia"/>
                <a:sym typeface="Georgia"/>
              </a:rPr>
              <a:t>Gereksiz sözcük kullanımından kaynaklanan anlatım bozuklukları, eş anlamlı kelimelerin bir arada kullanılması ve anlamca birbirini kapsayan kelimelerin bir arada kullanılması olmak üzere iki şekilde oluşur.</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6" name="Shape 86"/>
        <p:cNvGrpSpPr/>
        <p:nvPr/>
      </p:nvGrpSpPr>
      <p:grpSpPr>
        <a:xfrm>
          <a:off x="0" y="0"/>
          <a:ext cx="0" cy="0"/>
          <a:chOff x="0" y="0"/>
          <a:chExt cx="0" cy="0"/>
        </a:xfrm>
      </p:grpSpPr>
      <p:sp>
        <p:nvSpPr>
          <p:cNvPr id="87" name="Shape 87"/>
          <p:cNvSpPr txBox="1"/>
          <p:nvPr>
            <p:ph idx="1" type="body"/>
          </p:nvPr>
        </p:nvSpPr>
        <p:spPr>
          <a:xfrm>
            <a:off x="311700" y="220300"/>
            <a:ext cx="8520600" cy="4720500"/>
          </a:xfrm>
          <a:prstGeom prst="rect">
            <a:avLst/>
          </a:prstGeom>
        </p:spPr>
        <p:txBody>
          <a:bodyPr anchorCtr="0" anchor="ctr" bIns="91425" lIns="91425" rIns="91425" tIns="91425">
            <a:noAutofit/>
          </a:bodyPr>
          <a:lstStyle/>
          <a:p>
            <a:pPr lvl="0" rtl="0" algn="ctr">
              <a:spcBef>
                <a:spcPts val="0"/>
              </a:spcBef>
              <a:spcAft>
                <a:spcPts val="0"/>
              </a:spcAft>
              <a:buNone/>
            </a:pPr>
            <a:r>
              <a:rPr b="1" i="1" lang="tr">
                <a:solidFill>
                  <a:srgbClr val="FFF2CC"/>
                </a:solidFill>
                <a:latin typeface="Georgia"/>
                <a:ea typeface="Georgia"/>
                <a:cs typeface="Georgia"/>
                <a:sym typeface="Georgia"/>
              </a:rPr>
              <a:t>Cümlede gereksiz sözcük kullanımına örnekler</a:t>
            </a:r>
          </a:p>
          <a:p>
            <a:pPr lvl="0" rtl="0" algn="ctr">
              <a:spcBef>
                <a:spcPts val="0"/>
              </a:spcBef>
              <a:spcAft>
                <a:spcPts val="0"/>
              </a:spcAft>
              <a:buNone/>
            </a:pPr>
            <a:r>
              <a:t/>
            </a:r>
            <a:endParaRPr sz="1300">
              <a:solidFill>
                <a:srgbClr val="FFFFFF"/>
              </a:solidFill>
              <a:latin typeface="Georgia"/>
              <a:ea typeface="Georgia"/>
              <a:cs typeface="Georgia"/>
              <a:sym typeface="Georgia"/>
            </a:endParaRPr>
          </a:p>
          <a:p>
            <a:pPr indent="-311150" lvl="0" marL="838200" marR="381000" rtl="0" algn="ctr">
              <a:spcBef>
                <a:spcPts val="0"/>
              </a:spcBef>
              <a:spcAft>
                <a:spcPts val="0"/>
              </a:spcAft>
              <a:buClr>
                <a:srgbClr val="FFFFFF"/>
              </a:buClr>
              <a:buSzPct val="100000"/>
              <a:buFont typeface="Verdana"/>
            </a:pPr>
            <a:r>
              <a:rPr b="1" lang="tr" sz="1300">
                <a:solidFill>
                  <a:srgbClr val="FFFFFF"/>
                </a:solidFill>
                <a:latin typeface="Georgia"/>
                <a:ea typeface="Georgia"/>
                <a:cs typeface="Georgia"/>
                <a:sym typeface="Georgia"/>
              </a:rPr>
              <a:t>Yine</a:t>
            </a:r>
            <a:r>
              <a:rPr lang="tr" sz="1300">
                <a:solidFill>
                  <a:srgbClr val="FFFFFF"/>
                </a:solidFill>
                <a:latin typeface="Georgia"/>
                <a:ea typeface="Georgia"/>
                <a:cs typeface="Georgia"/>
                <a:sym typeface="Georgia"/>
              </a:rPr>
              <a:t> o zaman </a:t>
            </a:r>
            <a:r>
              <a:rPr b="1" lang="tr" sz="1300" u="sng">
                <a:solidFill>
                  <a:srgbClr val="FFFFFF"/>
                </a:solidFill>
                <a:latin typeface="Georgia"/>
                <a:ea typeface="Georgia"/>
                <a:cs typeface="Georgia"/>
                <a:sym typeface="Georgia"/>
              </a:rPr>
              <a:t>da</a:t>
            </a:r>
            <a:r>
              <a:rPr lang="tr" sz="1300">
                <a:solidFill>
                  <a:srgbClr val="FFFFFF"/>
                </a:solidFill>
                <a:latin typeface="Georgia"/>
                <a:ea typeface="Georgia"/>
                <a:cs typeface="Georgia"/>
                <a:sym typeface="Georgia"/>
              </a:rPr>
              <a:t> böyle sevinmiştik.</a:t>
            </a:r>
          </a:p>
          <a:p>
            <a:pPr lvl="0" marR="381000" rtl="0" algn="ctr">
              <a:spcBef>
                <a:spcPts val="0"/>
              </a:spcBef>
              <a:spcAft>
                <a:spcPts val="0"/>
              </a:spcAft>
              <a:buNone/>
            </a:pPr>
            <a:r>
              <a:t/>
            </a:r>
            <a:endParaRPr sz="1300">
              <a:solidFill>
                <a:srgbClr val="FFFFFF"/>
              </a:solidFill>
              <a:latin typeface="Georgia"/>
              <a:ea typeface="Georgia"/>
              <a:cs typeface="Georgia"/>
              <a:sym typeface="Georgia"/>
            </a:endParaRPr>
          </a:p>
          <a:p>
            <a:pPr indent="-311150" lvl="0" marL="838200" marR="381000" rtl="0" algn="ctr">
              <a:spcBef>
                <a:spcPts val="0"/>
              </a:spcBef>
              <a:spcAft>
                <a:spcPts val="0"/>
              </a:spcAft>
              <a:buClr>
                <a:srgbClr val="FFFFFF"/>
              </a:buClr>
              <a:buSzPct val="100000"/>
              <a:buFont typeface="Verdana"/>
            </a:pPr>
            <a:r>
              <a:rPr b="1" lang="tr" sz="1300">
                <a:solidFill>
                  <a:srgbClr val="FFFFFF"/>
                </a:solidFill>
                <a:latin typeface="Georgia"/>
                <a:ea typeface="Georgia"/>
                <a:cs typeface="Georgia"/>
                <a:sym typeface="Georgia"/>
              </a:rPr>
              <a:t>Ne olursa olsun</a:t>
            </a:r>
            <a:r>
              <a:rPr lang="tr" sz="1300">
                <a:solidFill>
                  <a:srgbClr val="FFFFFF"/>
                </a:solidFill>
                <a:latin typeface="Georgia"/>
                <a:ea typeface="Georgia"/>
                <a:cs typeface="Georgia"/>
                <a:sym typeface="Georgia"/>
              </a:rPr>
              <a:t> oraya </a:t>
            </a:r>
            <a:r>
              <a:rPr b="1" lang="tr" sz="1300" u="sng">
                <a:solidFill>
                  <a:srgbClr val="FFFFFF"/>
                </a:solidFill>
                <a:latin typeface="Georgia"/>
                <a:ea typeface="Georgia"/>
                <a:cs typeface="Georgia"/>
                <a:sym typeface="Georgia"/>
              </a:rPr>
              <a:t>mutlaka</a:t>
            </a:r>
            <a:r>
              <a:rPr lang="tr" sz="1300">
                <a:solidFill>
                  <a:srgbClr val="FFFFFF"/>
                </a:solidFill>
                <a:latin typeface="Georgia"/>
                <a:ea typeface="Georgia"/>
                <a:cs typeface="Georgia"/>
                <a:sym typeface="Georgia"/>
              </a:rPr>
              <a:t> geleceğim.</a:t>
            </a:r>
          </a:p>
          <a:p>
            <a:pPr lvl="0" marR="381000" rtl="0" algn="ctr">
              <a:spcBef>
                <a:spcPts val="0"/>
              </a:spcBef>
              <a:spcAft>
                <a:spcPts val="0"/>
              </a:spcAft>
              <a:buNone/>
            </a:pPr>
            <a:r>
              <a:t/>
            </a:r>
            <a:endParaRPr sz="1300">
              <a:solidFill>
                <a:srgbClr val="FFFFFF"/>
              </a:solidFill>
              <a:latin typeface="Georgia"/>
              <a:ea typeface="Georgia"/>
              <a:cs typeface="Georgia"/>
              <a:sym typeface="Georgia"/>
            </a:endParaRPr>
          </a:p>
          <a:p>
            <a:pPr indent="-311150" lvl="0" marL="838200" marR="381000" rtl="0" algn="ctr">
              <a:spcBef>
                <a:spcPts val="0"/>
              </a:spcBef>
              <a:spcAft>
                <a:spcPts val="0"/>
              </a:spcAft>
              <a:buClr>
                <a:srgbClr val="FFFFFF"/>
              </a:buClr>
              <a:buSzPct val="100000"/>
              <a:buFont typeface="Verdana"/>
            </a:pPr>
            <a:r>
              <a:rPr lang="tr" sz="1300">
                <a:solidFill>
                  <a:srgbClr val="FFFFFF"/>
                </a:solidFill>
                <a:latin typeface="Georgia"/>
                <a:ea typeface="Georgia"/>
                <a:cs typeface="Georgia"/>
                <a:sym typeface="Georgia"/>
              </a:rPr>
              <a:t>Burada </a:t>
            </a:r>
            <a:r>
              <a:rPr b="1" lang="tr" sz="1300">
                <a:solidFill>
                  <a:srgbClr val="FFFFFF"/>
                </a:solidFill>
                <a:latin typeface="Georgia"/>
                <a:ea typeface="Georgia"/>
                <a:cs typeface="Georgia"/>
                <a:sym typeface="Georgia"/>
              </a:rPr>
              <a:t>aşağı yukarı</a:t>
            </a:r>
            <a:r>
              <a:rPr lang="tr" sz="1300">
                <a:solidFill>
                  <a:srgbClr val="FFFFFF"/>
                </a:solidFill>
                <a:latin typeface="Georgia"/>
                <a:ea typeface="Georgia"/>
                <a:cs typeface="Georgia"/>
                <a:sym typeface="Georgia"/>
              </a:rPr>
              <a:t> </a:t>
            </a:r>
            <a:r>
              <a:rPr lang="tr" sz="1300" u="sng">
                <a:solidFill>
                  <a:srgbClr val="FFFFFF"/>
                </a:solidFill>
                <a:latin typeface="Georgia"/>
                <a:ea typeface="Georgia"/>
                <a:cs typeface="Georgia"/>
                <a:sym typeface="Georgia"/>
              </a:rPr>
              <a:t>yaklaşık</a:t>
            </a:r>
            <a:r>
              <a:rPr lang="tr" sz="1300">
                <a:solidFill>
                  <a:srgbClr val="FFFFFF"/>
                </a:solidFill>
                <a:latin typeface="Georgia"/>
                <a:ea typeface="Georgia"/>
                <a:cs typeface="Georgia"/>
                <a:sym typeface="Georgia"/>
              </a:rPr>
              <a:t> bir saattir bekliyorum.</a:t>
            </a:r>
          </a:p>
          <a:p>
            <a:pPr lvl="0" marR="381000" rtl="0" algn="ctr">
              <a:spcBef>
                <a:spcPts val="0"/>
              </a:spcBef>
              <a:spcAft>
                <a:spcPts val="0"/>
              </a:spcAft>
              <a:buNone/>
            </a:pPr>
            <a:r>
              <a:t/>
            </a:r>
            <a:endParaRPr sz="1300">
              <a:solidFill>
                <a:srgbClr val="FFFFFF"/>
              </a:solidFill>
              <a:latin typeface="Georgia"/>
              <a:ea typeface="Georgia"/>
              <a:cs typeface="Georgia"/>
              <a:sym typeface="Georgia"/>
            </a:endParaRPr>
          </a:p>
          <a:p>
            <a:pPr indent="-311150" lvl="0" marL="838200" marR="381000" rtl="0" algn="ctr">
              <a:spcBef>
                <a:spcPts val="0"/>
              </a:spcBef>
              <a:spcAft>
                <a:spcPts val="0"/>
              </a:spcAft>
              <a:buClr>
                <a:srgbClr val="FFFFFF"/>
              </a:buClr>
              <a:buSzPct val="100000"/>
              <a:buFont typeface="Verdana"/>
            </a:pPr>
            <a:r>
              <a:rPr lang="tr" sz="1300">
                <a:solidFill>
                  <a:srgbClr val="FFFFFF"/>
                </a:solidFill>
                <a:latin typeface="Georgia"/>
                <a:ea typeface="Georgia"/>
                <a:cs typeface="Georgia"/>
                <a:sym typeface="Georgia"/>
              </a:rPr>
              <a:t>İki ayakkabıdan </a:t>
            </a:r>
            <a:r>
              <a:rPr b="1" lang="tr" sz="1300">
                <a:solidFill>
                  <a:srgbClr val="FFFFFF"/>
                </a:solidFill>
                <a:latin typeface="Georgia"/>
                <a:ea typeface="Georgia"/>
                <a:cs typeface="Georgia"/>
                <a:sym typeface="Georgia"/>
              </a:rPr>
              <a:t>en</a:t>
            </a:r>
            <a:r>
              <a:rPr lang="tr" sz="1300">
                <a:solidFill>
                  <a:srgbClr val="FFFFFF"/>
                </a:solidFill>
                <a:latin typeface="Georgia"/>
                <a:ea typeface="Georgia"/>
                <a:cs typeface="Georgia"/>
                <a:sym typeface="Georgia"/>
              </a:rPr>
              <a:t> </a:t>
            </a:r>
            <a:r>
              <a:rPr b="1" lang="tr" sz="1300" u="sng">
                <a:solidFill>
                  <a:srgbClr val="FFFFFF"/>
                </a:solidFill>
                <a:latin typeface="Georgia"/>
                <a:ea typeface="Georgia"/>
                <a:cs typeface="Georgia"/>
                <a:sym typeface="Georgia"/>
              </a:rPr>
              <a:t>pahalısını</a:t>
            </a:r>
            <a:r>
              <a:rPr b="1" lang="tr" sz="1300">
                <a:solidFill>
                  <a:srgbClr val="FFFFFF"/>
                </a:solidFill>
                <a:latin typeface="Georgia"/>
                <a:ea typeface="Georgia"/>
                <a:cs typeface="Georgia"/>
                <a:sym typeface="Georgia"/>
              </a:rPr>
              <a:t> </a:t>
            </a:r>
            <a:r>
              <a:rPr lang="tr" sz="1300">
                <a:solidFill>
                  <a:srgbClr val="FFFFFF"/>
                </a:solidFill>
                <a:latin typeface="Georgia"/>
                <a:ea typeface="Georgia"/>
                <a:cs typeface="Georgia"/>
                <a:sym typeface="Georgia"/>
              </a:rPr>
              <a:t>beğendi.</a:t>
            </a:r>
          </a:p>
          <a:p>
            <a:pPr lvl="0" marR="381000" rtl="0" algn="ctr">
              <a:spcBef>
                <a:spcPts val="0"/>
              </a:spcBef>
              <a:spcAft>
                <a:spcPts val="0"/>
              </a:spcAft>
              <a:buNone/>
            </a:pPr>
            <a:r>
              <a:t/>
            </a:r>
            <a:endParaRPr sz="1300">
              <a:solidFill>
                <a:srgbClr val="FFFFFF"/>
              </a:solidFill>
              <a:latin typeface="Georgia"/>
              <a:ea typeface="Georgia"/>
              <a:cs typeface="Georgia"/>
              <a:sym typeface="Georgia"/>
            </a:endParaRPr>
          </a:p>
          <a:p>
            <a:pPr indent="-311150" lvl="0" marL="838200" marR="381000" rtl="0" algn="ctr">
              <a:spcBef>
                <a:spcPts val="0"/>
              </a:spcBef>
              <a:spcAft>
                <a:spcPts val="0"/>
              </a:spcAft>
              <a:buClr>
                <a:srgbClr val="FFFFFF"/>
              </a:buClr>
              <a:buSzPct val="100000"/>
              <a:buFont typeface="Verdana"/>
            </a:pPr>
            <a:r>
              <a:rPr b="1" lang="tr" sz="1300">
                <a:solidFill>
                  <a:srgbClr val="FFFFFF"/>
                </a:solidFill>
                <a:latin typeface="Georgia"/>
                <a:ea typeface="Georgia"/>
                <a:cs typeface="Georgia"/>
                <a:sym typeface="Georgia"/>
              </a:rPr>
              <a:t>Yüksek sesle</a:t>
            </a:r>
            <a:r>
              <a:rPr lang="tr" sz="1300">
                <a:solidFill>
                  <a:srgbClr val="FFFFFF"/>
                </a:solidFill>
                <a:latin typeface="Georgia"/>
                <a:ea typeface="Georgia"/>
                <a:cs typeface="Georgia"/>
                <a:sym typeface="Georgia"/>
              </a:rPr>
              <a:t> </a:t>
            </a:r>
            <a:r>
              <a:rPr b="1" lang="tr" sz="1300" u="sng">
                <a:solidFill>
                  <a:srgbClr val="FFFFFF"/>
                </a:solidFill>
                <a:latin typeface="Georgia"/>
                <a:ea typeface="Georgia"/>
                <a:cs typeface="Georgia"/>
                <a:sym typeface="Georgia"/>
              </a:rPr>
              <a:t>bağırma</a:t>
            </a:r>
            <a:r>
              <a:rPr lang="tr" sz="1300">
                <a:solidFill>
                  <a:srgbClr val="FFFFFF"/>
                </a:solidFill>
                <a:latin typeface="Georgia"/>
                <a:ea typeface="Georgia"/>
                <a:cs typeface="Georgia"/>
                <a:sym typeface="Georgia"/>
              </a:rPr>
              <a:t>, seni duyuyorum.</a:t>
            </a:r>
          </a:p>
          <a:p>
            <a:pPr lvl="0" marR="381000" rtl="0" algn="ctr">
              <a:spcBef>
                <a:spcPts val="0"/>
              </a:spcBef>
              <a:spcAft>
                <a:spcPts val="0"/>
              </a:spcAft>
              <a:buNone/>
            </a:pPr>
            <a:r>
              <a:t/>
            </a:r>
            <a:endParaRPr sz="1300">
              <a:solidFill>
                <a:srgbClr val="FFFFFF"/>
              </a:solidFill>
              <a:latin typeface="Georgia"/>
              <a:ea typeface="Georgia"/>
              <a:cs typeface="Georgia"/>
              <a:sym typeface="Georgia"/>
            </a:endParaRPr>
          </a:p>
          <a:p>
            <a:pPr indent="-311150" lvl="0" marL="838200" marR="381000" rtl="0" algn="ctr">
              <a:spcBef>
                <a:spcPts val="0"/>
              </a:spcBef>
              <a:spcAft>
                <a:spcPts val="0"/>
              </a:spcAft>
              <a:buClr>
                <a:srgbClr val="FFFFFF"/>
              </a:buClr>
              <a:buSzPct val="100000"/>
              <a:buFont typeface="Verdana"/>
            </a:pPr>
            <a:r>
              <a:rPr b="1" lang="tr" sz="1300">
                <a:solidFill>
                  <a:srgbClr val="FFFFFF"/>
                </a:solidFill>
                <a:latin typeface="Georgia"/>
                <a:ea typeface="Georgia"/>
                <a:cs typeface="Georgia"/>
                <a:sym typeface="Georgia"/>
              </a:rPr>
              <a:t>Oysa </a:t>
            </a:r>
            <a:r>
              <a:rPr lang="tr" sz="1300">
                <a:solidFill>
                  <a:srgbClr val="FFFFFF"/>
                </a:solidFill>
                <a:latin typeface="Georgia"/>
                <a:ea typeface="Georgia"/>
                <a:cs typeface="Georgia"/>
                <a:sym typeface="Georgia"/>
              </a:rPr>
              <a:t>komşumuzun kedisi </a:t>
            </a:r>
            <a:r>
              <a:rPr b="1" lang="tr" sz="1300" u="sng">
                <a:solidFill>
                  <a:srgbClr val="FFFFFF"/>
                </a:solidFill>
                <a:latin typeface="Georgia"/>
                <a:ea typeface="Georgia"/>
                <a:cs typeface="Georgia"/>
                <a:sym typeface="Georgia"/>
              </a:rPr>
              <a:t>ise</a:t>
            </a:r>
            <a:r>
              <a:rPr lang="tr" sz="1300">
                <a:solidFill>
                  <a:srgbClr val="FFFFFF"/>
                </a:solidFill>
                <a:latin typeface="Georgia"/>
                <a:ea typeface="Georgia"/>
                <a:cs typeface="Georgia"/>
                <a:sym typeface="Georgia"/>
              </a:rPr>
              <a:t> hep bize gelirdi.</a:t>
            </a:r>
          </a:p>
          <a:p>
            <a:pPr lvl="0" marR="381000" rtl="0" algn="ctr">
              <a:spcBef>
                <a:spcPts val="0"/>
              </a:spcBef>
              <a:spcAft>
                <a:spcPts val="0"/>
              </a:spcAft>
              <a:buNone/>
            </a:pPr>
            <a:r>
              <a:t/>
            </a:r>
            <a:endParaRPr sz="1300">
              <a:solidFill>
                <a:srgbClr val="FFFFFF"/>
              </a:solidFill>
              <a:latin typeface="Georgia"/>
              <a:ea typeface="Georgia"/>
              <a:cs typeface="Georgia"/>
              <a:sym typeface="Georgia"/>
            </a:endParaRPr>
          </a:p>
          <a:p>
            <a:pPr indent="-311150" lvl="0" marL="838200" marR="381000" rtl="0" algn="ctr">
              <a:spcBef>
                <a:spcPts val="0"/>
              </a:spcBef>
              <a:spcAft>
                <a:spcPts val="0"/>
              </a:spcAft>
              <a:buClr>
                <a:srgbClr val="FFFFFF"/>
              </a:buClr>
              <a:buSzPct val="100000"/>
              <a:buFont typeface="Verdana"/>
            </a:pPr>
            <a:r>
              <a:rPr lang="tr" sz="1300">
                <a:solidFill>
                  <a:srgbClr val="FFFFFF"/>
                </a:solidFill>
                <a:latin typeface="Georgia"/>
                <a:ea typeface="Georgia"/>
                <a:cs typeface="Georgia"/>
                <a:sym typeface="Georgia"/>
              </a:rPr>
              <a:t>Köydeki insanları hep </a:t>
            </a:r>
            <a:r>
              <a:rPr b="1" lang="tr" sz="1300">
                <a:solidFill>
                  <a:srgbClr val="FFFFFF"/>
                </a:solidFill>
                <a:latin typeface="Georgia"/>
                <a:ea typeface="Georgia"/>
                <a:cs typeface="Georgia"/>
                <a:sym typeface="Georgia"/>
              </a:rPr>
              <a:t>sağlıklı</a:t>
            </a:r>
            <a:r>
              <a:rPr lang="tr" sz="1300">
                <a:solidFill>
                  <a:srgbClr val="FFFFFF"/>
                </a:solidFill>
                <a:latin typeface="Georgia"/>
                <a:ea typeface="Georgia"/>
                <a:cs typeface="Georgia"/>
                <a:sym typeface="Georgia"/>
              </a:rPr>
              <a:t>, </a:t>
            </a:r>
            <a:r>
              <a:rPr b="1" lang="tr" sz="1300" u="sng">
                <a:solidFill>
                  <a:srgbClr val="FFFFFF"/>
                </a:solidFill>
                <a:latin typeface="Georgia"/>
                <a:ea typeface="Georgia"/>
                <a:cs typeface="Georgia"/>
                <a:sym typeface="Georgia"/>
              </a:rPr>
              <a:t>sıhhatli</a:t>
            </a:r>
            <a:r>
              <a:rPr lang="tr" sz="1300">
                <a:solidFill>
                  <a:srgbClr val="FFFFFF"/>
                </a:solidFill>
                <a:latin typeface="Georgia"/>
                <a:ea typeface="Georgia"/>
                <a:cs typeface="Georgia"/>
                <a:sym typeface="Georgia"/>
              </a:rPr>
              <a:t> insanlar sanırdım.</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1" name="Shape 91"/>
        <p:cNvGrpSpPr/>
        <p:nvPr/>
      </p:nvGrpSpPr>
      <p:grpSpPr>
        <a:xfrm>
          <a:off x="0" y="0"/>
          <a:ext cx="0" cy="0"/>
          <a:chOff x="0" y="0"/>
          <a:chExt cx="0" cy="0"/>
        </a:xfrm>
      </p:grpSpPr>
      <p:sp>
        <p:nvSpPr>
          <p:cNvPr id="92" name="Shape 92"/>
          <p:cNvSpPr txBox="1"/>
          <p:nvPr>
            <p:ph type="title"/>
          </p:nvPr>
        </p:nvSpPr>
        <p:spPr>
          <a:xfrm>
            <a:off x="311700" y="445025"/>
            <a:ext cx="8520600" cy="572700"/>
          </a:xfrm>
          <a:prstGeom prst="rect">
            <a:avLst/>
          </a:prstGeom>
        </p:spPr>
        <p:txBody>
          <a:bodyPr anchorCtr="0" anchor="ctr" bIns="91425" lIns="91425" rIns="91425" tIns="91425">
            <a:noAutofit/>
          </a:bodyPr>
          <a:lstStyle/>
          <a:p>
            <a:pPr lvl="0" rtl="0" algn="ctr">
              <a:lnSpc>
                <a:spcPct val="100000"/>
              </a:lnSpc>
              <a:spcBef>
                <a:spcPts val="1800"/>
              </a:spcBef>
              <a:spcAft>
                <a:spcPts val="1100"/>
              </a:spcAft>
              <a:buNone/>
            </a:pPr>
            <a:r>
              <a:rPr b="1" lang="tr">
                <a:solidFill>
                  <a:srgbClr val="FFFFFF"/>
                </a:solidFill>
                <a:latin typeface="Georgia"/>
                <a:ea typeface="Georgia"/>
                <a:cs typeface="Georgia"/>
                <a:sym typeface="Georgia"/>
              </a:rPr>
              <a:t>Eş Anlamlı Sözcüklerin Bir Arada Kullanılması</a:t>
            </a:r>
          </a:p>
        </p:txBody>
      </p:sp>
      <p:sp>
        <p:nvSpPr>
          <p:cNvPr id="93" name="Shape 93"/>
          <p:cNvSpPr txBox="1"/>
          <p:nvPr>
            <p:ph idx="1" type="body"/>
          </p:nvPr>
        </p:nvSpPr>
        <p:spPr>
          <a:xfrm>
            <a:off x="115550" y="1152475"/>
            <a:ext cx="8929800" cy="3416400"/>
          </a:xfrm>
          <a:prstGeom prst="rect">
            <a:avLst/>
          </a:prstGeom>
        </p:spPr>
        <p:txBody>
          <a:bodyPr anchorCtr="0" anchor="ctr" bIns="91425" lIns="91425" rIns="91425" tIns="91425">
            <a:noAutofit/>
          </a:bodyPr>
          <a:lstStyle/>
          <a:p>
            <a:pPr lvl="0" algn="ctr">
              <a:lnSpc>
                <a:spcPct val="115000"/>
              </a:lnSpc>
              <a:spcBef>
                <a:spcPts val="0"/>
              </a:spcBef>
              <a:buNone/>
            </a:pPr>
            <a:r>
              <a:rPr lang="tr" sz="1200">
                <a:solidFill>
                  <a:srgbClr val="FFFFFF"/>
                </a:solidFill>
                <a:latin typeface="Georgia"/>
                <a:ea typeface="Georgia"/>
                <a:cs typeface="Georgia"/>
                <a:sym typeface="Georgia"/>
              </a:rPr>
              <a:t>Bu tür anlatım bozuklukları aynı anlama gelen sözcüklerin veya söz gruplarının aynı cümle içerisinde kullanılmasıyla oluşur.         </a:t>
            </a:r>
            <a:r>
              <a:rPr b="1" lang="tr" sz="2000">
                <a:solidFill>
                  <a:srgbClr val="FF0000"/>
                </a:solidFill>
                <a:latin typeface="Georgia"/>
                <a:ea typeface="Georgia"/>
                <a:cs typeface="Georgia"/>
                <a:sym typeface="Georgia"/>
              </a:rPr>
              <a:t>»</a:t>
            </a:r>
            <a:r>
              <a:rPr lang="tr" sz="1200">
                <a:solidFill>
                  <a:srgbClr val="FFFFFF"/>
                </a:solidFill>
                <a:latin typeface="Georgia"/>
                <a:ea typeface="Georgia"/>
                <a:cs typeface="Georgia"/>
                <a:sym typeface="Georgia"/>
              </a:rPr>
              <a:t> </a:t>
            </a:r>
            <a:r>
              <a:rPr b="1" lang="tr" sz="1200" u="sng">
                <a:solidFill>
                  <a:srgbClr val="FFFFFF"/>
                </a:solidFill>
                <a:latin typeface="Georgia"/>
                <a:ea typeface="Georgia"/>
                <a:cs typeface="Georgia"/>
                <a:sym typeface="Georgia"/>
              </a:rPr>
              <a:t>Bari</a:t>
            </a:r>
            <a:r>
              <a:rPr lang="tr" sz="1200" u="sng">
                <a:solidFill>
                  <a:srgbClr val="FFFFFF"/>
                </a:solidFill>
                <a:latin typeface="Georgia"/>
                <a:ea typeface="Georgia"/>
                <a:cs typeface="Georgia"/>
                <a:sym typeface="Georgia"/>
              </a:rPr>
              <a:t> </a:t>
            </a:r>
            <a:r>
              <a:rPr b="1" lang="tr" sz="1200" u="sng">
                <a:solidFill>
                  <a:srgbClr val="FFFFFF"/>
                </a:solidFill>
                <a:latin typeface="Georgia"/>
                <a:ea typeface="Georgia"/>
                <a:cs typeface="Georgia"/>
                <a:sym typeface="Georgia"/>
              </a:rPr>
              <a:t>hiç olmazsa</a:t>
            </a:r>
            <a:r>
              <a:rPr lang="tr" sz="1200">
                <a:solidFill>
                  <a:srgbClr val="FFFFFF"/>
                </a:solidFill>
                <a:latin typeface="Georgia"/>
                <a:ea typeface="Georgia"/>
                <a:cs typeface="Georgia"/>
                <a:sym typeface="Georgia"/>
              </a:rPr>
              <a:t> sen yanımızda kal.</a:t>
            </a:r>
          </a:p>
          <a:p>
            <a:pPr lvl="0" algn="ctr">
              <a:lnSpc>
                <a:spcPct val="115000"/>
              </a:lnSpc>
              <a:spcBef>
                <a:spcPts val="0"/>
              </a:spcBef>
              <a:buNone/>
            </a:pPr>
            <a:r>
              <a:rPr lang="tr" sz="1200">
                <a:solidFill>
                  <a:srgbClr val="FFFFFF"/>
                </a:solidFill>
                <a:latin typeface="Georgia"/>
                <a:ea typeface="Georgia"/>
                <a:cs typeface="Georgia"/>
                <a:sym typeface="Georgia"/>
              </a:rPr>
              <a:t>cümlesinde “bari” ve “hiç olmazsa” sözcükleri aynı anlama gelmektedir. Bu iki sözcük de aynı anlama geldiğine göre, cümlede ikisinin bulunmasına gerek yoktur. Demek ki biri gereksiz kullanılmıştır. Bu durumda cümleyi “</a:t>
            </a:r>
            <a:r>
              <a:rPr b="1" lang="tr" sz="1200" u="sng">
                <a:solidFill>
                  <a:srgbClr val="FFFFFF"/>
                </a:solidFill>
                <a:latin typeface="Georgia"/>
                <a:ea typeface="Georgia"/>
                <a:cs typeface="Georgia"/>
                <a:sym typeface="Georgia"/>
              </a:rPr>
              <a:t>Bari</a:t>
            </a:r>
            <a:r>
              <a:rPr lang="tr" sz="1200">
                <a:solidFill>
                  <a:srgbClr val="FFFFFF"/>
                </a:solidFill>
                <a:latin typeface="Georgia"/>
                <a:ea typeface="Georgia"/>
                <a:cs typeface="Georgia"/>
                <a:sym typeface="Georgia"/>
              </a:rPr>
              <a:t> sen yanımızda kal.” ya da “</a:t>
            </a:r>
            <a:r>
              <a:rPr b="1" lang="tr" sz="1200" u="sng">
                <a:solidFill>
                  <a:srgbClr val="FFFFFF"/>
                </a:solidFill>
                <a:latin typeface="Georgia"/>
                <a:ea typeface="Georgia"/>
                <a:cs typeface="Georgia"/>
                <a:sym typeface="Georgia"/>
              </a:rPr>
              <a:t>Hiç olmazsa</a:t>
            </a:r>
            <a:r>
              <a:rPr b="1" lang="tr" sz="1200">
                <a:solidFill>
                  <a:srgbClr val="FFFFFF"/>
                </a:solidFill>
                <a:latin typeface="Georgia"/>
                <a:ea typeface="Georgia"/>
                <a:cs typeface="Georgia"/>
                <a:sym typeface="Georgia"/>
              </a:rPr>
              <a:t> </a:t>
            </a:r>
            <a:r>
              <a:rPr lang="tr" sz="1200">
                <a:solidFill>
                  <a:srgbClr val="FFFFFF"/>
                </a:solidFill>
                <a:latin typeface="Georgia"/>
                <a:ea typeface="Georgia"/>
                <a:cs typeface="Georgia"/>
                <a:sym typeface="Georgia"/>
              </a:rPr>
              <a:t>sen yanımızda kal.” şeklinde kurabiliriz.</a:t>
            </a:r>
          </a:p>
          <a:p>
            <a:pPr lvl="0" rtl="0" algn="ctr">
              <a:lnSpc>
                <a:spcPct val="115000"/>
              </a:lnSpc>
              <a:spcBef>
                <a:spcPts val="400"/>
              </a:spcBef>
              <a:spcAft>
                <a:spcPts val="0"/>
              </a:spcAft>
              <a:buNone/>
            </a:pPr>
            <a:r>
              <a:rPr b="1" lang="tr" sz="2000">
                <a:solidFill>
                  <a:srgbClr val="FF0000"/>
                </a:solidFill>
                <a:latin typeface="Georgia"/>
                <a:ea typeface="Georgia"/>
                <a:cs typeface="Georgia"/>
                <a:sym typeface="Georgia"/>
              </a:rPr>
              <a:t>»</a:t>
            </a:r>
            <a:r>
              <a:rPr lang="tr" sz="1200">
                <a:solidFill>
                  <a:srgbClr val="FFFFFF"/>
                </a:solidFill>
                <a:latin typeface="Georgia"/>
                <a:ea typeface="Georgia"/>
                <a:cs typeface="Georgia"/>
                <a:sym typeface="Georgia"/>
              </a:rPr>
              <a:t>Yetkililer </a:t>
            </a:r>
            <a:r>
              <a:rPr b="1" lang="tr" sz="1200" u="sng">
                <a:solidFill>
                  <a:srgbClr val="FFFFFF"/>
                </a:solidFill>
                <a:latin typeface="Georgia"/>
                <a:ea typeface="Georgia"/>
                <a:cs typeface="Georgia"/>
                <a:sym typeface="Georgia"/>
              </a:rPr>
              <a:t>hâlâ</a:t>
            </a:r>
            <a:r>
              <a:rPr lang="tr" sz="1200">
                <a:solidFill>
                  <a:srgbClr val="FFFFFF"/>
                </a:solidFill>
                <a:latin typeface="Georgia"/>
                <a:ea typeface="Georgia"/>
                <a:cs typeface="Georgia"/>
                <a:sym typeface="Georgia"/>
              </a:rPr>
              <a:t> bir açıklama yapmadı </a:t>
            </a:r>
            <a:r>
              <a:rPr b="1" lang="tr" sz="1200" u="sng">
                <a:solidFill>
                  <a:srgbClr val="FFFFFF"/>
                </a:solidFill>
                <a:latin typeface="Georgia"/>
                <a:ea typeface="Georgia"/>
                <a:cs typeface="Georgia"/>
                <a:sym typeface="Georgia"/>
              </a:rPr>
              <a:t>henüz</a:t>
            </a:r>
            <a:r>
              <a:rPr lang="tr" sz="1200">
                <a:solidFill>
                  <a:srgbClr val="FFFFFF"/>
                </a:solidFill>
                <a:latin typeface="Georgia"/>
                <a:ea typeface="Georgia"/>
                <a:cs typeface="Georgia"/>
                <a:sym typeface="Georgia"/>
              </a:rPr>
              <a:t>.</a:t>
            </a:r>
          </a:p>
          <a:p>
            <a:pPr lvl="0" rtl="0" algn="ctr">
              <a:lnSpc>
                <a:spcPct val="115000"/>
              </a:lnSpc>
              <a:spcBef>
                <a:spcPts val="400"/>
              </a:spcBef>
              <a:spcAft>
                <a:spcPts val="0"/>
              </a:spcAft>
              <a:buNone/>
            </a:pPr>
            <a:r>
              <a:rPr lang="tr" sz="1200">
                <a:solidFill>
                  <a:srgbClr val="FFFFFF"/>
                </a:solidFill>
                <a:latin typeface="Georgia"/>
                <a:ea typeface="Georgia"/>
                <a:cs typeface="Georgia"/>
                <a:sym typeface="Georgia"/>
              </a:rPr>
              <a:t>cümlesinde “hâlâ” ve “henüz” sözcükleri eş anlamlıdır. İki sözcük de “şimdiye kadar” anlamındadır, iki sözcük de aynı anlamı karşıladığına göre, biri gereksizdir, çıkardığımızda cümlenin anlamında bir daralma olmaz. O hâlde cümleyi iki şekilde oluşturabiliriz:</a:t>
            </a:r>
          </a:p>
          <a:p>
            <a:pPr lvl="0" rtl="0" algn="ctr">
              <a:lnSpc>
                <a:spcPct val="115000"/>
              </a:lnSpc>
              <a:spcBef>
                <a:spcPts val="400"/>
              </a:spcBef>
              <a:spcAft>
                <a:spcPts val="0"/>
              </a:spcAft>
              <a:buNone/>
            </a:pPr>
            <a:r>
              <a:rPr lang="tr" sz="1200">
                <a:solidFill>
                  <a:srgbClr val="FFFFFF"/>
                </a:solidFill>
                <a:latin typeface="Georgia"/>
                <a:ea typeface="Georgia"/>
                <a:cs typeface="Georgia"/>
                <a:sym typeface="Georgia"/>
              </a:rPr>
              <a:t>“Yetkililer </a:t>
            </a:r>
            <a:r>
              <a:rPr b="1" lang="tr" sz="1200" u="sng">
                <a:solidFill>
                  <a:srgbClr val="FFFFFF"/>
                </a:solidFill>
                <a:latin typeface="Georgia"/>
                <a:ea typeface="Georgia"/>
                <a:cs typeface="Georgia"/>
                <a:sym typeface="Georgia"/>
              </a:rPr>
              <a:t>hâlâ</a:t>
            </a:r>
            <a:r>
              <a:rPr lang="tr" sz="1200">
                <a:solidFill>
                  <a:srgbClr val="FFFFFF"/>
                </a:solidFill>
                <a:latin typeface="Georgia"/>
                <a:ea typeface="Georgia"/>
                <a:cs typeface="Georgia"/>
                <a:sym typeface="Georgia"/>
              </a:rPr>
              <a:t> bir açıklama yapmadı.”</a:t>
            </a:r>
          </a:p>
          <a:p>
            <a:pPr lvl="0" rtl="0" algn="ctr">
              <a:lnSpc>
                <a:spcPct val="115000"/>
              </a:lnSpc>
              <a:spcBef>
                <a:spcPts val="400"/>
              </a:spcBef>
              <a:spcAft>
                <a:spcPts val="0"/>
              </a:spcAft>
              <a:buNone/>
            </a:pPr>
            <a:r>
              <a:rPr lang="tr" sz="1200">
                <a:solidFill>
                  <a:srgbClr val="FFFFFF"/>
                </a:solidFill>
                <a:latin typeface="Georgia"/>
                <a:ea typeface="Georgia"/>
                <a:cs typeface="Georgia"/>
                <a:sym typeface="Georgia"/>
              </a:rPr>
              <a:t>“Yetkililer bir açıklama yapmadı</a:t>
            </a:r>
            <a:r>
              <a:rPr b="1" lang="tr" sz="1200">
                <a:solidFill>
                  <a:srgbClr val="FFFFFF"/>
                </a:solidFill>
                <a:latin typeface="Georgia"/>
                <a:ea typeface="Georgia"/>
                <a:cs typeface="Georgia"/>
                <a:sym typeface="Georgia"/>
              </a:rPr>
              <a:t> </a:t>
            </a:r>
            <a:r>
              <a:rPr b="1" lang="tr" sz="1200" u="sng">
                <a:solidFill>
                  <a:srgbClr val="FFFFFF"/>
                </a:solidFill>
                <a:latin typeface="Georgia"/>
                <a:ea typeface="Georgia"/>
                <a:cs typeface="Georgia"/>
                <a:sym typeface="Georgia"/>
              </a:rPr>
              <a:t>henüz</a:t>
            </a:r>
            <a:r>
              <a:rPr lang="tr" sz="1200">
                <a:solidFill>
                  <a:srgbClr val="FFFFFF"/>
                </a:solidFill>
                <a:latin typeface="Georgia"/>
                <a:ea typeface="Georgia"/>
                <a:cs typeface="Georgia"/>
                <a:sym typeface="Georgia"/>
              </a:rPr>
              <a:t>.”</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7" name="Shape 97"/>
        <p:cNvGrpSpPr/>
        <p:nvPr/>
      </p:nvGrpSpPr>
      <p:grpSpPr>
        <a:xfrm>
          <a:off x="0" y="0"/>
          <a:ext cx="0" cy="0"/>
          <a:chOff x="0" y="0"/>
          <a:chExt cx="0" cy="0"/>
        </a:xfrm>
      </p:grpSpPr>
      <p:sp>
        <p:nvSpPr>
          <p:cNvPr id="98" name="Shape 98"/>
          <p:cNvSpPr txBox="1"/>
          <p:nvPr>
            <p:ph type="title"/>
          </p:nvPr>
        </p:nvSpPr>
        <p:spPr>
          <a:xfrm>
            <a:off x="311700" y="209000"/>
            <a:ext cx="8520600" cy="572700"/>
          </a:xfrm>
          <a:prstGeom prst="rect">
            <a:avLst/>
          </a:prstGeom>
        </p:spPr>
        <p:txBody>
          <a:bodyPr anchorCtr="0" anchor="ctr" bIns="91425" lIns="91425" rIns="91425" tIns="91425">
            <a:noAutofit/>
          </a:bodyPr>
          <a:lstStyle/>
          <a:p>
            <a:pPr lvl="0" rtl="0" algn="ctr">
              <a:lnSpc>
                <a:spcPct val="100000"/>
              </a:lnSpc>
              <a:spcBef>
                <a:spcPts val="1800"/>
              </a:spcBef>
              <a:spcAft>
                <a:spcPts val="1100"/>
              </a:spcAft>
              <a:buNone/>
            </a:pPr>
            <a:r>
              <a:rPr b="1" lang="tr" sz="2800">
                <a:solidFill>
                  <a:srgbClr val="FFFFFF"/>
                </a:solidFill>
                <a:latin typeface="Georgia"/>
                <a:ea typeface="Georgia"/>
                <a:cs typeface="Georgia"/>
                <a:sym typeface="Georgia"/>
              </a:rPr>
              <a:t>Anlamca Birbirini Kapsayan (İçeren) Sözcüklerin Bir Arada Kullanılması</a:t>
            </a:r>
          </a:p>
        </p:txBody>
      </p:sp>
      <p:sp>
        <p:nvSpPr>
          <p:cNvPr id="99" name="Shape 99"/>
          <p:cNvSpPr txBox="1"/>
          <p:nvPr>
            <p:ph idx="1" type="body"/>
          </p:nvPr>
        </p:nvSpPr>
        <p:spPr>
          <a:xfrm>
            <a:off x="39350" y="1036575"/>
            <a:ext cx="9008400" cy="3532200"/>
          </a:xfrm>
          <a:prstGeom prst="rect">
            <a:avLst/>
          </a:prstGeom>
        </p:spPr>
        <p:txBody>
          <a:bodyPr anchorCtr="0" anchor="t" bIns="91425" lIns="91425" rIns="91425" tIns="91425">
            <a:noAutofit/>
          </a:bodyPr>
          <a:lstStyle/>
          <a:p>
            <a:pPr lvl="0" rtl="0" algn="ctr">
              <a:lnSpc>
                <a:spcPct val="100000"/>
              </a:lnSpc>
              <a:spcBef>
                <a:spcPts val="0"/>
              </a:spcBef>
              <a:spcAft>
                <a:spcPts val="2000"/>
              </a:spcAft>
              <a:buNone/>
            </a:pPr>
            <a:r>
              <a:rPr lang="tr" sz="1300">
                <a:solidFill>
                  <a:srgbClr val="FFFFFF"/>
                </a:solidFill>
                <a:latin typeface="Georgia"/>
                <a:ea typeface="Georgia"/>
                <a:cs typeface="Georgia"/>
                <a:sym typeface="Georgia"/>
              </a:rPr>
              <a:t>Bazen cümlede aynı anlama gelen sözcükler kullanılmaz. Anlamca birbirini kapsayan sözcükler kullanılabilir. Bir sözcüğün ifade ettiği anlam, diğer sözcük içinde olduğundan, bu tür ifadeler de anlatım bozukluğuna yol açar.                           </a:t>
            </a:r>
            <a:r>
              <a:rPr b="1" lang="tr" sz="2000">
                <a:solidFill>
                  <a:srgbClr val="FF0000"/>
                </a:solidFill>
                <a:latin typeface="Georgia"/>
                <a:ea typeface="Georgia"/>
                <a:cs typeface="Georgia"/>
                <a:sym typeface="Georgia"/>
              </a:rPr>
              <a:t>»</a:t>
            </a:r>
            <a:r>
              <a:rPr lang="tr" sz="1300">
                <a:solidFill>
                  <a:srgbClr val="FFFFFF"/>
                </a:solidFill>
                <a:latin typeface="Georgia"/>
                <a:ea typeface="Georgia"/>
                <a:cs typeface="Georgia"/>
                <a:sym typeface="Georgia"/>
              </a:rPr>
              <a:t> Kardeşim soruları </a:t>
            </a:r>
            <a:r>
              <a:rPr b="1" lang="tr" sz="1300" u="sng">
                <a:solidFill>
                  <a:srgbClr val="FFFFFF"/>
                </a:solidFill>
                <a:latin typeface="Georgia"/>
                <a:ea typeface="Georgia"/>
                <a:cs typeface="Georgia"/>
                <a:sym typeface="Georgia"/>
              </a:rPr>
              <a:t>hemen</a:t>
            </a:r>
            <a:r>
              <a:rPr lang="tr" sz="1300">
                <a:solidFill>
                  <a:srgbClr val="FFFFFF"/>
                </a:solidFill>
                <a:latin typeface="Georgia"/>
                <a:ea typeface="Georgia"/>
                <a:cs typeface="Georgia"/>
                <a:sym typeface="Georgia"/>
              </a:rPr>
              <a:t> </a:t>
            </a:r>
            <a:r>
              <a:rPr b="1" lang="tr" sz="1300" u="sng">
                <a:solidFill>
                  <a:srgbClr val="FFFFFF"/>
                </a:solidFill>
                <a:latin typeface="Georgia"/>
                <a:ea typeface="Georgia"/>
                <a:cs typeface="Georgia"/>
                <a:sym typeface="Georgia"/>
              </a:rPr>
              <a:t>çözüverdi</a:t>
            </a:r>
            <a:r>
              <a:rPr b="1" lang="tr" sz="1300">
                <a:solidFill>
                  <a:srgbClr val="FFFFFF"/>
                </a:solidFill>
                <a:latin typeface="Georgia"/>
                <a:ea typeface="Georgia"/>
                <a:cs typeface="Georgia"/>
                <a:sym typeface="Georgia"/>
              </a:rPr>
              <a:t>.</a:t>
            </a:r>
          </a:p>
          <a:p>
            <a:pPr lvl="0" rtl="0" algn="ctr">
              <a:lnSpc>
                <a:spcPct val="100000"/>
              </a:lnSpc>
              <a:spcBef>
                <a:spcPts val="0"/>
              </a:spcBef>
              <a:spcAft>
                <a:spcPts val="2000"/>
              </a:spcAft>
              <a:buNone/>
            </a:pPr>
            <a:r>
              <a:rPr lang="tr" sz="1300">
                <a:solidFill>
                  <a:srgbClr val="FFFFFF"/>
                </a:solidFill>
                <a:latin typeface="Georgia"/>
                <a:ea typeface="Georgia"/>
                <a:cs typeface="Georgia"/>
                <a:sym typeface="Georgia"/>
              </a:rPr>
              <a:t>cümlesinde böyle bir kullanım söz konusudur. “Hemen” ile “çözüverdi” sözcükleri eş anlamlı değildir. Ancak “çözüverdi” eyleminde “tezlik, hemen yapma” anlamı vardır. Eylemde bu anlam olduğuna göre cümlede tekrar “hemen” sözcüğünün kullanılmasına gerek yoktur: “Kardeşim soruları </a:t>
            </a:r>
            <a:r>
              <a:rPr b="1" lang="tr" sz="1300" u="sng">
                <a:solidFill>
                  <a:srgbClr val="FFFFFF"/>
                </a:solidFill>
                <a:latin typeface="Georgia"/>
                <a:ea typeface="Georgia"/>
                <a:cs typeface="Georgia"/>
                <a:sym typeface="Georgia"/>
              </a:rPr>
              <a:t>çözüverdi</a:t>
            </a:r>
            <a:r>
              <a:rPr b="1" lang="tr" sz="1300">
                <a:solidFill>
                  <a:srgbClr val="FFFFFF"/>
                </a:solidFill>
                <a:latin typeface="Georgia"/>
                <a:ea typeface="Georgia"/>
                <a:cs typeface="Georgia"/>
                <a:sym typeface="Georgia"/>
              </a:rPr>
              <a:t>.</a:t>
            </a:r>
            <a:r>
              <a:rPr lang="tr" sz="1300">
                <a:solidFill>
                  <a:srgbClr val="FFFFFF"/>
                </a:solidFill>
                <a:latin typeface="Georgia"/>
                <a:ea typeface="Georgia"/>
                <a:cs typeface="Georgia"/>
                <a:sym typeface="Georgia"/>
              </a:rPr>
              <a:t>”</a:t>
            </a:r>
          </a:p>
          <a:p>
            <a:pPr lvl="0" rtl="0" algn="ctr">
              <a:lnSpc>
                <a:spcPct val="100000"/>
              </a:lnSpc>
              <a:spcBef>
                <a:spcPts val="400"/>
              </a:spcBef>
              <a:spcAft>
                <a:spcPts val="0"/>
              </a:spcAft>
              <a:buNone/>
            </a:pPr>
            <a:r>
              <a:rPr b="1" lang="tr" sz="2000">
                <a:solidFill>
                  <a:srgbClr val="FF0000"/>
                </a:solidFill>
                <a:latin typeface="Georgia"/>
                <a:ea typeface="Georgia"/>
                <a:cs typeface="Georgia"/>
                <a:sym typeface="Georgia"/>
              </a:rPr>
              <a:t>»</a:t>
            </a:r>
            <a:r>
              <a:rPr lang="tr" sz="1300">
                <a:solidFill>
                  <a:srgbClr val="FFFFFF"/>
                </a:solidFill>
                <a:latin typeface="Georgia"/>
                <a:ea typeface="Georgia"/>
                <a:cs typeface="Georgia"/>
                <a:sym typeface="Georgia"/>
              </a:rPr>
              <a:t> Okula her gün iki kilometre </a:t>
            </a:r>
            <a:r>
              <a:rPr b="1" lang="tr" sz="1300" u="sng">
                <a:solidFill>
                  <a:srgbClr val="FFFFFF"/>
                </a:solidFill>
                <a:latin typeface="Georgia"/>
                <a:ea typeface="Georgia"/>
                <a:cs typeface="Georgia"/>
                <a:sym typeface="Georgia"/>
              </a:rPr>
              <a:t>yaya</a:t>
            </a:r>
            <a:r>
              <a:rPr b="1" lang="tr" sz="1300">
                <a:solidFill>
                  <a:srgbClr val="FFFFFF"/>
                </a:solidFill>
                <a:latin typeface="Georgia"/>
                <a:ea typeface="Georgia"/>
                <a:cs typeface="Georgia"/>
                <a:sym typeface="Georgia"/>
              </a:rPr>
              <a:t> </a:t>
            </a:r>
            <a:r>
              <a:rPr b="1" lang="tr" sz="1300" u="sng">
                <a:solidFill>
                  <a:srgbClr val="FFFFFF"/>
                </a:solidFill>
                <a:latin typeface="Georgia"/>
                <a:ea typeface="Georgia"/>
                <a:cs typeface="Georgia"/>
                <a:sym typeface="Georgia"/>
              </a:rPr>
              <a:t>yürüyerek</a:t>
            </a:r>
            <a:r>
              <a:rPr lang="tr" sz="1300">
                <a:solidFill>
                  <a:srgbClr val="FFFFFF"/>
                </a:solidFill>
                <a:latin typeface="Georgia"/>
                <a:ea typeface="Georgia"/>
                <a:cs typeface="Georgia"/>
                <a:sym typeface="Georgia"/>
              </a:rPr>
              <a:t> giderdi.</a:t>
            </a:r>
          </a:p>
          <a:p>
            <a:pPr lvl="0" rtl="0" algn="ctr">
              <a:lnSpc>
                <a:spcPct val="100000"/>
              </a:lnSpc>
              <a:spcBef>
                <a:spcPts val="400"/>
              </a:spcBef>
              <a:spcAft>
                <a:spcPts val="0"/>
              </a:spcAft>
              <a:buNone/>
            </a:pPr>
            <a:r>
              <a:rPr lang="tr" sz="1300">
                <a:solidFill>
                  <a:srgbClr val="FFFFFF"/>
                </a:solidFill>
                <a:latin typeface="Georgia"/>
                <a:ea typeface="Georgia"/>
                <a:cs typeface="Georgia"/>
                <a:sym typeface="Georgia"/>
              </a:rPr>
              <a:t>cümlesinde “yaya” ve “yürüyerek” sözcüklerinin birlikte kullanılması anlatım bozukluğuna yol açmıştır. Çünkü “yürümek” sözcüğünde “yaya” anlamı zaten vardır. Öyleyse cümleyi şöyle söyleyebiliriz: “Okula her gün iki kilometre </a:t>
            </a:r>
            <a:r>
              <a:rPr b="1" lang="tr" sz="1300" u="sng">
                <a:solidFill>
                  <a:srgbClr val="FFFFFF"/>
                </a:solidFill>
                <a:latin typeface="Georgia"/>
                <a:ea typeface="Georgia"/>
                <a:cs typeface="Georgia"/>
                <a:sym typeface="Georgia"/>
              </a:rPr>
              <a:t>yürüyerek</a:t>
            </a:r>
            <a:r>
              <a:rPr b="1" lang="tr" sz="1300">
                <a:solidFill>
                  <a:srgbClr val="FFFFFF"/>
                </a:solidFill>
                <a:latin typeface="Georgia"/>
                <a:ea typeface="Georgia"/>
                <a:cs typeface="Georgia"/>
                <a:sym typeface="Georgia"/>
              </a:rPr>
              <a:t> </a:t>
            </a:r>
            <a:r>
              <a:rPr lang="tr" sz="1300">
                <a:solidFill>
                  <a:srgbClr val="FFFFFF"/>
                </a:solidFill>
                <a:latin typeface="Georgia"/>
                <a:ea typeface="Georgia"/>
                <a:cs typeface="Georgia"/>
                <a:sym typeface="Georgia"/>
              </a:rPr>
              <a:t>giderdi.”</a:t>
            </a:r>
          </a:p>
          <a:p>
            <a:pPr lvl="0" rtl="0" algn="ctr">
              <a:lnSpc>
                <a:spcPct val="100000"/>
              </a:lnSpc>
              <a:spcBef>
                <a:spcPts val="400"/>
              </a:spcBef>
              <a:spcAft>
                <a:spcPts val="0"/>
              </a:spcAft>
              <a:buNone/>
            </a:pPr>
            <a:r>
              <a:rPr b="1" lang="tr" sz="2000">
                <a:solidFill>
                  <a:srgbClr val="FF0000"/>
                </a:solidFill>
                <a:latin typeface="Georgia"/>
                <a:ea typeface="Georgia"/>
                <a:cs typeface="Georgia"/>
                <a:sym typeface="Georgia"/>
              </a:rPr>
              <a:t>»</a:t>
            </a:r>
            <a:r>
              <a:rPr lang="tr" sz="1300">
                <a:solidFill>
                  <a:srgbClr val="FFFFFF"/>
                </a:solidFill>
                <a:latin typeface="Georgia"/>
                <a:ea typeface="Georgia"/>
                <a:cs typeface="Georgia"/>
                <a:sym typeface="Georgia"/>
              </a:rPr>
              <a:t>Almanya’daki arkadaşımla </a:t>
            </a:r>
            <a:r>
              <a:rPr b="1" lang="tr" sz="1300" u="sng">
                <a:solidFill>
                  <a:srgbClr val="FFFFFF"/>
                </a:solidFill>
                <a:latin typeface="Georgia"/>
                <a:ea typeface="Georgia"/>
                <a:cs typeface="Georgia"/>
                <a:sym typeface="Georgia"/>
              </a:rPr>
              <a:t>karşılıklı</a:t>
            </a:r>
            <a:r>
              <a:rPr b="1" lang="tr" sz="1300">
                <a:solidFill>
                  <a:srgbClr val="FFFFFF"/>
                </a:solidFill>
                <a:latin typeface="Georgia"/>
                <a:ea typeface="Georgia"/>
                <a:cs typeface="Georgia"/>
                <a:sym typeface="Georgia"/>
              </a:rPr>
              <a:t> </a:t>
            </a:r>
            <a:r>
              <a:rPr b="1" lang="tr" sz="1300" u="sng">
                <a:solidFill>
                  <a:srgbClr val="FFFFFF"/>
                </a:solidFill>
                <a:latin typeface="Georgia"/>
                <a:ea typeface="Georgia"/>
                <a:cs typeface="Georgia"/>
                <a:sym typeface="Georgia"/>
              </a:rPr>
              <a:t>mektuplaşırız</a:t>
            </a:r>
            <a:r>
              <a:rPr lang="tr" sz="1300">
                <a:solidFill>
                  <a:srgbClr val="FFFFFF"/>
                </a:solidFill>
                <a:latin typeface="Georgia"/>
                <a:ea typeface="Georgia"/>
                <a:cs typeface="Georgia"/>
                <a:sym typeface="Georgia"/>
              </a:rPr>
              <a:t>.</a:t>
            </a:r>
          </a:p>
          <a:p>
            <a:pPr lvl="0" rtl="0" algn="ctr">
              <a:lnSpc>
                <a:spcPct val="100000"/>
              </a:lnSpc>
              <a:spcBef>
                <a:spcPts val="400"/>
              </a:spcBef>
              <a:spcAft>
                <a:spcPts val="0"/>
              </a:spcAft>
              <a:buNone/>
            </a:pPr>
            <a:r>
              <a:rPr lang="tr" sz="1300">
                <a:solidFill>
                  <a:srgbClr val="FFFFFF"/>
                </a:solidFill>
                <a:latin typeface="Georgia"/>
                <a:ea typeface="Georgia"/>
                <a:cs typeface="Georgia"/>
                <a:sym typeface="Georgia"/>
              </a:rPr>
              <a:t>cümlesinde anlatım bozukluğu vardır. Burada “karşılıklı” sözcüğü gereksiz kullanılmıştır. Çünkü “mektuplaşmak” eylemi zaten “karşılıklı” yapılır. Bu sözcükte “karşılıklı” anlamı olduğuna göre aynı sözcüğü cümlede tekrar etmek yanlıştır: “Almanya’daki arkadaşımla </a:t>
            </a:r>
            <a:r>
              <a:rPr b="1" lang="tr" sz="1300" u="sng">
                <a:solidFill>
                  <a:srgbClr val="FFFFFF"/>
                </a:solidFill>
                <a:latin typeface="Georgia"/>
                <a:ea typeface="Georgia"/>
                <a:cs typeface="Georgia"/>
                <a:sym typeface="Georgia"/>
              </a:rPr>
              <a:t>mektuplaşırız</a:t>
            </a:r>
            <a:r>
              <a:rPr b="1" lang="tr" sz="1300">
                <a:solidFill>
                  <a:srgbClr val="FFFFFF"/>
                </a:solidFill>
                <a:latin typeface="Georgia"/>
                <a:ea typeface="Georgia"/>
                <a:cs typeface="Georgia"/>
                <a:sym typeface="Georgia"/>
              </a:rPr>
              <a:t>.</a:t>
            </a:r>
            <a:r>
              <a:rPr lang="tr" sz="1300">
                <a:solidFill>
                  <a:srgbClr val="FFFFFF"/>
                </a:solidFill>
                <a:latin typeface="Georgia"/>
                <a:ea typeface="Georgia"/>
                <a:cs typeface="Georgia"/>
                <a:sym typeface="Georgia"/>
              </a:rPr>
              <a:t>”</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3" name="Shape 103"/>
        <p:cNvGrpSpPr/>
        <p:nvPr/>
      </p:nvGrpSpPr>
      <p:grpSpPr>
        <a:xfrm>
          <a:off x="0" y="0"/>
          <a:ext cx="0" cy="0"/>
          <a:chOff x="0" y="0"/>
          <a:chExt cx="0" cy="0"/>
        </a:xfrm>
      </p:grpSpPr>
      <p:sp>
        <p:nvSpPr>
          <p:cNvPr id="104" name="Shape 104"/>
          <p:cNvSpPr txBox="1"/>
          <p:nvPr>
            <p:ph type="title"/>
          </p:nvPr>
        </p:nvSpPr>
        <p:spPr>
          <a:xfrm>
            <a:off x="311700" y="228675"/>
            <a:ext cx="8520600" cy="572700"/>
          </a:xfrm>
          <a:prstGeom prst="rect">
            <a:avLst/>
          </a:prstGeom>
        </p:spPr>
        <p:txBody>
          <a:bodyPr anchorCtr="0" anchor="ctr" bIns="91425" lIns="91425" rIns="91425" tIns="91425">
            <a:noAutofit/>
          </a:bodyPr>
          <a:lstStyle/>
          <a:p>
            <a:pPr lvl="0" rtl="0" algn="ctr">
              <a:lnSpc>
                <a:spcPct val="100000"/>
              </a:lnSpc>
              <a:spcBef>
                <a:spcPts val="2000"/>
              </a:spcBef>
              <a:spcAft>
                <a:spcPts val="1300"/>
              </a:spcAft>
              <a:buNone/>
            </a:pPr>
            <a:r>
              <a:rPr b="1" lang="tr">
                <a:solidFill>
                  <a:srgbClr val="FFFFFF"/>
                </a:solidFill>
                <a:latin typeface="Georgia"/>
                <a:ea typeface="Georgia"/>
                <a:cs typeface="Georgia"/>
                <a:sym typeface="Georgia"/>
              </a:rPr>
              <a:t>Anlamca Çelişen Sözcüklerin Kullanılması</a:t>
            </a:r>
          </a:p>
        </p:txBody>
      </p:sp>
      <p:sp>
        <p:nvSpPr>
          <p:cNvPr id="105" name="Shape 105"/>
          <p:cNvSpPr txBox="1"/>
          <p:nvPr>
            <p:ph idx="1" type="body"/>
          </p:nvPr>
        </p:nvSpPr>
        <p:spPr>
          <a:xfrm>
            <a:off x="311700" y="801375"/>
            <a:ext cx="8520600" cy="3416400"/>
          </a:xfrm>
          <a:prstGeom prst="rect">
            <a:avLst/>
          </a:prstGeom>
        </p:spPr>
        <p:txBody>
          <a:bodyPr anchorCtr="0" anchor="ctr" bIns="91425" lIns="91425" rIns="91425" tIns="91425">
            <a:noAutofit/>
          </a:bodyPr>
          <a:lstStyle/>
          <a:p>
            <a:pPr lvl="0" rtl="0" algn="ctr">
              <a:lnSpc>
                <a:spcPct val="100000"/>
              </a:lnSpc>
              <a:spcBef>
                <a:spcPts val="0"/>
              </a:spcBef>
              <a:spcAft>
                <a:spcPts val="2000"/>
              </a:spcAft>
              <a:buNone/>
            </a:pPr>
            <a:r>
              <a:rPr lang="tr" sz="1150">
                <a:solidFill>
                  <a:srgbClr val="FFFFFF"/>
                </a:solidFill>
                <a:latin typeface="Georgia"/>
                <a:ea typeface="Georgia"/>
                <a:cs typeface="Georgia"/>
                <a:sym typeface="Georgia"/>
              </a:rPr>
              <a:t>İyi bir cümle, karşıladığı yargıyı tam olarak anlatmalıdır. Yani cümleden bir anlam çıkarılmalıdır. Böyle olmaz da cümle çeşitli anlamlara gelirse; hem öyle bir anlam, hem böyle bir anlam çıkarsa ve birden çok yoruma yol açarsa, o cümlede çelişkili anlatım söz konusudur. İyi bir cümle açık olmalıdır. Cümledeki açıklık ise anlamın kolayca anlaşılır olması demektir. Anlamca birbiri ile uyuşmayan sözcüklerin bir arada kullanılması, cümlede çelişkili ifadenin doğmasına neden olur.</a:t>
            </a:r>
          </a:p>
          <a:p>
            <a:pPr lvl="0" rtl="0" algn="ctr">
              <a:lnSpc>
                <a:spcPct val="100000"/>
              </a:lnSpc>
              <a:spcBef>
                <a:spcPts val="0"/>
              </a:spcBef>
              <a:spcAft>
                <a:spcPts val="2000"/>
              </a:spcAft>
              <a:buNone/>
            </a:pPr>
            <a:r>
              <a:rPr b="1" lang="tr" sz="2000">
                <a:solidFill>
                  <a:srgbClr val="FF0000"/>
                </a:solidFill>
                <a:latin typeface="Georgia"/>
                <a:ea typeface="Georgia"/>
                <a:cs typeface="Georgia"/>
                <a:sym typeface="Georgia"/>
              </a:rPr>
              <a:t>»</a:t>
            </a:r>
            <a:r>
              <a:rPr lang="tr" sz="1150">
                <a:solidFill>
                  <a:srgbClr val="FFFFFF"/>
                </a:solidFill>
                <a:latin typeface="Georgia"/>
                <a:ea typeface="Georgia"/>
                <a:cs typeface="Georgia"/>
                <a:sym typeface="Georgia"/>
              </a:rPr>
              <a:t> </a:t>
            </a:r>
            <a:r>
              <a:rPr b="1" lang="tr" sz="1150" u="sng">
                <a:solidFill>
                  <a:srgbClr val="FFFFFF"/>
                </a:solidFill>
                <a:latin typeface="Georgia"/>
                <a:ea typeface="Georgia"/>
                <a:cs typeface="Georgia"/>
                <a:sym typeface="Georgia"/>
              </a:rPr>
              <a:t>Tam</a:t>
            </a:r>
            <a:r>
              <a:rPr b="1" lang="tr" sz="1150">
                <a:solidFill>
                  <a:srgbClr val="FFFFFF"/>
                </a:solidFill>
                <a:latin typeface="Georgia"/>
                <a:ea typeface="Georgia"/>
                <a:cs typeface="Georgia"/>
                <a:sym typeface="Georgia"/>
              </a:rPr>
              <a:t> </a:t>
            </a:r>
            <a:r>
              <a:rPr b="1" lang="tr" sz="1150" u="sng">
                <a:solidFill>
                  <a:srgbClr val="FFFFFF"/>
                </a:solidFill>
                <a:latin typeface="Georgia"/>
                <a:ea typeface="Georgia"/>
                <a:cs typeface="Georgia"/>
                <a:sym typeface="Georgia"/>
              </a:rPr>
              <a:t>üç yıla yakın bir zaman</a:t>
            </a:r>
            <a:r>
              <a:rPr lang="tr" sz="1150">
                <a:solidFill>
                  <a:srgbClr val="FFFFFF"/>
                </a:solidFill>
                <a:latin typeface="Georgia"/>
                <a:ea typeface="Georgia"/>
                <a:cs typeface="Georgia"/>
                <a:sym typeface="Georgia"/>
              </a:rPr>
              <a:t> insanlık dramı yaşandı burada.</a:t>
            </a:r>
          </a:p>
          <a:p>
            <a:pPr lvl="0" rtl="0" algn="ctr">
              <a:lnSpc>
                <a:spcPct val="100000"/>
              </a:lnSpc>
              <a:spcBef>
                <a:spcPts val="0"/>
              </a:spcBef>
              <a:spcAft>
                <a:spcPts val="2000"/>
              </a:spcAft>
              <a:buNone/>
            </a:pPr>
            <a:r>
              <a:rPr lang="tr" sz="1150">
                <a:solidFill>
                  <a:srgbClr val="FFFFFF"/>
                </a:solidFill>
                <a:latin typeface="Georgia"/>
                <a:ea typeface="Georgia"/>
                <a:cs typeface="Georgia"/>
                <a:sym typeface="Georgia"/>
              </a:rPr>
              <a:t>cümlesinde çelişkili bir anlatım söz konusudur. Bu cümlede “tam” ve “üç yıla yakın bir zaman” sözleri çelişkili anlatıma yol açmıştır. Cümlenin doğru kullanımı şöyle olmalıdır: “</a:t>
            </a:r>
            <a:r>
              <a:rPr lang="tr" sz="1150" u="sng">
                <a:solidFill>
                  <a:srgbClr val="FFFFFF"/>
                </a:solidFill>
                <a:latin typeface="Georgia"/>
                <a:ea typeface="Georgia"/>
                <a:cs typeface="Georgia"/>
                <a:sym typeface="Georgia"/>
              </a:rPr>
              <a:t>Üç yıla yakın bir zaman</a:t>
            </a:r>
            <a:r>
              <a:rPr lang="tr" sz="1150">
                <a:solidFill>
                  <a:srgbClr val="FFFFFF"/>
                </a:solidFill>
                <a:latin typeface="Georgia"/>
                <a:ea typeface="Georgia"/>
                <a:cs typeface="Georgia"/>
                <a:sym typeface="Georgia"/>
              </a:rPr>
              <a:t>, insanlık dramı yaşandı burada.”</a:t>
            </a:r>
          </a:p>
          <a:p>
            <a:pPr lvl="0" rtl="0" algn="ctr">
              <a:lnSpc>
                <a:spcPct val="100000"/>
              </a:lnSpc>
              <a:spcBef>
                <a:spcPts val="400"/>
              </a:spcBef>
              <a:spcAft>
                <a:spcPts val="0"/>
              </a:spcAft>
              <a:buNone/>
            </a:pPr>
            <a:r>
              <a:rPr b="1" lang="tr" sz="2000">
                <a:solidFill>
                  <a:srgbClr val="FF0000"/>
                </a:solidFill>
                <a:latin typeface="Georgia"/>
                <a:ea typeface="Georgia"/>
                <a:cs typeface="Georgia"/>
                <a:sym typeface="Georgia"/>
              </a:rPr>
              <a:t>»</a:t>
            </a:r>
            <a:r>
              <a:rPr lang="tr" sz="1150">
                <a:solidFill>
                  <a:srgbClr val="FFFFFF"/>
                </a:solidFill>
                <a:latin typeface="Georgia"/>
                <a:ea typeface="Georgia"/>
                <a:cs typeface="Georgia"/>
                <a:sym typeface="Georgia"/>
              </a:rPr>
              <a:t> </a:t>
            </a:r>
            <a:r>
              <a:rPr b="1" lang="tr" sz="1150" u="sng">
                <a:solidFill>
                  <a:srgbClr val="FFFFFF"/>
                </a:solidFill>
                <a:latin typeface="Georgia"/>
                <a:ea typeface="Georgia"/>
                <a:cs typeface="Georgia"/>
                <a:sym typeface="Georgia"/>
              </a:rPr>
              <a:t>Elbette</a:t>
            </a:r>
            <a:r>
              <a:rPr lang="tr" sz="1150">
                <a:solidFill>
                  <a:srgbClr val="FFFFFF"/>
                </a:solidFill>
                <a:latin typeface="Georgia"/>
                <a:ea typeface="Georgia"/>
                <a:cs typeface="Georgia"/>
                <a:sym typeface="Georgia"/>
              </a:rPr>
              <a:t> Selim de ağabeyleri ile gitmiş </a:t>
            </a:r>
            <a:r>
              <a:rPr b="1" lang="tr" sz="1150" u="sng">
                <a:solidFill>
                  <a:srgbClr val="FFFFFF"/>
                </a:solidFill>
                <a:latin typeface="Georgia"/>
                <a:ea typeface="Georgia"/>
                <a:cs typeface="Georgia"/>
                <a:sym typeface="Georgia"/>
              </a:rPr>
              <a:t>olabilir</a:t>
            </a:r>
            <a:r>
              <a:rPr lang="tr" sz="1150">
                <a:solidFill>
                  <a:srgbClr val="FFFFFF"/>
                </a:solidFill>
                <a:latin typeface="Georgia"/>
                <a:ea typeface="Georgia"/>
                <a:cs typeface="Georgia"/>
                <a:sym typeface="Georgia"/>
              </a:rPr>
              <a:t>.</a:t>
            </a:r>
          </a:p>
          <a:p>
            <a:pPr lvl="0" rtl="0" algn="ctr">
              <a:lnSpc>
                <a:spcPct val="100000"/>
              </a:lnSpc>
              <a:spcBef>
                <a:spcPts val="400"/>
              </a:spcBef>
              <a:spcAft>
                <a:spcPts val="0"/>
              </a:spcAft>
              <a:buNone/>
            </a:pPr>
            <a:r>
              <a:rPr lang="tr" sz="1150">
                <a:solidFill>
                  <a:srgbClr val="FFFFFF"/>
                </a:solidFill>
                <a:latin typeface="Georgia"/>
                <a:ea typeface="Georgia"/>
                <a:cs typeface="Georgia"/>
                <a:sym typeface="Georgia"/>
              </a:rPr>
              <a:t>cümlesinde “gitmiştir” mi, yoksa “gitmiş olabilir” mi anlatılmak isteniyor. Yani cümlede ya kesinlik ya da ihtimal anlamı olmalıdır. Cümlede ikisi de olduğundan çelişkili anlatım söz konusu. Bu cümle iki şekilde düzeltilebilir: “</a:t>
            </a:r>
            <a:r>
              <a:rPr lang="tr" sz="1150" u="sng">
                <a:solidFill>
                  <a:srgbClr val="FFFFFF"/>
                </a:solidFill>
                <a:latin typeface="Georgia"/>
                <a:ea typeface="Georgia"/>
                <a:cs typeface="Georgia"/>
                <a:sym typeface="Georgia"/>
              </a:rPr>
              <a:t>Elbette</a:t>
            </a:r>
            <a:r>
              <a:rPr lang="tr" sz="1150">
                <a:solidFill>
                  <a:srgbClr val="FFFFFF"/>
                </a:solidFill>
                <a:latin typeface="Georgia"/>
                <a:ea typeface="Georgia"/>
                <a:cs typeface="Georgia"/>
                <a:sym typeface="Georgia"/>
              </a:rPr>
              <a:t> Selim de ağabeyleri ile gitmiştir.” “Selim de ağabeyleri ile gitmiş </a:t>
            </a:r>
            <a:r>
              <a:rPr lang="tr" sz="1150" u="sng">
                <a:solidFill>
                  <a:srgbClr val="FFFFFF"/>
                </a:solidFill>
                <a:latin typeface="Georgia"/>
                <a:ea typeface="Georgia"/>
                <a:cs typeface="Georgia"/>
                <a:sym typeface="Georgia"/>
              </a:rPr>
              <a:t>olabilir</a:t>
            </a:r>
            <a:r>
              <a:rPr lang="tr" sz="1150">
                <a:solidFill>
                  <a:srgbClr val="FFFFFF"/>
                </a:solidFill>
                <a:latin typeface="Georgia"/>
                <a:ea typeface="Georgia"/>
                <a:cs typeface="Georgia"/>
                <a:sym typeface="Georgia"/>
              </a:rPr>
              <a:t>.”</a:t>
            </a: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