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Dikdörtgen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Başlık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5" name="24 Alt Başlık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1" name="30 Veri Yer Tutucusu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D9F75050-0E15-4C5B-92B0-66D068882F1F}" type="datetimeFigureOut">
              <a:rPr lang="tr-TR" smtClean="0"/>
              <a:pPr/>
              <a:t>29.4.2016</a:t>
            </a:fld>
            <a:endParaRPr lang="tr-TR"/>
          </a:p>
        </p:txBody>
      </p:sp>
      <p:sp>
        <p:nvSpPr>
          <p:cNvPr id="18" name="17 Altbilgi Yer Tutucusu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sndAc>
      <p:stSnd>
        <p:snd r:embed="rId1" name="chimes.wav" builtIn="1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29.4.2016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med">
    <p:sndAc>
      <p:stSnd>
        <p:snd r:embed="rId1" name="chimes.wav" builtIn="1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29.4.2016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med">
    <p:sndAc>
      <p:stSnd>
        <p:snd r:embed="rId1" name="chimes.wav" builtIn="1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29.4.2016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med">
    <p:sndAc>
      <p:stSnd>
        <p:snd r:embed="rId1" name="chimes.wav" builtIn="1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9F75050-0E15-4C5B-92B0-66D068882F1F}" type="datetimeFigureOut">
              <a:rPr lang="tr-TR" smtClean="0"/>
              <a:pPr/>
              <a:t>29.4.2016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sndAc>
      <p:stSnd>
        <p:snd r:embed="rId1" name="chimes.wav" builtIn="1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29.4.2016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med">
    <p:sndAc>
      <p:stSnd>
        <p:snd r:embed="rId1" name="chimes.wav" builtIn="1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29.4.2016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med">
    <p:sndAc>
      <p:stSnd>
        <p:snd r:embed="rId1" name="chimes.wav" builtIn="1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29.4.2016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med">
    <p:sndAc>
      <p:stSnd>
        <p:snd r:embed="rId1" name="chimes.wav" builtIn="1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9F75050-0E15-4C5B-92B0-66D068882F1F}" type="datetimeFigureOut">
              <a:rPr lang="tr-TR" smtClean="0"/>
              <a:pPr/>
              <a:t>29.4.2016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med">
    <p:sndAc>
      <p:stSnd>
        <p:snd r:embed="rId1" name="chimes.wav" builtIn="1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29.4.2016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med">
    <p:sndAc>
      <p:stSnd>
        <p:snd r:embed="rId1" name="chimes.wav" builtIn="1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Dikdörtgen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Dikdörtgen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29.4.2016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Resim Yer Tutucusu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sndAc>
      <p:stSnd>
        <p:snd r:embed="rId1" name="chimes.wav" builtIn="1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ikdörtgen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4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2 Başlık Yer Tutucusu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1" name="30 Metin Yer Tutucusu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27" name="26 Veri Yer Tutucusu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D9F75050-0E15-4C5B-92B0-66D068882F1F}" type="datetimeFigureOut">
              <a:rPr lang="tr-TR" smtClean="0"/>
              <a:pPr/>
              <a:t>29.4.2016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16" name="1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ransition spd="med">
    <p:sndAc>
      <p:stSnd>
        <p:snd r:embed="rId13" name="chimes.wav" builtIn="1"/>
      </p:stSnd>
    </p:sndAc>
  </p:transition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285720" y="0"/>
            <a:ext cx="8072494" cy="6643710"/>
          </a:xfrm>
        </p:spPr>
        <p:txBody>
          <a:bodyPr>
            <a:normAutofit/>
          </a:bodyPr>
          <a:lstStyle/>
          <a:p>
            <a:pPr algn="l"/>
            <a:r>
              <a:rPr lang="tr-TR" b="1" u="sng" dirty="0" smtClean="0">
                <a:solidFill>
                  <a:srgbClr val="FF0000"/>
                </a:solidFill>
              </a:rPr>
              <a:t> </a:t>
            </a:r>
            <a:r>
              <a:rPr lang="tr-TR" b="1" u="sng" dirty="0" smtClean="0">
                <a:solidFill>
                  <a:srgbClr val="FF0000"/>
                </a:solidFill>
              </a:rPr>
              <a:t>                     </a:t>
            </a:r>
            <a:r>
              <a:rPr lang="tr-TR" sz="2500" b="1" u="sng" dirty="0" smtClean="0">
                <a:solidFill>
                  <a:srgbClr val="FF0000"/>
                </a:solidFill>
              </a:rPr>
              <a:t>1980 </a:t>
            </a:r>
            <a:r>
              <a:rPr lang="tr-TR" sz="2500" b="1" u="sng" dirty="0" smtClean="0">
                <a:solidFill>
                  <a:srgbClr val="FF0000"/>
                </a:solidFill>
              </a:rPr>
              <a:t>Sonrası </a:t>
            </a:r>
            <a:r>
              <a:rPr lang="tr-TR" sz="2500" b="1" u="sng" dirty="0" smtClean="0">
                <a:solidFill>
                  <a:srgbClr val="FF0000"/>
                </a:solidFill>
              </a:rPr>
              <a:t>Şiir</a:t>
            </a:r>
          </a:p>
          <a:p>
            <a:pPr algn="l"/>
            <a:endParaRPr lang="tr-TR" sz="2500" b="1" u="sng" dirty="0" smtClean="0">
              <a:solidFill>
                <a:srgbClr val="FF0000"/>
              </a:solidFill>
            </a:endParaRPr>
          </a:p>
          <a:p>
            <a:pPr algn="l"/>
            <a:r>
              <a:rPr lang="tr-TR" sz="2500" dirty="0" smtClean="0">
                <a:solidFill>
                  <a:schemeClr val="tx2">
                    <a:lumMod val="75000"/>
                  </a:schemeClr>
                </a:solidFill>
              </a:rPr>
              <a:t>-   </a:t>
            </a:r>
            <a:r>
              <a:rPr lang="tr-TR" sz="2500" dirty="0" smtClean="0">
                <a:solidFill>
                  <a:srgbClr val="7030A0"/>
                </a:solidFill>
              </a:rPr>
              <a:t>Bu </a:t>
            </a:r>
            <a:r>
              <a:rPr lang="tr-TR" sz="2500" dirty="0" smtClean="0">
                <a:solidFill>
                  <a:srgbClr val="7030A0"/>
                </a:solidFill>
              </a:rPr>
              <a:t>dönem de şiir ideoloji ve düşünceyi yayma aracı olmaktan çıkmıştır</a:t>
            </a:r>
            <a:r>
              <a:rPr lang="tr-TR" sz="2500" dirty="0" smtClean="0">
                <a:solidFill>
                  <a:srgbClr val="7030A0"/>
                </a:solidFill>
              </a:rPr>
              <a:t>.</a:t>
            </a:r>
          </a:p>
          <a:p>
            <a:pPr algn="l"/>
            <a:endParaRPr lang="tr-TR" sz="2500" dirty="0" smtClean="0">
              <a:solidFill>
                <a:srgbClr val="7030A0"/>
              </a:solidFill>
            </a:endParaRPr>
          </a:p>
          <a:p>
            <a:pPr algn="l"/>
            <a:r>
              <a:rPr lang="tr-TR" sz="2500" dirty="0" smtClean="0">
                <a:solidFill>
                  <a:srgbClr val="7030A0"/>
                </a:solidFill>
              </a:rPr>
              <a:t>- </a:t>
            </a:r>
            <a:r>
              <a:rPr lang="tr-TR" sz="2500" dirty="0" smtClean="0">
                <a:solidFill>
                  <a:srgbClr val="7030A0"/>
                </a:solidFill>
              </a:rPr>
              <a:t>  Şiir </a:t>
            </a:r>
            <a:r>
              <a:rPr lang="tr-TR" sz="2500" dirty="0" smtClean="0">
                <a:solidFill>
                  <a:srgbClr val="7030A0"/>
                </a:solidFill>
              </a:rPr>
              <a:t>araç değil amaç olmuş ve esas konusunun birey olduğuna inanılmıştır</a:t>
            </a:r>
            <a:r>
              <a:rPr lang="tr-TR" sz="2500" dirty="0" smtClean="0">
                <a:solidFill>
                  <a:srgbClr val="7030A0"/>
                </a:solidFill>
              </a:rPr>
              <a:t>.</a:t>
            </a:r>
          </a:p>
          <a:p>
            <a:pPr algn="l"/>
            <a:endParaRPr lang="tr-TR" sz="2500" dirty="0" smtClean="0">
              <a:solidFill>
                <a:srgbClr val="7030A0"/>
              </a:solidFill>
            </a:endParaRPr>
          </a:p>
          <a:p>
            <a:pPr algn="l"/>
            <a:r>
              <a:rPr lang="tr-TR" sz="2500" dirty="0" smtClean="0">
                <a:solidFill>
                  <a:srgbClr val="7030A0"/>
                </a:solidFill>
              </a:rPr>
              <a:t>- </a:t>
            </a:r>
            <a:r>
              <a:rPr lang="tr-TR" sz="2500" dirty="0" smtClean="0">
                <a:solidFill>
                  <a:srgbClr val="7030A0"/>
                </a:solidFill>
              </a:rPr>
              <a:t>  Bu </a:t>
            </a:r>
            <a:r>
              <a:rPr lang="tr-TR" sz="2500" dirty="0" smtClean="0">
                <a:solidFill>
                  <a:srgbClr val="7030A0"/>
                </a:solidFill>
              </a:rPr>
              <a:t>dönemde medya önem kazanmıştır</a:t>
            </a:r>
            <a:r>
              <a:rPr lang="tr-TR" sz="2500" dirty="0" smtClean="0">
                <a:solidFill>
                  <a:srgbClr val="7030A0"/>
                </a:solidFill>
              </a:rPr>
              <a:t>.</a:t>
            </a:r>
          </a:p>
          <a:p>
            <a:pPr algn="l"/>
            <a:endParaRPr lang="tr-TR" sz="2500" dirty="0" smtClean="0">
              <a:solidFill>
                <a:srgbClr val="7030A0"/>
              </a:solidFill>
            </a:endParaRPr>
          </a:p>
          <a:p>
            <a:pPr algn="l"/>
            <a:r>
              <a:rPr lang="tr-TR" sz="2500" dirty="0" smtClean="0">
                <a:solidFill>
                  <a:srgbClr val="7030A0"/>
                </a:solidFill>
              </a:rPr>
              <a:t>-   Şiir </a:t>
            </a:r>
            <a:r>
              <a:rPr lang="tr-TR" sz="2500" dirty="0" smtClean="0">
                <a:solidFill>
                  <a:srgbClr val="7030A0"/>
                </a:solidFill>
              </a:rPr>
              <a:t>popüler kültürün bir parçası olmuştur</a:t>
            </a:r>
            <a:r>
              <a:rPr lang="tr-TR" sz="2500" dirty="0" smtClean="0">
                <a:solidFill>
                  <a:srgbClr val="7030A0"/>
                </a:solidFill>
              </a:rPr>
              <a:t>.</a:t>
            </a:r>
          </a:p>
          <a:p>
            <a:pPr algn="l"/>
            <a:endParaRPr lang="tr-TR" sz="2500" dirty="0" smtClean="0">
              <a:solidFill>
                <a:srgbClr val="7030A0"/>
              </a:solidFill>
            </a:endParaRPr>
          </a:p>
          <a:p>
            <a:pPr algn="l"/>
            <a:r>
              <a:rPr lang="tr-TR" sz="2500" dirty="0" smtClean="0">
                <a:solidFill>
                  <a:srgbClr val="7030A0"/>
                </a:solidFill>
              </a:rPr>
              <a:t>-   Şiirle </a:t>
            </a:r>
            <a:r>
              <a:rPr lang="tr-TR" sz="2500" dirty="0" smtClean="0">
                <a:solidFill>
                  <a:srgbClr val="7030A0"/>
                </a:solidFill>
              </a:rPr>
              <a:t>ilgili klipler, </a:t>
            </a:r>
            <a:r>
              <a:rPr lang="tr-TR" sz="2500" dirty="0" err="1" smtClean="0">
                <a:solidFill>
                  <a:srgbClr val="7030A0"/>
                </a:solidFill>
              </a:rPr>
              <a:t>cd</a:t>
            </a:r>
            <a:r>
              <a:rPr lang="tr-TR" sz="2500" dirty="0" smtClean="0">
                <a:solidFill>
                  <a:srgbClr val="7030A0"/>
                </a:solidFill>
              </a:rPr>
              <a:t>. Gibi medyada tanıtma modası </a:t>
            </a:r>
            <a:r>
              <a:rPr lang="tr-TR" sz="2500" dirty="0" smtClean="0">
                <a:solidFill>
                  <a:srgbClr val="7030A0"/>
                </a:solidFill>
              </a:rPr>
              <a:t>   doğmuştur.</a:t>
            </a:r>
          </a:p>
          <a:p>
            <a:pPr algn="l"/>
            <a:endParaRPr lang="tr-TR" sz="2500" dirty="0" smtClean="0"/>
          </a:p>
          <a:p>
            <a:pPr algn="l"/>
            <a:endParaRPr lang="tr-TR" sz="2500" b="1" u="sng" dirty="0" smtClean="0"/>
          </a:p>
        </p:txBody>
      </p:sp>
      <p:sp>
        <p:nvSpPr>
          <p:cNvPr id="4" name="3 Gülen Yüz"/>
          <p:cNvSpPr/>
          <p:nvPr/>
        </p:nvSpPr>
        <p:spPr>
          <a:xfrm>
            <a:off x="285720" y="1142984"/>
            <a:ext cx="357190" cy="285752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>
              <a:solidFill>
                <a:srgbClr val="FFFF00"/>
              </a:solidFill>
            </a:endParaRPr>
          </a:p>
        </p:txBody>
      </p:sp>
      <p:sp>
        <p:nvSpPr>
          <p:cNvPr id="5" name="4 Gülen Yüz"/>
          <p:cNvSpPr/>
          <p:nvPr/>
        </p:nvSpPr>
        <p:spPr>
          <a:xfrm>
            <a:off x="285720" y="4643446"/>
            <a:ext cx="357190" cy="285752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>
              <a:solidFill>
                <a:srgbClr val="FFFF00"/>
              </a:solidFill>
            </a:endParaRPr>
          </a:p>
        </p:txBody>
      </p:sp>
      <p:sp>
        <p:nvSpPr>
          <p:cNvPr id="6" name="5 Gülen Yüz"/>
          <p:cNvSpPr/>
          <p:nvPr/>
        </p:nvSpPr>
        <p:spPr>
          <a:xfrm>
            <a:off x="285720" y="3714752"/>
            <a:ext cx="357190" cy="285752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>
              <a:solidFill>
                <a:srgbClr val="FFFF00"/>
              </a:solidFill>
            </a:endParaRPr>
          </a:p>
        </p:txBody>
      </p:sp>
      <p:sp>
        <p:nvSpPr>
          <p:cNvPr id="7" name="6 Gülen Yüz"/>
          <p:cNvSpPr/>
          <p:nvPr/>
        </p:nvSpPr>
        <p:spPr>
          <a:xfrm>
            <a:off x="285720" y="2428868"/>
            <a:ext cx="357190" cy="285752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>
              <a:solidFill>
                <a:srgbClr val="FFFF00"/>
              </a:solidFill>
            </a:endParaRPr>
          </a:p>
        </p:txBody>
      </p:sp>
      <p:sp>
        <p:nvSpPr>
          <p:cNvPr id="8" name="7 Gülen Yüz"/>
          <p:cNvSpPr/>
          <p:nvPr/>
        </p:nvSpPr>
        <p:spPr>
          <a:xfrm>
            <a:off x="285720" y="5500702"/>
            <a:ext cx="357190" cy="285752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 spd="med">
    <p:fade thruBlk="1"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sz="2500" dirty="0" smtClean="0"/>
              <a:t> </a:t>
            </a:r>
            <a:r>
              <a:rPr lang="tr-TR" sz="2500" dirty="0" smtClean="0">
                <a:solidFill>
                  <a:srgbClr val="7030A0"/>
                </a:solidFill>
              </a:rPr>
              <a:t>   Ahmet </a:t>
            </a:r>
            <a:r>
              <a:rPr lang="tr-TR" sz="2500" dirty="0" smtClean="0">
                <a:solidFill>
                  <a:srgbClr val="7030A0"/>
                </a:solidFill>
              </a:rPr>
              <a:t>Haşim, Yahya Kemal, Behçet </a:t>
            </a:r>
            <a:r>
              <a:rPr lang="tr-TR" sz="2500" dirty="0" err="1" smtClean="0">
                <a:solidFill>
                  <a:srgbClr val="7030A0"/>
                </a:solidFill>
              </a:rPr>
              <a:t>Necatigil</a:t>
            </a:r>
            <a:r>
              <a:rPr lang="tr-TR" sz="2500" dirty="0" smtClean="0">
                <a:solidFill>
                  <a:srgbClr val="7030A0"/>
                </a:solidFill>
              </a:rPr>
              <a:t> , </a:t>
            </a:r>
            <a:r>
              <a:rPr lang="tr-TR" sz="2500" dirty="0" err="1" smtClean="0">
                <a:solidFill>
                  <a:srgbClr val="7030A0"/>
                </a:solidFill>
              </a:rPr>
              <a:t>Asaf</a:t>
            </a:r>
            <a:r>
              <a:rPr lang="tr-TR" sz="2500" dirty="0" smtClean="0">
                <a:solidFill>
                  <a:srgbClr val="7030A0"/>
                </a:solidFill>
              </a:rPr>
              <a:t> Halet Çelebi, Ahmet Muhip </a:t>
            </a:r>
            <a:r>
              <a:rPr lang="tr-TR" sz="2500" dirty="0" err="1" smtClean="0">
                <a:solidFill>
                  <a:srgbClr val="7030A0"/>
                </a:solidFill>
              </a:rPr>
              <a:t>Dıronas</a:t>
            </a:r>
            <a:r>
              <a:rPr lang="tr-TR" sz="2500" dirty="0" smtClean="0">
                <a:solidFill>
                  <a:srgbClr val="7030A0"/>
                </a:solidFill>
              </a:rPr>
              <a:t> gibi sanatçılardan etkilenmiştir</a:t>
            </a:r>
            <a:r>
              <a:rPr lang="tr-TR" sz="2500" dirty="0" smtClean="0">
                <a:solidFill>
                  <a:srgbClr val="7030A0"/>
                </a:solidFill>
              </a:rPr>
              <a:t>.</a:t>
            </a:r>
          </a:p>
          <a:p>
            <a:pPr>
              <a:buNone/>
            </a:pPr>
            <a:endParaRPr lang="tr-TR" sz="2500" dirty="0" smtClean="0">
              <a:solidFill>
                <a:srgbClr val="7030A0"/>
              </a:solidFill>
            </a:endParaRPr>
          </a:p>
          <a:p>
            <a:pPr>
              <a:buNone/>
            </a:pPr>
            <a:r>
              <a:rPr lang="tr-TR" sz="2500" dirty="0" smtClean="0">
                <a:solidFill>
                  <a:srgbClr val="7030A0"/>
                </a:solidFill>
              </a:rPr>
              <a:t> </a:t>
            </a:r>
            <a:r>
              <a:rPr lang="tr-TR" sz="2500" dirty="0" smtClean="0">
                <a:solidFill>
                  <a:srgbClr val="7030A0"/>
                </a:solidFill>
              </a:rPr>
              <a:t>    İkinci </a:t>
            </a:r>
            <a:r>
              <a:rPr lang="tr-TR" sz="2500" dirty="0" smtClean="0">
                <a:solidFill>
                  <a:srgbClr val="7030A0"/>
                </a:solidFill>
              </a:rPr>
              <a:t>Yeni şiir etkisinden uzaklaşan şair sonraki şiirlerinde Tasavvufi, mistik öğeleri içeren özgün şiirler yazmaya </a:t>
            </a:r>
            <a:r>
              <a:rPr lang="tr-TR" sz="2500" dirty="0" smtClean="0">
                <a:solidFill>
                  <a:srgbClr val="7030A0"/>
                </a:solidFill>
              </a:rPr>
              <a:t>başlamıştır.  </a:t>
            </a:r>
          </a:p>
          <a:p>
            <a:pPr>
              <a:buNone/>
            </a:pPr>
            <a:r>
              <a:rPr lang="tr-TR" sz="2500" dirty="0" smtClean="0">
                <a:solidFill>
                  <a:srgbClr val="7030A0"/>
                </a:solidFill>
              </a:rPr>
              <a:t> </a:t>
            </a:r>
            <a:r>
              <a:rPr lang="tr-TR" sz="2500" dirty="0" smtClean="0">
                <a:solidFill>
                  <a:srgbClr val="7030A0"/>
                </a:solidFill>
              </a:rPr>
              <a:t>    </a:t>
            </a:r>
          </a:p>
          <a:p>
            <a:pPr>
              <a:buNone/>
            </a:pPr>
            <a:r>
              <a:rPr lang="tr-TR" sz="2500" dirty="0" smtClean="0">
                <a:solidFill>
                  <a:srgbClr val="7030A0"/>
                </a:solidFill>
              </a:rPr>
              <a:t> </a:t>
            </a:r>
            <a:r>
              <a:rPr lang="tr-TR" sz="2500" dirty="0" smtClean="0">
                <a:solidFill>
                  <a:srgbClr val="7030A0"/>
                </a:solidFill>
              </a:rPr>
              <a:t>    Şiirler </a:t>
            </a:r>
            <a:r>
              <a:rPr lang="tr-TR" sz="2500" dirty="0" smtClean="0">
                <a:solidFill>
                  <a:srgbClr val="7030A0"/>
                </a:solidFill>
              </a:rPr>
              <a:t>de özellikle “Benzetmelerden” yararlanmıştır</a:t>
            </a:r>
            <a:r>
              <a:rPr lang="tr-TR" sz="2500" dirty="0" smtClean="0">
                <a:solidFill>
                  <a:srgbClr val="7030A0"/>
                </a:solidFill>
              </a:rPr>
              <a:t>.</a:t>
            </a:r>
          </a:p>
          <a:p>
            <a:endParaRPr lang="tr-TR" sz="2500" dirty="0" smtClean="0">
              <a:solidFill>
                <a:srgbClr val="7030A0"/>
              </a:solidFill>
            </a:endParaRPr>
          </a:p>
          <a:p>
            <a:pPr>
              <a:buNone/>
            </a:pPr>
            <a:r>
              <a:rPr lang="tr-TR" sz="2500" dirty="0" smtClean="0">
                <a:solidFill>
                  <a:srgbClr val="7030A0"/>
                </a:solidFill>
              </a:rPr>
              <a:t> </a:t>
            </a:r>
            <a:r>
              <a:rPr lang="tr-TR" sz="2500" dirty="0" smtClean="0">
                <a:solidFill>
                  <a:srgbClr val="7030A0"/>
                </a:solidFill>
              </a:rPr>
              <a:t>   “</a:t>
            </a:r>
            <a:r>
              <a:rPr lang="tr-TR" sz="2500" dirty="0" smtClean="0">
                <a:solidFill>
                  <a:srgbClr val="7030A0"/>
                </a:solidFill>
              </a:rPr>
              <a:t>Hüzün, Yalnızlık, Kaçış, Ölüm Korkusu” gibi temalar işlenmiştir.</a:t>
            </a:r>
          </a:p>
          <a:p>
            <a:endParaRPr lang="tr-TR" dirty="0"/>
          </a:p>
        </p:txBody>
      </p:sp>
      <p:sp>
        <p:nvSpPr>
          <p:cNvPr id="4" name="3 Gülen Yüz"/>
          <p:cNvSpPr/>
          <p:nvPr/>
        </p:nvSpPr>
        <p:spPr>
          <a:xfrm>
            <a:off x="357158" y="642918"/>
            <a:ext cx="357190" cy="285752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>
              <a:solidFill>
                <a:srgbClr val="FFFF00"/>
              </a:solidFill>
            </a:endParaRPr>
          </a:p>
        </p:txBody>
      </p:sp>
      <p:sp>
        <p:nvSpPr>
          <p:cNvPr id="5" name="4 Gülen Yüz"/>
          <p:cNvSpPr/>
          <p:nvPr/>
        </p:nvSpPr>
        <p:spPr>
          <a:xfrm>
            <a:off x="357158" y="2285992"/>
            <a:ext cx="357190" cy="285752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>
              <a:solidFill>
                <a:srgbClr val="FFFF00"/>
              </a:solidFill>
            </a:endParaRPr>
          </a:p>
        </p:txBody>
      </p:sp>
      <p:sp>
        <p:nvSpPr>
          <p:cNvPr id="6" name="5 Gülen Yüz"/>
          <p:cNvSpPr/>
          <p:nvPr/>
        </p:nvSpPr>
        <p:spPr>
          <a:xfrm>
            <a:off x="357158" y="3929066"/>
            <a:ext cx="357190" cy="285752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>
              <a:solidFill>
                <a:srgbClr val="FFFF00"/>
              </a:solidFill>
            </a:endParaRPr>
          </a:p>
        </p:txBody>
      </p:sp>
      <p:sp>
        <p:nvSpPr>
          <p:cNvPr id="7" name="6 Gülen Yüz"/>
          <p:cNvSpPr/>
          <p:nvPr/>
        </p:nvSpPr>
        <p:spPr>
          <a:xfrm>
            <a:off x="428596" y="4857760"/>
            <a:ext cx="357190" cy="285752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 spd="med">
    <p:wipe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>
            <a:normAutofit fontScale="92500"/>
          </a:bodyPr>
          <a:lstStyle/>
          <a:p>
            <a:r>
              <a:rPr lang="tr-TR" dirty="0" smtClean="0">
                <a:solidFill>
                  <a:srgbClr val="FF0000"/>
                </a:solidFill>
              </a:rPr>
              <a:t>ESERLERİ </a:t>
            </a:r>
            <a:r>
              <a:rPr lang="tr-TR" dirty="0" smtClean="0">
                <a:solidFill>
                  <a:srgbClr val="FF0000"/>
                </a:solidFill>
              </a:rPr>
              <a:t>ŞUNLARDIR</a:t>
            </a:r>
          </a:p>
          <a:p>
            <a:endParaRPr lang="tr-TR" dirty="0" smtClean="0">
              <a:solidFill>
                <a:srgbClr val="FF0000"/>
              </a:solidFill>
            </a:endParaRPr>
          </a:p>
          <a:p>
            <a:r>
              <a:rPr lang="tr-TR" u="sng" dirty="0" smtClean="0">
                <a:solidFill>
                  <a:srgbClr val="FF0000"/>
                </a:solidFill>
              </a:rPr>
              <a:t>ŞİİR</a:t>
            </a:r>
          </a:p>
          <a:p>
            <a:endParaRPr lang="tr-TR" dirty="0" smtClean="0"/>
          </a:p>
          <a:p>
            <a:r>
              <a:rPr lang="tr-TR" dirty="0" smtClean="0">
                <a:solidFill>
                  <a:srgbClr val="7030A0"/>
                </a:solidFill>
              </a:rPr>
              <a:t>Doğu </a:t>
            </a:r>
            <a:r>
              <a:rPr lang="tr-TR" dirty="0" smtClean="0">
                <a:solidFill>
                  <a:srgbClr val="7030A0"/>
                </a:solidFill>
              </a:rPr>
              <a:t>Şiirleri (Yeditepe Şiir Armağanı ödülünü kazandı)</a:t>
            </a:r>
          </a:p>
          <a:p>
            <a:r>
              <a:rPr lang="tr-TR" dirty="0" smtClean="0">
                <a:solidFill>
                  <a:srgbClr val="7030A0"/>
                </a:solidFill>
              </a:rPr>
              <a:t>Bakış </a:t>
            </a:r>
            <a:r>
              <a:rPr lang="tr-TR" dirty="0" smtClean="0">
                <a:solidFill>
                  <a:srgbClr val="7030A0"/>
                </a:solidFill>
              </a:rPr>
              <a:t>Kuşu</a:t>
            </a:r>
          </a:p>
          <a:p>
            <a:r>
              <a:rPr lang="tr-TR" dirty="0" err="1" smtClean="0">
                <a:solidFill>
                  <a:srgbClr val="7030A0"/>
                </a:solidFill>
              </a:rPr>
              <a:t>Bahreddin</a:t>
            </a:r>
            <a:r>
              <a:rPr lang="tr-TR" dirty="0" smtClean="0">
                <a:solidFill>
                  <a:srgbClr val="7030A0"/>
                </a:solidFill>
              </a:rPr>
              <a:t> </a:t>
            </a:r>
            <a:r>
              <a:rPr lang="tr-TR" dirty="0" smtClean="0">
                <a:solidFill>
                  <a:srgbClr val="7030A0"/>
                </a:solidFill>
              </a:rPr>
              <a:t>Üzerine Şiirler</a:t>
            </a:r>
          </a:p>
          <a:p>
            <a:r>
              <a:rPr lang="tr-TR" dirty="0" smtClean="0">
                <a:solidFill>
                  <a:srgbClr val="7030A0"/>
                </a:solidFill>
              </a:rPr>
              <a:t>Zaman </a:t>
            </a:r>
            <a:r>
              <a:rPr lang="tr-TR" dirty="0" smtClean="0">
                <a:solidFill>
                  <a:srgbClr val="7030A0"/>
                </a:solidFill>
              </a:rPr>
              <a:t>Şiirleri</a:t>
            </a:r>
          </a:p>
          <a:p>
            <a:r>
              <a:rPr lang="tr-TR" dirty="0" smtClean="0">
                <a:solidFill>
                  <a:srgbClr val="7030A0"/>
                </a:solidFill>
              </a:rPr>
              <a:t>Hüzün </a:t>
            </a:r>
            <a:r>
              <a:rPr lang="tr-TR" dirty="0" smtClean="0">
                <a:solidFill>
                  <a:srgbClr val="7030A0"/>
                </a:solidFill>
              </a:rPr>
              <a:t>ki En Çok Yakışandır Bize</a:t>
            </a:r>
          </a:p>
          <a:p>
            <a:r>
              <a:rPr lang="tr-TR" dirty="0" smtClean="0">
                <a:solidFill>
                  <a:srgbClr val="7030A0"/>
                </a:solidFill>
              </a:rPr>
              <a:t>Ayna </a:t>
            </a:r>
            <a:r>
              <a:rPr lang="tr-TR" dirty="0" smtClean="0">
                <a:solidFill>
                  <a:srgbClr val="7030A0"/>
                </a:solidFill>
              </a:rPr>
              <a:t>Şiirleri</a:t>
            </a:r>
          </a:p>
          <a:p>
            <a:r>
              <a:rPr lang="tr-TR" dirty="0" smtClean="0">
                <a:solidFill>
                  <a:srgbClr val="7030A0"/>
                </a:solidFill>
              </a:rPr>
              <a:t>Yaz </a:t>
            </a:r>
            <a:r>
              <a:rPr lang="tr-TR" dirty="0" smtClean="0">
                <a:solidFill>
                  <a:srgbClr val="7030A0"/>
                </a:solidFill>
              </a:rPr>
              <a:t>Şiirleri</a:t>
            </a:r>
          </a:p>
          <a:p>
            <a:r>
              <a:rPr lang="tr-TR" dirty="0" smtClean="0">
                <a:solidFill>
                  <a:srgbClr val="7030A0"/>
                </a:solidFill>
              </a:rPr>
              <a:t>Akşam </a:t>
            </a:r>
            <a:r>
              <a:rPr lang="tr-TR" dirty="0" smtClean="0">
                <a:solidFill>
                  <a:srgbClr val="7030A0"/>
                </a:solidFill>
              </a:rPr>
              <a:t>Şiirleri</a:t>
            </a:r>
          </a:p>
          <a:p>
            <a:r>
              <a:rPr lang="tr-TR" dirty="0" smtClean="0">
                <a:solidFill>
                  <a:srgbClr val="7030A0"/>
                </a:solidFill>
              </a:rPr>
              <a:t>Gizemli </a:t>
            </a:r>
            <a:r>
              <a:rPr lang="tr-TR" dirty="0" smtClean="0">
                <a:solidFill>
                  <a:srgbClr val="7030A0"/>
                </a:solidFill>
              </a:rPr>
              <a:t>Şiirler</a:t>
            </a:r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  <p:transition spd="med">
    <p:cut thruBlk="1"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txBody>
          <a:bodyPr/>
          <a:lstStyle/>
          <a:p>
            <a:r>
              <a:rPr lang="tr-TR" sz="2500" u="sng" dirty="0" smtClean="0">
                <a:solidFill>
                  <a:srgbClr val="FF0000"/>
                </a:solidFill>
              </a:rPr>
              <a:t>Anı-Deneme-İncelemeler</a:t>
            </a:r>
          </a:p>
          <a:p>
            <a:endParaRPr lang="tr-TR" sz="2500" dirty="0" smtClean="0"/>
          </a:p>
          <a:p>
            <a:r>
              <a:rPr lang="tr-TR" sz="2500" dirty="0" smtClean="0">
                <a:solidFill>
                  <a:srgbClr val="7030A0"/>
                </a:solidFill>
              </a:rPr>
              <a:t>Kültür </a:t>
            </a:r>
            <a:r>
              <a:rPr lang="tr-TR" sz="2500" dirty="0" smtClean="0">
                <a:solidFill>
                  <a:srgbClr val="7030A0"/>
                </a:solidFill>
              </a:rPr>
              <a:t>Üzerine (Deneme)</a:t>
            </a:r>
          </a:p>
          <a:p>
            <a:r>
              <a:rPr lang="tr-TR" sz="2500" dirty="0" smtClean="0">
                <a:solidFill>
                  <a:srgbClr val="7030A0"/>
                </a:solidFill>
              </a:rPr>
              <a:t>Ulusal </a:t>
            </a:r>
            <a:r>
              <a:rPr lang="tr-TR" sz="2500" dirty="0" smtClean="0">
                <a:solidFill>
                  <a:srgbClr val="7030A0"/>
                </a:solidFill>
              </a:rPr>
              <a:t>Kültür (inceleme)</a:t>
            </a:r>
          </a:p>
          <a:p>
            <a:r>
              <a:rPr lang="tr-TR" sz="2500" dirty="0" smtClean="0">
                <a:solidFill>
                  <a:srgbClr val="7030A0"/>
                </a:solidFill>
              </a:rPr>
              <a:t>Felsefe </a:t>
            </a:r>
            <a:r>
              <a:rPr lang="tr-TR" sz="2500" dirty="0" smtClean="0">
                <a:solidFill>
                  <a:srgbClr val="7030A0"/>
                </a:solidFill>
              </a:rPr>
              <a:t>(inceleme)</a:t>
            </a:r>
          </a:p>
          <a:p>
            <a:r>
              <a:rPr lang="tr-TR" sz="2500" dirty="0" smtClean="0">
                <a:solidFill>
                  <a:srgbClr val="7030A0"/>
                </a:solidFill>
              </a:rPr>
              <a:t>Bulanık </a:t>
            </a:r>
            <a:r>
              <a:rPr lang="tr-TR" sz="2500" dirty="0" smtClean="0">
                <a:solidFill>
                  <a:srgbClr val="7030A0"/>
                </a:solidFill>
              </a:rPr>
              <a:t>Defterler (Anı)</a:t>
            </a:r>
          </a:p>
          <a:p>
            <a:r>
              <a:rPr lang="tr-TR" sz="2500" dirty="0" smtClean="0">
                <a:solidFill>
                  <a:srgbClr val="7030A0"/>
                </a:solidFill>
              </a:rPr>
              <a:t>Ceviz </a:t>
            </a:r>
            <a:r>
              <a:rPr lang="tr-TR" sz="2500" dirty="0" smtClean="0">
                <a:solidFill>
                  <a:srgbClr val="7030A0"/>
                </a:solidFill>
              </a:rPr>
              <a:t>Sandıktaki Anılar (Anı)</a:t>
            </a:r>
            <a:br>
              <a:rPr lang="tr-TR" sz="2500" dirty="0" smtClean="0">
                <a:solidFill>
                  <a:srgbClr val="7030A0"/>
                </a:solidFill>
              </a:rPr>
            </a:br>
            <a:endParaRPr lang="tr-TR" sz="2500" dirty="0" smtClean="0">
              <a:solidFill>
                <a:srgbClr val="7030A0"/>
              </a:solidFill>
            </a:endParaRPr>
          </a:p>
          <a:p>
            <a:endParaRPr lang="tr-TR" dirty="0"/>
          </a:p>
        </p:txBody>
      </p:sp>
    </p:spTree>
  </p:cSld>
  <p:clrMapOvr>
    <a:masterClrMapping/>
  </p:clrMapOvr>
  <p:transition spd="med">
    <p:wipe dir="u"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28596" y="0"/>
            <a:ext cx="8229600" cy="6429396"/>
          </a:xfrm>
        </p:spPr>
        <p:txBody>
          <a:bodyPr>
            <a:normAutofit fontScale="70000" lnSpcReduction="20000"/>
          </a:bodyPr>
          <a:lstStyle/>
          <a:p>
            <a:r>
              <a:rPr lang="tr-TR" sz="2900" dirty="0" smtClean="0">
                <a:solidFill>
                  <a:srgbClr val="FF0000"/>
                </a:solidFill>
              </a:rPr>
              <a:t> </a:t>
            </a:r>
            <a:r>
              <a:rPr lang="tr-TR" sz="2900" dirty="0" smtClean="0">
                <a:solidFill>
                  <a:srgbClr val="FF0000"/>
                </a:solidFill>
              </a:rPr>
              <a:t>                               HÜSEYİN ATLANSOY</a:t>
            </a:r>
          </a:p>
          <a:p>
            <a:pPr>
              <a:buNone/>
            </a:pPr>
            <a:endParaRPr lang="tr-TR" sz="2900" dirty="0" smtClean="0">
              <a:solidFill>
                <a:srgbClr val="7030A0"/>
              </a:solidFill>
            </a:endParaRPr>
          </a:p>
          <a:p>
            <a:pPr>
              <a:buNone/>
            </a:pPr>
            <a:r>
              <a:rPr lang="tr-TR" sz="2900" dirty="0" smtClean="0">
                <a:solidFill>
                  <a:srgbClr val="7030A0"/>
                </a:solidFill>
              </a:rPr>
              <a:t>1962 </a:t>
            </a:r>
            <a:r>
              <a:rPr lang="tr-TR" sz="2900" dirty="0" smtClean="0">
                <a:solidFill>
                  <a:srgbClr val="7030A0"/>
                </a:solidFill>
              </a:rPr>
              <a:t>yılında Eskişehir’de doğmuştur</a:t>
            </a:r>
            <a:r>
              <a:rPr lang="tr-TR" sz="2900" dirty="0" smtClean="0">
                <a:solidFill>
                  <a:srgbClr val="7030A0"/>
                </a:solidFill>
              </a:rPr>
              <a:t>.</a:t>
            </a:r>
          </a:p>
          <a:p>
            <a:endParaRPr lang="tr-TR" sz="2900" dirty="0" smtClean="0">
              <a:solidFill>
                <a:srgbClr val="7030A0"/>
              </a:solidFill>
            </a:endParaRPr>
          </a:p>
          <a:p>
            <a:pPr>
              <a:buNone/>
            </a:pPr>
            <a:r>
              <a:rPr lang="tr-TR" sz="2900" dirty="0" smtClean="0">
                <a:solidFill>
                  <a:srgbClr val="7030A0"/>
                </a:solidFill>
              </a:rPr>
              <a:t>İstanbul </a:t>
            </a:r>
            <a:r>
              <a:rPr lang="tr-TR" sz="2900" dirty="0" smtClean="0">
                <a:solidFill>
                  <a:srgbClr val="7030A0"/>
                </a:solidFill>
              </a:rPr>
              <a:t>Üniversitesi Edebiyat Fakültesi sosyoloji bölümünü okumuştur</a:t>
            </a:r>
            <a:r>
              <a:rPr lang="tr-TR" sz="2900" dirty="0" smtClean="0">
                <a:solidFill>
                  <a:srgbClr val="7030A0"/>
                </a:solidFill>
              </a:rPr>
              <a:t>.</a:t>
            </a:r>
          </a:p>
          <a:p>
            <a:endParaRPr lang="tr-TR" sz="2900" dirty="0" smtClean="0">
              <a:solidFill>
                <a:srgbClr val="7030A0"/>
              </a:solidFill>
            </a:endParaRPr>
          </a:p>
          <a:p>
            <a:pPr>
              <a:buNone/>
            </a:pPr>
            <a:r>
              <a:rPr lang="tr-TR" sz="2900" dirty="0" smtClean="0">
                <a:solidFill>
                  <a:srgbClr val="7030A0"/>
                </a:solidFill>
              </a:rPr>
              <a:t>Şiirlerini </a:t>
            </a:r>
            <a:r>
              <a:rPr lang="tr-TR" sz="2900" dirty="0" smtClean="0">
                <a:solidFill>
                  <a:srgbClr val="7030A0"/>
                </a:solidFill>
              </a:rPr>
              <a:t>“Diriliş, Dergah, Kayıtlar, İpek Dili, Hece Dergisi, </a:t>
            </a:r>
            <a:r>
              <a:rPr lang="tr-TR" sz="2900" dirty="0" err="1" smtClean="0">
                <a:solidFill>
                  <a:srgbClr val="7030A0"/>
                </a:solidFill>
              </a:rPr>
              <a:t>Kaşgar</a:t>
            </a:r>
            <a:r>
              <a:rPr lang="tr-TR" sz="2900" dirty="0" smtClean="0">
                <a:solidFill>
                  <a:srgbClr val="7030A0"/>
                </a:solidFill>
              </a:rPr>
              <a:t>, Yedi İklim” gibi dergilerde yayımlanmıştır</a:t>
            </a:r>
            <a:r>
              <a:rPr lang="tr-TR" sz="2900" dirty="0" smtClean="0">
                <a:solidFill>
                  <a:srgbClr val="7030A0"/>
                </a:solidFill>
              </a:rPr>
              <a:t>.</a:t>
            </a:r>
          </a:p>
          <a:p>
            <a:pPr>
              <a:buNone/>
            </a:pPr>
            <a:endParaRPr lang="tr-TR" sz="2900" dirty="0" smtClean="0">
              <a:solidFill>
                <a:srgbClr val="7030A0"/>
              </a:solidFill>
            </a:endParaRPr>
          </a:p>
          <a:p>
            <a:pPr>
              <a:buNone/>
            </a:pPr>
            <a:r>
              <a:rPr lang="tr-TR" sz="2900" dirty="0" smtClean="0">
                <a:solidFill>
                  <a:srgbClr val="7030A0"/>
                </a:solidFill>
              </a:rPr>
              <a:t> 1980 </a:t>
            </a:r>
            <a:r>
              <a:rPr lang="tr-TR" sz="2900" dirty="0" smtClean="0">
                <a:solidFill>
                  <a:srgbClr val="7030A0"/>
                </a:solidFill>
              </a:rPr>
              <a:t>sonrası şiirin en önemli temsilcilerindendir</a:t>
            </a:r>
            <a:r>
              <a:rPr lang="tr-TR" sz="2900" dirty="0" smtClean="0">
                <a:solidFill>
                  <a:srgbClr val="7030A0"/>
                </a:solidFill>
              </a:rPr>
              <a:t>.</a:t>
            </a:r>
          </a:p>
          <a:p>
            <a:endParaRPr lang="tr-TR" sz="2900" dirty="0" smtClean="0">
              <a:solidFill>
                <a:srgbClr val="7030A0"/>
              </a:solidFill>
            </a:endParaRPr>
          </a:p>
          <a:p>
            <a:pPr>
              <a:buNone/>
            </a:pPr>
            <a:r>
              <a:rPr lang="tr-TR" sz="2900" dirty="0" smtClean="0">
                <a:solidFill>
                  <a:srgbClr val="7030A0"/>
                </a:solidFill>
              </a:rPr>
              <a:t>  Şiiri </a:t>
            </a:r>
            <a:r>
              <a:rPr lang="tr-TR" sz="2900" dirty="0" smtClean="0">
                <a:solidFill>
                  <a:srgbClr val="7030A0"/>
                </a:solidFill>
              </a:rPr>
              <a:t>o kadar çok seviyor ki “şiir yazmasaydım hayatım olmazdı.” Diyecek kadar şiire düşkündür</a:t>
            </a:r>
            <a:r>
              <a:rPr lang="tr-TR" sz="2900" dirty="0" smtClean="0">
                <a:solidFill>
                  <a:srgbClr val="7030A0"/>
                </a:solidFill>
              </a:rPr>
              <a:t>.</a:t>
            </a:r>
          </a:p>
          <a:p>
            <a:pPr>
              <a:buNone/>
            </a:pPr>
            <a:endParaRPr lang="tr-TR" sz="2900" dirty="0" smtClean="0">
              <a:solidFill>
                <a:srgbClr val="7030A0"/>
              </a:solidFill>
            </a:endParaRPr>
          </a:p>
          <a:p>
            <a:pPr>
              <a:buNone/>
            </a:pPr>
            <a:r>
              <a:rPr lang="tr-TR" sz="2900" dirty="0" smtClean="0">
                <a:solidFill>
                  <a:srgbClr val="7030A0"/>
                </a:solidFill>
              </a:rPr>
              <a:t>“</a:t>
            </a:r>
            <a:r>
              <a:rPr lang="tr-TR" sz="2900" dirty="0" smtClean="0">
                <a:solidFill>
                  <a:srgbClr val="7030A0"/>
                </a:solidFill>
              </a:rPr>
              <a:t>Aşk, çocuk, ölüm, medeniyet” gibi temalar işlenmiştir</a:t>
            </a:r>
            <a:r>
              <a:rPr lang="tr-TR" sz="2900" dirty="0" smtClean="0">
                <a:solidFill>
                  <a:srgbClr val="7030A0"/>
                </a:solidFill>
              </a:rPr>
              <a:t>.</a:t>
            </a:r>
          </a:p>
          <a:p>
            <a:pPr>
              <a:buNone/>
            </a:pPr>
            <a:endParaRPr lang="tr-TR" sz="2900" dirty="0" smtClean="0">
              <a:solidFill>
                <a:srgbClr val="7030A0"/>
              </a:solidFill>
            </a:endParaRPr>
          </a:p>
          <a:p>
            <a:pPr>
              <a:buNone/>
            </a:pPr>
            <a:r>
              <a:rPr lang="tr-TR" sz="2900" dirty="0" smtClean="0">
                <a:solidFill>
                  <a:srgbClr val="7030A0"/>
                </a:solidFill>
              </a:rPr>
              <a:t> Şiirlerinde </a:t>
            </a:r>
            <a:r>
              <a:rPr lang="tr-TR" sz="2900" dirty="0" smtClean="0">
                <a:solidFill>
                  <a:srgbClr val="7030A0"/>
                </a:solidFill>
              </a:rPr>
              <a:t>“ilaç” kelimesini çok kullanmıştır</a:t>
            </a:r>
            <a:r>
              <a:rPr lang="tr-TR" sz="2900" dirty="0" smtClean="0">
                <a:solidFill>
                  <a:srgbClr val="7030A0"/>
                </a:solidFill>
              </a:rPr>
              <a:t>.</a:t>
            </a:r>
          </a:p>
          <a:p>
            <a:pPr>
              <a:buNone/>
            </a:pPr>
            <a:endParaRPr lang="tr-TR" sz="2900" dirty="0" smtClean="0">
              <a:solidFill>
                <a:srgbClr val="7030A0"/>
              </a:solidFill>
            </a:endParaRPr>
          </a:p>
          <a:p>
            <a:pPr>
              <a:buNone/>
            </a:pPr>
            <a:r>
              <a:rPr lang="tr-TR" sz="2900" dirty="0" smtClean="0">
                <a:solidFill>
                  <a:srgbClr val="7030A0"/>
                </a:solidFill>
              </a:rPr>
              <a:t>“</a:t>
            </a:r>
            <a:r>
              <a:rPr lang="tr-TR" sz="2900" dirty="0" smtClean="0">
                <a:solidFill>
                  <a:srgbClr val="7030A0"/>
                </a:solidFill>
              </a:rPr>
              <a:t>İroni” şiirlerinde önemli bir </a:t>
            </a:r>
            <a:r>
              <a:rPr lang="tr-TR" sz="2900" dirty="0" err="1" smtClean="0">
                <a:solidFill>
                  <a:srgbClr val="7030A0"/>
                </a:solidFill>
              </a:rPr>
              <a:t>ögedir</a:t>
            </a:r>
            <a:endParaRPr lang="tr-TR" sz="2900" dirty="0" smtClean="0">
              <a:solidFill>
                <a:srgbClr val="7030A0"/>
              </a:solidFill>
            </a:endParaRPr>
          </a:p>
          <a:p>
            <a:endParaRPr lang="tr-TR" dirty="0"/>
          </a:p>
        </p:txBody>
      </p:sp>
      <p:sp>
        <p:nvSpPr>
          <p:cNvPr id="4" name="3 Gülen Yüz"/>
          <p:cNvSpPr/>
          <p:nvPr/>
        </p:nvSpPr>
        <p:spPr>
          <a:xfrm>
            <a:off x="214282" y="1428736"/>
            <a:ext cx="357190" cy="285752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>
              <a:solidFill>
                <a:srgbClr val="FFFF00"/>
              </a:solidFill>
            </a:endParaRPr>
          </a:p>
        </p:txBody>
      </p:sp>
      <p:sp>
        <p:nvSpPr>
          <p:cNvPr id="5" name="4 Gülen Yüz"/>
          <p:cNvSpPr/>
          <p:nvPr/>
        </p:nvSpPr>
        <p:spPr>
          <a:xfrm>
            <a:off x="142844" y="714356"/>
            <a:ext cx="357190" cy="285752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>
              <a:solidFill>
                <a:srgbClr val="FFFF00"/>
              </a:solidFill>
            </a:endParaRPr>
          </a:p>
        </p:txBody>
      </p:sp>
      <p:sp>
        <p:nvSpPr>
          <p:cNvPr id="6" name="5 Gülen Yüz"/>
          <p:cNvSpPr/>
          <p:nvPr/>
        </p:nvSpPr>
        <p:spPr>
          <a:xfrm>
            <a:off x="142844" y="2071678"/>
            <a:ext cx="357190" cy="285752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>
              <a:solidFill>
                <a:srgbClr val="FFFF00"/>
              </a:solidFill>
            </a:endParaRPr>
          </a:p>
        </p:txBody>
      </p:sp>
      <p:sp>
        <p:nvSpPr>
          <p:cNvPr id="7" name="6 Gülen Yüz"/>
          <p:cNvSpPr/>
          <p:nvPr/>
        </p:nvSpPr>
        <p:spPr>
          <a:xfrm>
            <a:off x="214282" y="3000372"/>
            <a:ext cx="357190" cy="285752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>
              <a:solidFill>
                <a:srgbClr val="FFFF00"/>
              </a:solidFill>
            </a:endParaRPr>
          </a:p>
        </p:txBody>
      </p:sp>
      <p:sp>
        <p:nvSpPr>
          <p:cNvPr id="8" name="7 Gülen Yüz"/>
          <p:cNvSpPr/>
          <p:nvPr/>
        </p:nvSpPr>
        <p:spPr>
          <a:xfrm>
            <a:off x="214282" y="3714752"/>
            <a:ext cx="357190" cy="285752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>
              <a:solidFill>
                <a:srgbClr val="FFFF00"/>
              </a:solidFill>
            </a:endParaRPr>
          </a:p>
        </p:txBody>
      </p:sp>
      <p:sp>
        <p:nvSpPr>
          <p:cNvPr id="9" name="8 Gülen Yüz"/>
          <p:cNvSpPr/>
          <p:nvPr/>
        </p:nvSpPr>
        <p:spPr>
          <a:xfrm>
            <a:off x="142844" y="4572008"/>
            <a:ext cx="357190" cy="285752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>
              <a:solidFill>
                <a:srgbClr val="FFFF00"/>
              </a:solidFill>
            </a:endParaRPr>
          </a:p>
        </p:txBody>
      </p:sp>
      <p:sp>
        <p:nvSpPr>
          <p:cNvPr id="10" name="9 Gülen Yüz"/>
          <p:cNvSpPr/>
          <p:nvPr/>
        </p:nvSpPr>
        <p:spPr>
          <a:xfrm>
            <a:off x="214282" y="5214950"/>
            <a:ext cx="357190" cy="285752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>
              <a:solidFill>
                <a:srgbClr val="FFFF00"/>
              </a:solidFill>
            </a:endParaRPr>
          </a:p>
        </p:txBody>
      </p:sp>
      <p:sp>
        <p:nvSpPr>
          <p:cNvPr id="11" name="10 Gülen Yüz"/>
          <p:cNvSpPr/>
          <p:nvPr/>
        </p:nvSpPr>
        <p:spPr>
          <a:xfrm>
            <a:off x="214282" y="5929330"/>
            <a:ext cx="357190" cy="285752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 spd="med">
    <p:pull dir="d"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>
            <a:normAutofit/>
          </a:bodyPr>
          <a:lstStyle/>
          <a:p>
            <a:r>
              <a:rPr lang="tr-TR" sz="2500" i="1" dirty="0" smtClean="0">
                <a:solidFill>
                  <a:srgbClr val="FF0000"/>
                </a:solidFill>
              </a:rPr>
              <a:t> E</a:t>
            </a:r>
            <a:r>
              <a:rPr lang="tr-TR" sz="2500" dirty="0" smtClean="0">
                <a:solidFill>
                  <a:srgbClr val="FF0000"/>
                </a:solidFill>
              </a:rPr>
              <a:t>SERLERİ</a:t>
            </a:r>
          </a:p>
          <a:p>
            <a:pPr>
              <a:buNone/>
            </a:pPr>
            <a:endParaRPr lang="tr-TR" sz="2500" dirty="0" smtClean="0">
              <a:solidFill>
                <a:srgbClr val="7030A0"/>
              </a:solidFill>
            </a:endParaRPr>
          </a:p>
          <a:p>
            <a:r>
              <a:rPr lang="tr-TR" sz="2500" dirty="0" smtClean="0">
                <a:solidFill>
                  <a:srgbClr val="7030A0"/>
                </a:solidFill>
              </a:rPr>
              <a:t>Karşılaşma </a:t>
            </a:r>
            <a:r>
              <a:rPr lang="tr-TR" sz="2500" dirty="0" smtClean="0">
                <a:solidFill>
                  <a:srgbClr val="7030A0"/>
                </a:solidFill>
              </a:rPr>
              <a:t>Töreni (1990’da Yazarlar Birliği şiir ödülü aldı)</a:t>
            </a:r>
          </a:p>
          <a:p>
            <a:r>
              <a:rPr lang="tr-TR" sz="2500" dirty="0" smtClean="0">
                <a:solidFill>
                  <a:srgbClr val="7030A0"/>
                </a:solidFill>
              </a:rPr>
              <a:t>İlk </a:t>
            </a:r>
            <a:r>
              <a:rPr lang="tr-TR" sz="2500" dirty="0" smtClean="0">
                <a:solidFill>
                  <a:srgbClr val="7030A0"/>
                </a:solidFill>
              </a:rPr>
              <a:t>Sözler</a:t>
            </a:r>
          </a:p>
          <a:p>
            <a:r>
              <a:rPr lang="tr-TR" sz="2500" dirty="0" smtClean="0">
                <a:solidFill>
                  <a:srgbClr val="7030A0"/>
                </a:solidFill>
              </a:rPr>
              <a:t>İntihar </a:t>
            </a:r>
            <a:r>
              <a:rPr lang="tr-TR" sz="2500" dirty="0" smtClean="0">
                <a:solidFill>
                  <a:srgbClr val="7030A0"/>
                </a:solidFill>
              </a:rPr>
              <a:t>İlacı</a:t>
            </a:r>
          </a:p>
          <a:p>
            <a:r>
              <a:rPr lang="tr-TR" sz="2500" dirty="0" smtClean="0">
                <a:solidFill>
                  <a:srgbClr val="7030A0"/>
                </a:solidFill>
              </a:rPr>
              <a:t>Kaçak </a:t>
            </a:r>
            <a:r>
              <a:rPr lang="tr-TR" sz="2500" dirty="0" smtClean="0">
                <a:solidFill>
                  <a:srgbClr val="7030A0"/>
                </a:solidFill>
              </a:rPr>
              <a:t>Yolcu</a:t>
            </a:r>
          </a:p>
          <a:p>
            <a:r>
              <a:rPr lang="tr-TR" sz="2500" dirty="0" smtClean="0">
                <a:solidFill>
                  <a:srgbClr val="7030A0"/>
                </a:solidFill>
              </a:rPr>
              <a:t>Şehir </a:t>
            </a:r>
            <a:r>
              <a:rPr lang="tr-TR" sz="2500" dirty="0" smtClean="0">
                <a:solidFill>
                  <a:srgbClr val="7030A0"/>
                </a:solidFill>
              </a:rPr>
              <a:t>Konuşmaları</a:t>
            </a:r>
          </a:p>
          <a:p>
            <a:r>
              <a:rPr lang="tr-TR" sz="2500" dirty="0" smtClean="0">
                <a:solidFill>
                  <a:srgbClr val="7030A0"/>
                </a:solidFill>
              </a:rPr>
              <a:t>Efendilik </a:t>
            </a:r>
            <a:r>
              <a:rPr lang="tr-TR" sz="2500" dirty="0" smtClean="0">
                <a:solidFill>
                  <a:srgbClr val="7030A0"/>
                </a:solidFill>
              </a:rPr>
              <a:t>Tarihi</a:t>
            </a:r>
          </a:p>
          <a:p>
            <a:r>
              <a:rPr lang="tr-TR" sz="2500" dirty="0" smtClean="0">
                <a:solidFill>
                  <a:srgbClr val="7030A0"/>
                </a:solidFill>
              </a:rPr>
              <a:t>Su </a:t>
            </a:r>
            <a:r>
              <a:rPr lang="tr-TR" sz="2500" dirty="0" smtClean="0">
                <a:solidFill>
                  <a:srgbClr val="7030A0"/>
                </a:solidFill>
              </a:rPr>
              <a:t>Borcu</a:t>
            </a:r>
          </a:p>
          <a:p>
            <a:endParaRPr lang="tr-TR" dirty="0"/>
          </a:p>
        </p:txBody>
      </p:sp>
    </p:spTree>
  </p:cSld>
  <p:clrMapOvr>
    <a:masterClrMapping/>
  </p:clrMapOvr>
  <p:transition spd="med">
    <p:dissolve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28596" y="357166"/>
            <a:ext cx="8229600" cy="5768997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tr-TR" sz="29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tr-TR" sz="2900" dirty="0" smtClean="0">
                <a:solidFill>
                  <a:srgbClr val="7030A0"/>
                </a:solidFill>
              </a:rPr>
              <a:t>Şehirli </a:t>
            </a:r>
            <a:r>
              <a:rPr lang="tr-TR" sz="2900" dirty="0" smtClean="0">
                <a:solidFill>
                  <a:srgbClr val="7030A0"/>
                </a:solidFill>
              </a:rPr>
              <a:t>kimliği ön plana çıkmıştır</a:t>
            </a:r>
            <a:r>
              <a:rPr lang="tr-TR" sz="2900" dirty="0" smtClean="0">
                <a:solidFill>
                  <a:srgbClr val="7030A0"/>
                </a:solidFill>
              </a:rPr>
              <a:t>.</a:t>
            </a:r>
          </a:p>
          <a:p>
            <a:pPr>
              <a:buNone/>
            </a:pPr>
            <a:endParaRPr lang="tr-TR" sz="2900" dirty="0" smtClean="0">
              <a:solidFill>
                <a:srgbClr val="7030A0"/>
              </a:solidFill>
            </a:endParaRPr>
          </a:p>
          <a:p>
            <a:pPr>
              <a:buNone/>
            </a:pPr>
            <a:r>
              <a:rPr lang="tr-TR" sz="2900" dirty="0" smtClean="0">
                <a:solidFill>
                  <a:srgbClr val="7030A0"/>
                </a:solidFill>
              </a:rPr>
              <a:t>  Şiire </a:t>
            </a:r>
            <a:r>
              <a:rPr lang="tr-TR" sz="2900" dirty="0" smtClean="0">
                <a:solidFill>
                  <a:srgbClr val="7030A0"/>
                </a:solidFill>
              </a:rPr>
              <a:t>şiir özelliği dışında başlıca özellik yüklenmemiştir</a:t>
            </a:r>
            <a:r>
              <a:rPr lang="tr-TR" sz="2900" dirty="0" smtClean="0">
                <a:solidFill>
                  <a:srgbClr val="7030A0"/>
                </a:solidFill>
              </a:rPr>
              <a:t>.</a:t>
            </a:r>
          </a:p>
          <a:p>
            <a:pPr>
              <a:buNone/>
            </a:pPr>
            <a:endParaRPr lang="tr-TR" sz="2900" dirty="0" smtClean="0">
              <a:solidFill>
                <a:srgbClr val="7030A0"/>
              </a:solidFill>
            </a:endParaRPr>
          </a:p>
          <a:p>
            <a:pPr>
              <a:buNone/>
            </a:pPr>
            <a:r>
              <a:rPr lang="tr-TR" sz="2900" dirty="0" smtClean="0">
                <a:solidFill>
                  <a:srgbClr val="7030A0"/>
                </a:solidFill>
              </a:rPr>
              <a:t>  Yapı </a:t>
            </a:r>
            <a:r>
              <a:rPr lang="tr-TR" sz="2900" dirty="0" smtClean="0">
                <a:solidFill>
                  <a:srgbClr val="7030A0"/>
                </a:solidFill>
              </a:rPr>
              <a:t>ve söyleyişe içerikten daha çok önem verilmiştir</a:t>
            </a:r>
            <a:r>
              <a:rPr lang="tr-TR" sz="2900" dirty="0" smtClean="0">
                <a:solidFill>
                  <a:srgbClr val="7030A0"/>
                </a:solidFill>
              </a:rPr>
              <a:t>.</a:t>
            </a:r>
          </a:p>
          <a:p>
            <a:endParaRPr lang="tr-TR" sz="2900" dirty="0" smtClean="0">
              <a:solidFill>
                <a:srgbClr val="7030A0"/>
              </a:solidFill>
            </a:endParaRPr>
          </a:p>
          <a:p>
            <a:pPr>
              <a:buNone/>
            </a:pPr>
            <a:r>
              <a:rPr lang="tr-TR" sz="2900" dirty="0" smtClean="0">
                <a:solidFill>
                  <a:srgbClr val="7030A0"/>
                </a:solidFill>
              </a:rPr>
              <a:t>  </a:t>
            </a:r>
            <a:r>
              <a:rPr lang="tr-TR" sz="2900" dirty="0" smtClean="0">
                <a:solidFill>
                  <a:srgbClr val="7030A0"/>
                </a:solidFill>
              </a:rPr>
              <a:t>Gelenekle barışılmış ve ayrım yapılmadan şiirin bütün ustalarına sahip çıkılmıştır</a:t>
            </a:r>
            <a:r>
              <a:rPr lang="tr-TR" sz="2900" dirty="0" smtClean="0">
                <a:solidFill>
                  <a:srgbClr val="7030A0"/>
                </a:solidFill>
              </a:rPr>
              <a:t>.</a:t>
            </a:r>
          </a:p>
          <a:p>
            <a:endParaRPr lang="tr-TR" sz="2900" dirty="0" smtClean="0">
              <a:solidFill>
                <a:srgbClr val="7030A0"/>
              </a:solidFill>
            </a:endParaRPr>
          </a:p>
          <a:p>
            <a:pPr>
              <a:buNone/>
            </a:pPr>
            <a:r>
              <a:rPr lang="tr-TR" sz="2900" dirty="0" smtClean="0">
                <a:solidFill>
                  <a:srgbClr val="7030A0"/>
                </a:solidFill>
              </a:rPr>
              <a:t> Şairler </a:t>
            </a:r>
            <a:r>
              <a:rPr lang="tr-TR" sz="2900" dirty="0" smtClean="0">
                <a:solidFill>
                  <a:srgbClr val="7030A0"/>
                </a:solidFill>
              </a:rPr>
              <a:t>bireysel anlayış sergilemişler bu yüzden ortak bir şiir anlayışı görülmemiştir</a:t>
            </a:r>
            <a:r>
              <a:rPr lang="tr-TR" sz="2900" dirty="0" smtClean="0">
                <a:solidFill>
                  <a:srgbClr val="7030A0"/>
                </a:solidFill>
              </a:rPr>
              <a:t>.</a:t>
            </a:r>
          </a:p>
          <a:p>
            <a:endParaRPr lang="tr-TR" sz="2900" dirty="0" smtClean="0">
              <a:solidFill>
                <a:srgbClr val="7030A0"/>
              </a:solidFill>
            </a:endParaRPr>
          </a:p>
          <a:p>
            <a:pPr>
              <a:buNone/>
            </a:pPr>
            <a:r>
              <a:rPr lang="tr-TR" sz="2900" dirty="0" smtClean="0">
                <a:solidFill>
                  <a:srgbClr val="7030A0"/>
                </a:solidFill>
              </a:rPr>
              <a:t> Şiirin </a:t>
            </a:r>
            <a:r>
              <a:rPr lang="tr-TR" sz="2900" dirty="0" smtClean="0">
                <a:solidFill>
                  <a:srgbClr val="7030A0"/>
                </a:solidFill>
              </a:rPr>
              <a:t>düz yazıya yaklaştığı görülür.</a:t>
            </a:r>
          </a:p>
          <a:p>
            <a:endParaRPr lang="tr-TR" dirty="0"/>
          </a:p>
        </p:txBody>
      </p:sp>
      <p:sp>
        <p:nvSpPr>
          <p:cNvPr id="4" name="3 Gülen Yüz"/>
          <p:cNvSpPr/>
          <p:nvPr/>
        </p:nvSpPr>
        <p:spPr>
          <a:xfrm>
            <a:off x="285720" y="1357298"/>
            <a:ext cx="357190" cy="285752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>
              <a:solidFill>
                <a:srgbClr val="FFFF00"/>
              </a:solidFill>
            </a:endParaRPr>
          </a:p>
        </p:txBody>
      </p:sp>
      <p:sp>
        <p:nvSpPr>
          <p:cNvPr id="5" name="4 Gülen Yüz"/>
          <p:cNvSpPr/>
          <p:nvPr/>
        </p:nvSpPr>
        <p:spPr>
          <a:xfrm>
            <a:off x="214282" y="500042"/>
            <a:ext cx="357190" cy="285752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>
              <a:solidFill>
                <a:srgbClr val="FFFF00"/>
              </a:solidFill>
            </a:endParaRPr>
          </a:p>
        </p:txBody>
      </p:sp>
      <p:sp>
        <p:nvSpPr>
          <p:cNvPr id="6" name="5 Gülen Yüz"/>
          <p:cNvSpPr/>
          <p:nvPr/>
        </p:nvSpPr>
        <p:spPr>
          <a:xfrm>
            <a:off x="285720" y="2285992"/>
            <a:ext cx="357190" cy="285752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>
              <a:solidFill>
                <a:srgbClr val="FFFF00"/>
              </a:solidFill>
            </a:endParaRPr>
          </a:p>
        </p:txBody>
      </p:sp>
      <p:sp>
        <p:nvSpPr>
          <p:cNvPr id="7" name="6 Gülen Yüz"/>
          <p:cNvSpPr/>
          <p:nvPr/>
        </p:nvSpPr>
        <p:spPr>
          <a:xfrm>
            <a:off x="285720" y="3143248"/>
            <a:ext cx="357190" cy="285752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>
              <a:solidFill>
                <a:srgbClr val="FFFF00"/>
              </a:solidFill>
            </a:endParaRPr>
          </a:p>
        </p:txBody>
      </p:sp>
      <p:sp>
        <p:nvSpPr>
          <p:cNvPr id="8" name="7 Gülen Yüz"/>
          <p:cNvSpPr/>
          <p:nvPr/>
        </p:nvSpPr>
        <p:spPr>
          <a:xfrm>
            <a:off x="214282" y="4429132"/>
            <a:ext cx="357190" cy="285752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>
              <a:solidFill>
                <a:srgbClr val="FFFF00"/>
              </a:solidFill>
            </a:endParaRPr>
          </a:p>
        </p:txBody>
      </p:sp>
      <p:sp>
        <p:nvSpPr>
          <p:cNvPr id="9" name="8 Gülen Yüz"/>
          <p:cNvSpPr/>
          <p:nvPr/>
        </p:nvSpPr>
        <p:spPr>
          <a:xfrm>
            <a:off x="214282" y="5786454"/>
            <a:ext cx="357190" cy="285752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 spd="med">
    <p:cut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00034" y="642918"/>
            <a:ext cx="8229600" cy="5929354"/>
          </a:xfrm>
        </p:spPr>
        <p:txBody>
          <a:bodyPr>
            <a:normAutofit/>
          </a:bodyPr>
          <a:lstStyle/>
          <a:p>
            <a:pPr>
              <a:buNone/>
            </a:pPr>
            <a:endParaRPr lang="tr-TR" sz="2500" dirty="0" smtClean="0">
              <a:solidFill>
                <a:srgbClr val="7030A0"/>
              </a:solidFill>
            </a:endParaRPr>
          </a:p>
          <a:p>
            <a:pPr>
              <a:buNone/>
            </a:pPr>
            <a:r>
              <a:rPr lang="tr-TR" sz="2500" dirty="0" smtClean="0">
                <a:solidFill>
                  <a:srgbClr val="7030A0"/>
                </a:solidFill>
              </a:rPr>
              <a:t> </a:t>
            </a:r>
            <a:r>
              <a:rPr lang="tr-TR" sz="2500" dirty="0" smtClean="0">
                <a:solidFill>
                  <a:srgbClr val="7030A0"/>
                </a:solidFill>
              </a:rPr>
              <a:t> </a:t>
            </a:r>
            <a:r>
              <a:rPr lang="tr-TR" sz="2500" dirty="0" smtClean="0">
                <a:solidFill>
                  <a:srgbClr val="7030A0"/>
                </a:solidFill>
              </a:rPr>
              <a:t>İmgeye önem verilmiş yeni imgeler peşinde koşulmuştur</a:t>
            </a:r>
            <a:r>
              <a:rPr lang="tr-TR" sz="2500" dirty="0" smtClean="0">
                <a:solidFill>
                  <a:srgbClr val="7030A0"/>
                </a:solidFill>
              </a:rPr>
              <a:t>.</a:t>
            </a:r>
          </a:p>
          <a:p>
            <a:endParaRPr lang="tr-TR" sz="2500" dirty="0" smtClean="0">
              <a:solidFill>
                <a:srgbClr val="7030A0"/>
              </a:solidFill>
            </a:endParaRPr>
          </a:p>
          <a:p>
            <a:pPr>
              <a:buNone/>
            </a:pPr>
            <a:r>
              <a:rPr lang="tr-TR" sz="2500" dirty="0" smtClean="0">
                <a:solidFill>
                  <a:srgbClr val="7030A0"/>
                </a:solidFill>
              </a:rPr>
              <a:t>  Kapalı </a:t>
            </a:r>
            <a:r>
              <a:rPr lang="tr-TR" sz="2500" dirty="0" smtClean="0">
                <a:solidFill>
                  <a:srgbClr val="7030A0"/>
                </a:solidFill>
              </a:rPr>
              <a:t>ve yoruma açık anlatım benimsenmiştir</a:t>
            </a:r>
            <a:r>
              <a:rPr lang="tr-TR" sz="2500" dirty="0" smtClean="0">
                <a:solidFill>
                  <a:srgbClr val="7030A0"/>
                </a:solidFill>
              </a:rPr>
              <a:t>.</a:t>
            </a:r>
          </a:p>
          <a:p>
            <a:pPr>
              <a:buNone/>
            </a:pPr>
            <a:endParaRPr lang="tr-TR" sz="2500" dirty="0" smtClean="0">
              <a:solidFill>
                <a:srgbClr val="7030A0"/>
              </a:solidFill>
            </a:endParaRPr>
          </a:p>
          <a:p>
            <a:pPr>
              <a:buNone/>
            </a:pPr>
            <a:r>
              <a:rPr lang="tr-TR" sz="2500" dirty="0" smtClean="0">
                <a:solidFill>
                  <a:srgbClr val="7030A0"/>
                </a:solidFill>
              </a:rPr>
              <a:t> </a:t>
            </a:r>
            <a:r>
              <a:rPr lang="tr-TR" sz="2500" dirty="0" smtClean="0">
                <a:solidFill>
                  <a:srgbClr val="7030A0"/>
                </a:solidFill>
              </a:rPr>
              <a:t> İkinci </a:t>
            </a:r>
            <a:r>
              <a:rPr lang="tr-TR" sz="2500" dirty="0" smtClean="0">
                <a:solidFill>
                  <a:srgbClr val="7030A0"/>
                </a:solidFill>
              </a:rPr>
              <a:t>Yeniye özgü uzak çağrışımlara </a:t>
            </a:r>
            <a:r>
              <a:rPr lang="tr-TR" sz="2500" dirty="0" err="1" smtClean="0">
                <a:solidFill>
                  <a:srgbClr val="7030A0"/>
                </a:solidFill>
              </a:rPr>
              <a:t>yönelinmiştir</a:t>
            </a:r>
            <a:r>
              <a:rPr lang="tr-TR" sz="2500" dirty="0" smtClean="0">
                <a:solidFill>
                  <a:srgbClr val="7030A0"/>
                </a:solidFill>
              </a:rPr>
              <a:t>.</a:t>
            </a:r>
          </a:p>
          <a:p>
            <a:pPr>
              <a:buNone/>
            </a:pPr>
            <a:endParaRPr lang="tr-TR" sz="2500" dirty="0" smtClean="0">
              <a:solidFill>
                <a:srgbClr val="7030A0"/>
              </a:solidFill>
            </a:endParaRPr>
          </a:p>
          <a:p>
            <a:pPr>
              <a:buNone/>
            </a:pPr>
            <a:r>
              <a:rPr lang="tr-TR" sz="2500" dirty="0" smtClean="0">
                <a:solidFill>
                  <a:srgbClr val="7030A0"/>
                </a:solidFill>
              </a:rPr>
              <a:t>  ilk </a:t>
            </a:r>
            <a:r>
              <a:rPr lang="tr-TR" sz="2500" dirty="0" smtClean="0">
                <a:solidFill>
                  <a:srgbClr val="7030A0"/>
                </a:solidFill>
              </a:rPr>
              <a:t>defa reddetmek yerine şiir birikimi kabullenilmiştir</a:t>
            </a:r>
            <a:r>
              <a:rPr lang="tr-TR" sz="2500" dirty="0" smtClean="0">
                <a:solidFill>
                  <a:srgbClr val="7030A0"/>
                </a:solidFill>
              </a:rPr>
              <a:t>.</a:t>
            </a:r>
          </a:p>
          <a:p>
            <a:pPr>
              <a:buNone/>
            </a:pPr>
            <a:endParaRPr lang="tr-TR" sz="2500" dirty="0" smtClean="0">
              <a:solidFill>
                <a:srgbClr val="7030A0"/>
              </a:solidFill>
            </a:endParaRPr>
          </a:p>
          <a:p>
            <a:pPr>
              <a:buNone/>
            </a:pPr>
            <a:r>
              <a:rPr lang="tr-TR" sz="2500" dirty="0" smtClean="0">
                <a:solidFill>
                  <a:srgbClr val="7030A0"/>
                </a:solidFill>
              </a:rPr>
              <a:t>   Varoluş </a:t>
            </a:r>
            <a:r>
              <a:rPr lang="tr-TR" sz="2500" dirty="0" smtClean="0">
                <a:solidFill>
                  <a:srgbClr val="7030A0"/>
                </a:solidFill>
              </a:rPr>
              <a:t>şiir aracılığıyla sorgulanmıştır</a:t>
            </a:r>
            <a:r>
              <a:rPr lang="tr-TR" dirty="0" smtClean="0"/>
              <a:t>.</a:t>
            </a:r>
          </a:p>
          <a:p>
            <a:endParaRPr lang="tr-TR" dirty="0"/>
          </a:p>
        </p:txBody>
      </p:sp>
      <p:sp>
        <p:nvSpPr>
          <p:cNvPr id="4" name="3 Gülen Yüz"/>
          <p:cNvSpPr/>
          <p:nvPr/>
        </p:nvSpPr>
        <p:spPr>
          <a:xfrm>
            <a:off x="285720" y="1214422"/>
            <a:ext cx="357190" cy="285752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>
              <a:solidFill>
                <a:srgbClr val="FFFF00"/>
              </a:solidFill>
            </a:endParaRPr>
          </a:p>
        </p:txBody>
      </p:sp>
      <p:sp>
        <p:nvSpPr>
          <p:cNvPr id="5" name="2 İçerik Yer Tutucusu"/>
          <p:cNvSpPr txBox="1">
            <a:spLocks/>
          </p:cNvSpPr>
          <p:nvPr/>
        </p:nvSpPr>
        <p:spPr>
          <a:xfrm>
            <a:off x="652434" y="795318"/>
            <a:ext cx="8229600" cy="59293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tr-TR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5 Gülen Yüz"/>
          <p:cNvSpPr/>
          <p:nvPr/>
        </p:nvSpPr>
        <p:spPr>
          <a:xfrm>
            <a:off x="285720" y="2143116"/>
            <a:ext cx="357190" cy="285752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>
              <a:solidFill>
                <a:srgbClr val="FFFF00"/>
              </a:solidFill>
            </a:endParaRPr>
          </a:p>
        </p:txBody>
      </p:sp>
      <p:sp>
        <p:nvSpPr>
          <p:cNvPr id="7" name="6 Gülen Yüz"/>
          <p:cNvSpPr/>
          <p:nvPr/>
        </p:nvSpPr>
        <p:spPr>
          <a:xfrm>
            <a:off x="285720" y="3000372"/>
            <a:ext cx="357190" cy="285752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>
              <a:solidFill>
                <a:srgbClr val="FFFF00"/>
              </a:solidFill>
            </a:endParaRPr>
          </a:p>
        </p:txBody>
      </p:sp>
      <p:sp>
        <p:nvSpPr>
          <p:cNvPr id="8" name="7 Gülen Yüz"/>
          <p:cNvSpPr/>
          <p:nvPr/>
        </p:nvSpPr>
        <p:spPr>
          <a:xfrm>
            <a:off x="285720" y="3929066"/>
            <a:ext cx="357190" cy="285752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>
              <a:solidFill>
                <a:srgbClr val="FFFF00"/>
              </a:solidFill>
            </a:endParaRPr>
          </a:p>
        </p:txBody>
      </p:sp>
      <p:sp>
        <p:nvSpPr>
          <p:cNvPr id="9" name="8 Gülen Yüz"/>
          <p:cNvSpPr/>
          <p:nvPr/>
        </p:nvSpPr>
        <p:spPr>
          <a:xfrm>
            <a:off x="357158" y="4929198"/>
            <a:ext cx="357190" cy="285752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 spd="med"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14282" y="214290"/>
            <a:ext cx="8229600" cy="6126163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tr-TR" sz="2900" dirty="0" smtClean="0">
                <a:solidFill>
                  <a:srgbClr val="FF0000"/>
                </a:solidFill>
              </a:rPr>
              <a:t>                                            ÖNEMLİ </a:t>
            </a:r>
            <a:r>
              <a:rPr lang="tr-TR" sz="2900" dirty="0" err="1" smtClean="0">
                <a:solidFill>
                  <a:srgbClr val="FF0000"/>
                </a:solidFill>
              </a:rPr>
              <a:t>TEMSİLCİLERi</a:t>
            </a:r>
            <a:endParaRPr lang="tr-TR" sz="2900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tr-TR" sz="2900" dirty="0" smtClean="0"/>
          </a:p>
          <a:p>
            <a:r>
              <a:rPr lang="tr-TR" sz="2900" dirty="0" smtClean="0"/>
              <a:t>         </a:t>
            </a:r>
            <a:r>
              <a:rPr lang="tr-TR" sz="2900" dirty="0" smtClean="0">
                <a:solidFill>
                  <a:srgbClr val="7030A0"/>
                </a:solidFill>
              </a:rPr>
              <a:t>Haydar </a:t>
            </a:r>
            <a:r>
              <a:rPr lang="tr-TR" sz="2900" dirty="0" err="1" smtClean="0">
                <a:solidFill>
                  <a:srgbClr val="7030A0"/>
                </a:solidFill>
              </a:rPr>
              <a:t>Ergülen</a:t>
            </a:r>
            <a:endParaRPr lang="tr-TR" sz="2900" dirty="0" smtClean="0">
              <a:solidFill>
                <a:srgbClr val="7030A0"/>
              </a:solidFill>
            </a:endParaRPr>
          </a:p>
          <a:p>
            <a:r>
              <a:rPr lang="tr-TR" sz="2900" dirty="0" smtClean="0">
                <a:solidFill>
                  <a:srgbClr val="7030A0"/>
                </a:solidFill>
              </a:rPr>
              <a:t>         Hilmi Yavuz</a:t>
            </a:r>
          </a:p>
          <a:p>
            <a:r>
              <a:rPr lang="tr-TR" sz="2900" dirty="0" smtClean="0">
                <a:solidFill>
                  <a:srgbClr val="7030A0"/>
                </a:solidFill>
              </a:rPr>
              <a:t>        </a:t>
            </a:r>
            <a:r>
              <a:rPr lang="tr-TR" sz="2900" dirty="0" smtClean="0">
                <a:solidFill>
                  <a:srgbClr val="7030A0"/>
                </a:solidFill>
              </a:rPr>
              <a:t> Küçük </a:t>
            </a:r>
            <a:r>
              <a:rPr lang="tr-TR" sz="2900" dirty="0" smtClean="0">
                <a:solidFill>
                  <a:srgbClr val="7030A0"/>
                </a:solidFill>
              </a:rPr>
              <a:t>İskender</a:t>
            </a:r>
          </a:p>
          <a:p>
            <a:r>
              <a:rPr lang="tr-TR" sz="2900" dirty="0" smtClean="0">
                <a:solidFill>
                  <a:srgbClr val="7030A0"/>
                </a:solidFill>
              </a:rPr>
              <a:t>         Murathan </a:t>
            </a:r>
            <a:r>
              <a:rPr lang="tr-TR" sz="2900" dirty="0" err="1" smtClean="0">
                <a:solidFill>
                  <a:srgbClr val="7030A0"/>
                </a:solidFill>
              </a:rPr>
              <a:t>Mungan</a:t>
            </a:r>
            <a:endParaRPr lang="tr-TR" sz="2900" dirty="0" smtClean="0">
              <a:solidFill>
                <a:srgbClr val="7030A0"/>
              </a:solidFill>
            </a:endParaRPr>
          </a:p>
          <a:p>
            <a:r>
              <a:rPr lang="tr-TR" sz="2900" dirty="0" smtClean="0">
                <a:solidFill>
                  <a:srgbClr val="7030A0"/>
                </a:solidFill>
              </a:rPr>
              <a:t>        </a:t>
            </a:r>
            <a:r>
              <a:rPr lang="tr-TR" sz="2900" dirty="0" smtClean="0">
                <a:solidFill>
                  <a:srgbClr val="7030A0"/>
                </a:solidFill>
              </a:rPr>
              <a:t> Sunay </a:t>
            </a:r>
            <a:r>
              <a:rPr lang="tr-TR" sz="2900" dirty="0" smtClean="0">
                <a:solidFill>
                  <a:srgbClr val="7030A0"/>
                </a:solidFill>
              </a:rPr>
              <a:t>Akın</a:t>
            </a:r>
          </a:p>
          <a:p>
            <a:r>
              <a:rPr lang="tr-TR" sz="2900" dirty="0" smtClean="0">
                <a:solidFill>
                  <a:srgbClr val="7030A0"/>
                </a:solidFill>
              </a:rPr>
              <a:t>        </a:t>
            </a:r>
            <a:r>
              <a:rPr lang="tr-TR" sz="2900" dirty="0" smtClean="0">
                <a:solidFill>
                  <a:srgbClr val="7030A0"/>
                </a:solidFill>
              </a:rPr>
              <a:t> Tuğrul </a:t>
            </a:r>
            <a:r>
              <a:rPr lang="tr-TR" sz="2900" dirty="0" smtClean="0">
                <a:solidFill>
                  <a:srgbClr val="7030A0"/>
                </a:solidFill>
              </a:rPr>
              <a:t>Tanyol</a:t>
            </a:r>
          </a:p>
          <a:p>
            <a:r>
              <a:rPr lang="tr-TR" sz="2900" dirty="0" smtClean="0">
                <a:solidFill>
                  <a:srgbClr val="7030A0"/>
                </a:solidFill>
              </a:rPr>
              <a:t>         Enver Ercan</a:t>
            </a:r>
          </a:p>
          <a:p>
            <a:r>
              <a:rPr lang="tr-TR" sz="2900" dirty="0" smtClean="0">
                <a:solidFill>
                  <a:srgbClr val="7030A0"/>
                </a:solidFill>
              </a:rPr>
              <a:t>         İhsan Deniz</a:t>
            </a:r>
          </a:p>
          <a:p>
            <a:r>
              <a:rPr lang="tr-TR" sz="2900" dirty="0" smtClean="0">
                <a:solidFill>
                  <a:srgbClr val="7030A0"/>
                </a:solidFill>
              </a:rPr>
              <a:t>         Hüseyin </a:t>
            </a:r>
            <a:r>
              <a:rPr lang="tr-TR" sz="2900" dirty="0" err="1" smtClean="0">
                <a:solidFill>
                  <a:srgbClr val="7030A0"/>
                </a:solidFill>
              </a:rPr>
              <a:t>Atlansoy</a:t>
            </a:r>
            <a:endParaRPr lang="tr-TR" sz="2900" dirty="0" smtClean="0">
              <a:solidFill>
                <a:srgbClr val="7030A0"/>
              </a:solidFill>
            </a:endParaRPr>
          </a:p>
          <a:p>
            <a:r>
              <a:rPr lang="tr-TR" sz="2900" dirty="0" smtClean="0">
                <a:solidFill>
                  <a:srgbClr val="7030A0"/>
                </a:solidFill>
              </a:rPr>
              <a:t>        </a:t>
            </a:r>
            <a:r>
              <a:rPr lang="tr-TR" sz="2900" dirty="0" smtClean="0">
                <a:solidFill>
                  <a:srgbClr val="7030A0"/>
                </a:solidFill>
              </a:rPr>
              <a:t> Arif </a:t>
            </a:r>
            <a:r>
              <a:rPr lang="tr-TR" sz="2900" dirty="0" smtClean="0">
                <a:solidFill>
                  <a:srgbClr val="7030A0"/>
                </a:solidFill>
              </a:rPr>
              <a:t>Ay</a:t>
            </a:r>
          </a:p>
          <a:p>
            <a:r>
              <a:rPr lang="tr-TR" sz="2900" dirty="0" smtClean="0">
                <a:solidFill>
                  <a:srgbClr val="7030A0"/>
                </a:solidFill>
              </a:rPr>
              <a:t>         Yaşar Miraç</a:t>
            </a:r>
          </a:p>
          <a:p>
            <a:r>
              <a:rPr lang="tr-TR" sz="2900" dirty="0" smtClean="0">
                <a:solidFill>
                  <a:srgbClr val="7030A0"/>
                </a:solidFill>
              </a:rPr>
              <a:t>         Lale </a:t>
            </a:r>
            <a:r>
              <a:rPr lang="tr-TR" sz="2900" dirty="0" err="1" smtClean="0">
                <a:solidFill>
                  <a:srgbClr val="7030A0"/>
                </a:solidFill>
              </a:rPr>
              <a:t>Müldür</a:t>
            </a:r>
            <a:endParaRPr lang="tr-TR" sz="2900" dirty="0" smtClean="0">
              <a:solidFill>
                <a:srgbClr val="7030A0"/>
              </a:solidFill>
            </a:endParaRPr>
          </a:p>
          <a:p>
            <a:r>
              <a:rPr lang="tr-TR" sz="2900" dirty="0" smtClean="0">
                <a:solidFill>
                  <a:srgbClr val="7030A0"/>
                </a:solidFill>
              </a:rPr>
              <a:t>        </a:t>
            </a:r>
            <a:r>
              <a:rPr lang="tr-TR" sz="2900" dirty="0" smtClean="0">
                <a:solidFill>
                  <a:srgbClr val="7030A0"/>
                </a:solidFill>
              </a:rPr>
              <a:t> Güven </a:t>
            </a:r>
            <a:r>
              <a:rPr lang="tr-TR" sz="2900" dirty="0" smtClean="0">
                <a:solidFill>
                  <a:srgbClr val="7030A0"/>
                </a:solidFill>
              </a:rPr>
              <a:t>Turan</a:t>
            </a:r>
          </a:p>
          <a:p>
            <a:r>
              <a:rPr lang="tr-TR" sz="2900" dirty="0" smtClean="0">
                <a:solidFill>
                  <a:srgbClr val="7030A0"/>
                </a:solidFill>
              </a:rPr>
              <a:t>         Sefa Kaplan</a:t>
            </a:r>
          </a:p>
          <a:p>
            <a:r>
              <a:rPr lang="tr-TR" sz="2900" dirty="0" smtClean="0">
                <a:solidFill>
                  <a:srgbClr val="7030A0"/>
                </a:solidFill>
              </a:rPr>
              <a:t>         Nevzat Çelik</a:t>
            </a:r>
          </a:p>
          <a:p>
            <a:r>
              <a:rPr lang="tr-TR" sz="2900" dirty="0" smtClean="0">
                <a:solidFill>
                  <a:srgbClr val="7030A0"/>
                </a:solidFill>
              </a:rPr>
              <a:t>         Enis Batur</a:t>
            </a:r>
          </a:p>
          <a:p>
            <a:endParaRPr lang="tr-TR" dirty="0"/>
          </a:p>
        </p:txBody>
      </p:sp>
    </p:spTree>
  </p:cSld>
  <p:clrMapOvr>
    <a:masterClrMapping/>
  </p:clrMapOvr>
  <p:transition spd="med">
    <p:cut thruBlk="1"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0"/>
            <a:ext cx="8229600" cy="6643710"/>
          </a:xfrm>
        </p:spPr>
        <p:txBody>
          <a:bodyPr>
            <a:normAutofit lnSpcReduction="10000"/>
          </a:bodyPr>
          <a:lstStyle/>
          <a:p>
            <a:r>
              <a:rPr lang="tr-TR" sz="2500" dirty="0" smtClean="0">
                <a:solidFill>
                  <a:srgbClr val="FF0000"/>
                </a:solidFill>
              </a:rPr>
              <a:t>HAYDAR </a:t>
            </a:r>
            <a:r>
              <a:rPr lang="tr-TR" sz="2500" dirty="0" smtClean="0">
                <a:solidFill>
                  <a:srgbClr val="FF0000"/>
                </a:solidFill>
              </a:rPr>
              <a:t>ERGÜLEN</a:t>
            </a:r>
          </a:p>
          <a:p>
            <a:endParaRPr lang="tr-TR" sz="2500" dirty="0" smtClean="0">
              <a:solidFill>
                <a:srgbClr val="7030A0"/>
              </a:solidFill>
            </a:endParaRPr>
          </a:p>
          <a:p>
            <a:pPr>
              <a:buNone/>
            </a:pPr>
            <a:r>
              <a:rPr lang="tr-TR" sz="2500" dirty="0" smtClean="0">
                <a:solidFill>
                  <a:srgbClr val="7030A0"/>
                </a:solidFill>
              </a:rPr>
              <a:t>   1956 </a:t>
            </a:r>
            <a:r>
              <a:rPr lang="tr-TR" sz="2500" dirty="0" smtClean="0">
                <a:solidFill>
                  <a:srgbClr val="7030A0"/>
                </a:solidFill>
              </a:rPr>
              <a:t>yılında doğmuştur</a:t>
            </a:r>
            <a:r>
              <a:rPr lang="tr-TR" sz="2500" dirty="0" smtClean="0">
                <a:solidFill>
                  <a:srgbClr val="7030A0"/>
                </a:solidFill>
              </a:rPr>
              <a:t>.</a:t>
            </a:r>
          </a:p>
          <a:p>
            <a:pPr>
              <a:buNone/>
            </a:pPr>
            <a:endParaRPr lang="tr-TR" sz="2500" dirty="0" smtClean="0">
              <a:solidFill>
                <a:srgbClr val="7030A0"/>
              </a:solidFill>
            </a:endParaRPr>
          </a:p>
          <a:p>
            <a:pPr>
              <a:buNone/>
            </a:pPr>
            <a:r>
              <a:rPr lang="tr-TR" sz="2500" dirty="0" smtClean="0">
                <a:solidFill>
                  <a:srgbClr val="7030A0"/>
                </a:solidFill>
              </a:rPr>
              <a:t>    İlkokulu </a:t>
            </a:r>
            <a:r>
              <a:rPr lang="tr-TR" sz="2500" dirty="0" smtClean="0">
                <a:solidFill>
                  <a:srgbClr val="7030A0"/>
                </a:solidFill>
              </a:rPr>
              <a:t>ve ortaokulu Eskişehir’de okuyan sanatçı liseyi ise Ankara’da okumuştur</a:t>
            </a:r>
            <a:r>
              <a:rPr lang="tr-TR" sz="2500" dirty="0" smtClean="0">
                <a:solidFill>
                  <a:srgbClr val="7030A0"/>
                </a:solidFill>
              </a:rPr>
              <a:t>.</a:t>
            </a:r>
          </a:p>
          <a:p>
            <a:endParaRPr lang="tr-TR" sz="2500" dirty="0" smtClean="0">
              <a:solidFill>
                <a:srgbClr val="7030A0"/>
              </a:solidFill>
            </a:endParaRPr>
          </a:p>
          <a:p>
            <a:pPr>
              <a:buNone/>
            </a:pPr>
            <a:r>
              <a:rPr lang="tr-TR" sz="2500" dirty="0" smtClean="0">
                <a:solidFill>
                  <a:srgbClr val="7030A0"/>
                </a:solidFill>
              </a:rPr>
              <a:t>    Çağdaş </a:t>
            </a:r>
            <a:r>
              <a:rPr lang="tr-TR" sz="2500" dirty="0" smtClean="0">
                <a:solidFill>
                  <a:srgbClr val="7030A0"/>
                </a:solidFill>
              </a:rPr>
              <a:t>şiiri ve klasik şiiri çok iyi özümsemiş bir sanatçıdır</a:t>
            </a:r>
            <a:r>
              <a:rPr lang="tr-TR" sz="2500" dirty="0" smtClean="0">
                <a:solidFill>
                  <a:srgbClr val="7030A0"/>
                </a:solidFill>
              </a:rPr>
              <a:t>.</a:t>
            </a:r>
          </a:p>
          <a:p>
            <a:pPr>
              <a:buNone/>
            </a:pPr>
            <a:endParaRPr lang="tr-TR" sz="2500" dirty="0" smtClean="0">
              <a:solidFill>
                <a:srgbClr val="7030A0"/>
              </a:solidFill>
            </a:endParaRPr>
          </a:p>
          <a:p>
            <a:pPr>
              <a:buNone/>
            </a:pPr>
            <a:r>
              <a:rPr lang="tr-TR" sz="2500" dirty="0" smtClean="0">
                <a:solidFill>
                  <a:srgbClr val="7030A0"/>
                </a:solidFill>
              </a:rPr>
              <a:t>    Bulunduğu </a:t>
            </a:r>
            <a:r>
              <a:rPr lang="tr-TR" sz="2500" dirty="0" smtClean="0">
                <a:solidFill>
                  <a:srgbClr val="7030A0"/>
                </a:solidFill>
              </a:rPr>
              <a:t>dönemdeki siyasi ve ideolojik düşüncelerden şiirlerini uzak tutmuştur</a:t>
            </a:r>
            <a:r>
              <a:rPr lang="tr-TR" sz="2500" dirty="0" smtClean="0">
                <a:solidFill>
                  <a:srgbClr val="7030A0"/>
                </a:solidFill>
              </a:rPr>
              <a:t>.</a:t>
            </a:r>
          </a:p>
          <a:p>
            <a:endParaRPr lang="tr-TR" sz="2500" dirty="0" smtClean="0">
              <a:solidFill>
                <a:srgbClr val="7030A0"/>
              </a:solidFill>
            </a:endParaRPr>
          </a:p>
          <a:p>
            <a:pPr>
              <a:buNone/>
            </a:pPr>
            <a:r>
              <a:rPr lang="tr-TR" sz="2500" dirty="0" smtClean="0">
                <a:solidFill>
                  <a:srgbClr val="7030A0"/>
                </a:solidFill>
              </a:rPr>
              <a:t>    İlk </a:t>
            </a:r>
            <a:r>
              <a:rPr lang="tr-TR" sz="2500" dirty="0" smtClean="0">
                <a:solidFill>
                  <a:srgbClr val="7030A0"/>
                </a:solidFill>
              </a:rPr>
              <a:t>şiirini “Umut Erkan” adıyla “Deneme” dergisinde yazan sanatçı ilk yazısını “Mehmet Can” adıyla “Yeni Ortam” gazetesinde yazmıştır.</a:t>
            </a:r>
          </a:p>
          <a:p>
            <a:endParaRPr lang="tr-TR" dirty="0"/>
          </a:p>
        </p:txBody>
      </p:sp>
      <p:sp>
        <p:nvSpPr>
          <p:cNvPr id="5" name="4 Gülen Yüz"/>
          <p:cNvSpPr/>
          <p:nvPr/>
        </p:nvSpPr>
        <p:spPr>
          <a:xfrm>
            <a:off x="357158" y="1857364"/>
            <a:ext cx="357190" cy="285752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>
              <a:solidFill>
                <a:srgbClr val="FFFF00"/>
              </a:solidFill>
            </a:endParaRPr>
          </a:p>
        </p:txBody>
      </p:sp>
      <p:sp>
        <p:nvSpPr>
          <p:cNvPr id="6" name="5 Gülen Yüz"/>
          <p:cNvSpPr/>
          <p:nvPr/>
        </p:nvSpPr>
        <p:spPr>
          <a:xfrm>
            <a:off x="357158" y="3286124"/>
            <a:ext cx="357190" cy="285752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>
              <a:solidFill>
                <a:srgbClr val="FFFF00"/>
              </a:solidFill>
            </a:endParaRPr>
          </a:p>
        </p:txBody>
      </p:sp>
      <p:sp>
        <p:nvSpPr>
          <p:cNvPr id="7" name="6 Gülen Yüz"/>
          <p:cNvSpPr/>
          <p:nvPr/>
        </p:nvSpPr>
        <p:spPr>
          <a:xfrm>
            <a:off x="428596" y="4143380"/>
            <a:ext cx="357190" cy="285752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>
              <a:solidFill>
                <a:srgbClr val="FFFF00"/>
              </a:solidFill>
            </a:endParaRPr>
          </a:p>
        </p:txBody>
      </p:sp>
      <p:sp>
        <p:nvSpPr>
          <p:cNvPr id="8" name="7 Gülen Yüz"/>
          <p:cNvSpPr/>
          <p:nvPr/>
        </p:nvSpPr>
        <p:spPr>
          <a:xfrm>
            <a:off x="428596" y="5429264"/>
            <a:ext cx="357190" cy="285752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>
              <a:solidFill>
                <a:srgbClr val="FFFF00"/>
              </a:solidFill>
            </a:endParaRPr>
          </a:p>
        </p:txBody>
      </p:sp>
      <p:sp>
        <p:nvSpPr>
          <p:cNvPr id="10" name="9 Gülen Yüz"/>
          <p:cNvSpPr/>
          <p:nvPr/>
        </p:nvSpPr>
        <p:spPr>
          <a:xfrm>
            <a:off x="357158" y="1071546"/>
            <a:ext cx="357190" cy="285752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 spd="med">
    <p:dissolve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41180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sz="2500" dirty="0" smtClean="0">
                <a:solidFill>
                  <a:srgbClr val="7030A0"/>
                </a:solidFill>
              </a:rPr>
              <a:t>     Ölüm-yaşam</a:t>
            </a:r>
            <a:r>
              <a:rPr lang="tr-TR" sz="2500" dirty="0" smtClean="0">
                <a:solidFill>
                  <a:srgbClr val="7030A0"/>
                </a:solidFill>
              </a:rPr>
              <a:t>, insan-dünya ilişkilerini sorgulamıştır. Bu sorgulamaları sade, açık ve lirik bir tarzda sorgulamıştır</a:t>
            </a:r>
            <a:r>
              <a:rPr lang="tr-TR" sz="2500" dirty="0" smtClean="0">
                <a:solidFill>
                  <a:srgbClr val="7030A0"/>
                </a:solidFill>
              </a:rPr>
              <a:t>.</a:t>
            </a:r>
          </a:p>
          <a:p>
            <a:pPr>
              <a:buNone/>
            </a:pPr>
            <a:endParaRPr lang="tr-TR" sz="2500" dirty="0" smtClean="0">
              <a:solidFill>
                <a:srgbClr val="7030A0"/>
              </a:solidFill>
            </a:endParaRPr>
          </a:p>
          <a:p>
            <a:pPr>
              <a:buNone/>
            </a:pPr>
            <a:r>
              <a:rPr lang="tr-TR" sz="2500" dirty="0" smtClean="0">
                <a:solidFill>
                  <a:srgbClr val="7030A0"/>
                </a:solidFill>
              </a:rPr>
              <a:t>      Ölüm</a:t>
            </a:r>
            <a:r>
              <a:rPr lang="tr-TR" sz="2500" dirty="0" smtClean="0">
                <a:solidFill>
                  <a:srgbClr val="7030A0"/>
                </a:solidFill>
              </a:rPr>
              <a:t>, yabancılık, yalnızlık gibi temaları işlemiştir</a:t>
            </a:r>
            <a:r>
              <a:rPr lang="tr-TR" sz="2500" dirty="0" smtClean="0">
                <a:solidFill>
                  <a:srgbClr val="7030A0"/>
                </a:solidFill>
              </a:rPr>
              <a:t>.</a:t>
            </a:r>
          </a:p>
          <a:p>
            <a:endParaRPr lang="tr-TR" sz="2500" dirty="0" smtClean="0">
              <a:solidFill>
                <a:srgbClr val="7030A0"/>
              </a:solidFill>
            </a:endParaRPr>
          </a:p>
          <a:p>
            <a:pPr>
              <a:buNone/>
            </a:pPr>
            <a:r>
              <a:rPr lang="tr-TR" sz="2500" dirty="0" smtClean="0">
                <a:solidFill>
                  <a:srgbClr val="7030A0"/>
                </a:solidFill>
              </a:rPr>
              <a:t>       </a:t>
            </a:r>
            <a:r>
              <a:rPr lang="tr-TR" sz="2500" dirty="0" smtClean="0">
                <a:solidFill>
                  <a:srgbClr val="7030A0"/>
                </a:solidFill>
              </a:rPr>
              <a:t>Şiirlerini bir “imge” etrafında kurgulayıp yazdığı görülür</a:t>
            </a:r>
            <a:r>
              <a:rPr lang="tr-TR" sz="2500" dirty="0" smtClean="0">
                <a:solidFill>
                  <a:srgbClr val="7030A0"/>
                </a:solidFill>
              </a:rPr>
              <a:t>.</a:t>
            </a:r>
          </a:p>
          <a:p>
            <a:pPr>
              <a:buNone/>
            </a:pPr>
            <a:endParaRPr lang="tr-TR" sz="2500" dirty="0" smtClean="0">
              <a:solidFill>
                <a:srgbClr val="7030A0"/>
              </a:solidFill>
            </a:endParaRPr>
          </a:p>
          <a:p>
            <a:pPr>
              <a:buNone/>
            </a:pPr>
            <a:r>
              <a:rPr lang="tr-TR" sz="2500" dirty="0" smtClean="0">
                <a:solidFill>
                  <a:srgbClr val="7030A0"/>
                </a:solidFill>
              </a:rPr>
              <a:t>        “</a:t>
            </a:r>
            <a:r>
              <a:rPr lang="tr-TR" sz="2500" dirty="0" smtClean="0">
                <a:solidFill>
                  <a:srgbClr val="7030A0"/>
                </a:solidFill>
              </a:rPr>
              <a:t>Eskiden Terzi ve Unutulmamış Bir Yaz İçin” şiirleriyle ödül almıştır.</a:t>
            </a:r>
          </a:p>
          <a:p>
            <a:endParaRPr lang="tr-TR" dirty="0"/>
          </a:p>
        </p:txBody>
      </p:sp>
      <p:sp>
        <p:nvSpPr>
          <p:cNvPr id="4" name="3 Gülen Yüz"/>
          <p:cNvSpPr/>
          <p:nvPr/>
        </p:nvSpPr>
        <p:spPr>
          <a:xfrm>
            <a:off x="500034" y="857232"/>
            <a:ext cx="357190" cy="285752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>
              <a:solidFill>
                <a:srgbClr val="FFFF00"/>
              </a:solidFill>
            </a:endParaRPr>
          </a:p>
        </p:txBody>
      </p:sp>
      <p:sp>
        <p:nvSpPr>
          <p:cNvPr id="5" name="4 Gülen Yüz"/>
          <p:cNvSpPr/>
          <p:nvPr/>
        </p:nvSpPr>
        <p:spPr>
          <a:xfrm>
            <a:off x="571472" y="2143116"/>
            <a:ext cx="357190" cy="285752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>
              <a:solidFill>
                <a:srgbClr val="FFFF00"/>
              </a:solidFill>
            </a:endParaRPr>
          </a:p>
        </p:txBody>
      </p:sp>
      <p:sp>
        <p:nvSpPr>
          <p:cNvPr id="6" name="5 Gülen Yüz"/>
          <p:cNvSpPr/>
          <p:nvPr/>
        </p:nvSpPr>
        <p:spPr>
          <a:xfrm>
            <a:off x="571472" y="3000372"/>
            <a:ext cx="357190" cy="285752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>
              <a:solidFill>
                <a:srgbClr val="FFFF00"/>
              </a:solidFill>
            </a:endParaRPr>
          </a:p>
        </p:txBody>
      </p:sp>
      <p:sp>
        <p:nvSpPr>
          <p:cNvPr id="7" name="6 Gülen Yüz"/>
          <p:cNvSpPr/>
          <p:nvPr/>
        </p:nvSpPr>
        <p:spPr>
          <a:xfrm>
            <a:off x="642910" y="3929066"/>
            <a:ext cx="357190" cy="285752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 spd="med">
    <p:wipe dir="d"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6286544"/>
          </a:xfrm>
        </p:spPr>
        <p:txBody>
          <a:bodyPr>
            <a:normAutofit fontScale="85000" lnSpcReduction="20000"/>
          </a:bodyPr>
          <a:lstStyle/>
          <a:p>
            <a:r>
              <a:rPr lang="tr-TR" sz="2900" dirty="0" smtClean="0">
                <a:solidFill>
                  <a:srgbClr val="FF0000"/>
                </a:solidFill>
              </a:rPr>
              <a:t>ESERLERİ </a:t>
            </a:r>
            <a:r>
              <a:rPr lang="tr-TR" sz="2900" dirty="0" smtClean="0">
                <a:solidFill>
                  <a:srgbClr val="FF0000"/>
                </a:solidFill>
              </a:rPr>
              <a:t>ŞUNLARDIR</a:t>
            </a:r>
          </a:p>
          <a:p>
            <a:endParaRPr lang="tr-TR" sz="2900" dirty="0" smtClean="0"/>
          </a:p>
          <a:p>
            <a:r>
              <a:rPr lang="tr-TR" sz="2900" dirty="0" smtClean="0">
                <a:solidFill>
                  <a:srgbClr val="7030A0"/>
                </a:solidFill>
              </a:rPr>
              <a:t>        </a:t>
            </a:r>
            <a:r>
              <a:rPr lang="tr-TR" sz="2900" dirty="0" smtClean="0">
                <a:solidFill>
                  <a:srgbClr val="7030A0"/>
                </a:solidFill>
              </a:rPr>
              <a:t>Karşılığını </a:t>
            </a:r>
            <a:r>
              <a:rPr lang="tr-TR" sz="2900" dirty="0" smtClean="0">
                <a:solidFill>
                  <a:srgbClr val="7030A0"/>
                </a:solidFill>
              </a:rPr>
              <a:t>Bulamamış Sorular</a:t>
            </a:r>
          </a:p>
          <a:p>
            <a:r>
              <a:rPr lang="tr-TR" sz="2900" dirty="0" smtClean="0">
                <a:solidFill>
                  <a:srgbClr val="7030A0"/>
                </a:solidFill>
              </a:rPr>
              <a:t>        Sokak Prensesi</a:t>
            </a:r>
          </a:p>
          <a:p>
            <a:r>
              <a:rPr lang="tr-TR" sz="2900" dirty="0" smtClean="0">
                <a:solidFill>
                  <a:srgbClr val="7030A0"/>
                </a:solidFill>
              </a:rPr>
              <a:t>        Sırat Şiirleri</a:t>
            </a:r>
          </a:p>
          <a:p>
            <a:r>
              <a:rPr lang="tr-TR" sz="2900" dirty="0" smtClean="0">
                <a:solidFill>
                  <a:srgbClr val="7030A0"/>
                </a:solidFill>
              </a:rPr>
              <a:t>        Eskiden Terzi</a:t>
            </a:r>
          </a:p>
          <a:p>
            <a:r>
              <a:rPr lang="tr-TR" sz="2900" dirty="0" smtClean="0">
                <a:solidFill>
                  <a:srgbClr val="7030A0"/>
                </a:solidFill>
              </a:rPr>
              <a:t>        40 Şiir ve Bir</a:t>
            </a:r>
          </a:p>
          <a:p>
            <a:r>
              <a:rPr lang="tr-TR" sz="2900" dirty="0" smtClean="0">
                <a:solidFill>
                  <a:srgbClr val="7030A0"/>
                </a:solidFill>
              </a:rPr>
              <a:t>        Eski Yazı</a:t>
            </a:r>
          </a:p>
          <a:p>
            <a:r>
              <a:rPr lang="tr-TR" sz="2900" dirty="0" smtClean="0">
                <a:solidFill>
                  <a:srgbClr val="7030A0"/>
                </a:solidFill>
              </a:rPr>
              <a:t>        Nar (Toplu Şiir 1)</a:t>
            </a:r>
          </a:p>
          <a:p>
            <a:r>
              <a:rPr lang="tr-TR" sz="2900" dirty="0" smtClean="0">
                <a:solidFill>
                  <a:srgbClr val="7030A0"/>
                </a:solidFill>
              </a:rPr>
              <a:t>        Hafız ile Semender (Toplu Şiir 2)</a:t>
            </a:r>
          </a:p>
          <a:p>
            <a:r>
              <a:rPr lang="tr-TR" sz="2900" dirty="0" smtClean="0">
                <a:solidFill>
                  <a:srgbClr val="7030A0"/>
                </a:solidFill>
              </a:rPr>
              <a:t>        Karton Valiz</a:t>
            </a:r>
          </a:p>
          <a:p>
            <a:pPr>
              <a:buNone/>
            </a:pPr>
            <a:r>
              <a:rPr lang="tr-TR" sz="2900" dirty="0" smtClean="0">
                <a:solidFill>
                  <a:srgbClr val="7030A0"/>
                </a:solidFill>
              </a:rPr>
              <a:t> </a:t>
            </a:r>
            <a:r>
              <a:rPr lang="tr-TR" sz="2900" dirty="0" smtClean="0">
                <a:solidFill>
                  <a:srgbClr val="7030A0"/>
                </a:solidFill>
              </a:rPr>
              <a:t>   </a:t>
            </a:r>
            <a:r>
              <a:rPr lang="tr-TR" sz="2900" dirty="0" smtClean="0">
                <a:solidFill>
                  <a:srgbClr val="7030A0"/>
                </a:solidFill>
              </a:rPr>
              <a:t>         Ölüm Bir Skandal</a:t>
            </a:r>
          </a:p>
          <a:p>
            <a:r>
              <a:rPr lang="tr-TR" sz="2900" dirty="0" smtClean="0">
                <a:solidFill>
                  <a:srgbClr val="7030A0"/>
                </a:solidFill>
              </a:rPr>
              <a:t>        Keder Gibi Ödünç</a:t>
            </a:r>
          </a:p>
          <a:p>
            <a:r>
              <a:rPr lang="tr-TR" sz="2900" dirty="0" smtClean="0">
                <a:solidFill>
                  <a:srgbClr val="7030A0"/>
                </a:solidFill>
              </a:rPr>
              <a:t>        Hafıza</a:t>
            </a:r>
          </a:p>
          <a:p>
            <a:r>
              <a:rPr lang="tr-TR" sz="2900" dirty="0" smtClean="0">
                <a:solidFill>
                  <a:srgbClr val="7030A0"/>
                </a:solidFill>
              </a:rPr>
              <a:t>        Üvey Sokak Açık Mektup</a:t>
            </a:r>
          </a:p>
          <a:p>
            <a:endParaRPr lang="tr-TR" dirty="0"/>
          </a:p>
        </p:txBody>
      </p:sp>
    </p:spTree>
  </p:cSld>
  <p:clrMapOvr>
    <a:masterClrMapping/>
  </p:clrMapOvr>
  <p:transition spd="med">
    <p:wipe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214290"/>
            <a:ext cx="8229600" cy="5911873"/>
          </a:xfrm>
        </p:spPr>
        <p:txBody>
          <a:bodyPr>
            <a:normAutofit fontScale="92500" lnSpcReduction="20000"/>
          </a:bodyPr>
          <a:lstStyle/>
          <a:p>
            <a:r>
              <a:rPr lang="tr-TR" sz="2700" dirty="0" smtClean="0">
                <a:solidFill>
                  <a:srgbClr val="FF0000"/>
                </a:solidFill>
              </a:rPr>
              <a:t>HİLMİ </a:t>
            </a:r>
            <a:r>
              <a:rPr lang="tr-TR" sz="2700" dirty="0" smtClean="0">
                <a:solidFill>
                  <a:srgbClr val="FF0000"/>
                </a:solidFill>
              </a:rPr>
              <a:t>YAVUZ</a:t>
            </a:r>
          </a:p>
          <a:p>
            <a:endParaRPr lang="tr-TR" sz="2700" dirty="0" smtClean="0"/>
          </a:p>
          <a:p>
            <a:pPr>
              <a:buNone/>
            </a:pPr>
            <a:r>
              <a:rPr lang="tr-TR" sz="2700" dirty="0" smtClean="0">
                <a:solidFill>
                  <a:srgbClr val="7030A0"/>
                </a:solidFill>
              </a:rPr>
              <a:t> </a:t>
            </a:r>
            <a:r>
              <a:rPr lang="tr-TR" sz="2700" dirty="0" smtClean="0">
                <a:solidFill>
                  <a:srgbClr val="7030A0"/>
                </a:solidFill>
              </a:rPr>
              <a:t>    1936 </a:t>
            </a:r>
            <a:r>
              <a:rPr lang="tr-TR" sz="2700" dirty="0" smtClean="0">
                <a:solidFill>
                  <a:srgbClr val="7030A0"/>
                </a:solidFill>
              </a:rPr>
              <a:t>yılında İstanbul’da doğan sanatçı Kabataş Erkek Lisesini okumuş, Yükseköğrenimini Hukuk Fakültesini kazanarak başlayan sanatçı, daha sonra bu bölümü yarıda bırakarak Londra Üniversitesinde Edebiyat Fakültesi felsefe bölümünü okumuştur</a:t>
            </a:r>
            <a:r>
              <a:rPr lang="tr-TR" sz="2700" dirty="0" smtClean="0">
                <a:solidFill>
                  <a:srgbClr val="7030A0"/>
                </a:solidFill>
              </a:rPr>
              <a:t>.</a:t>
            </a:r>
          </a:p>
          <a:p>
            <a:endParaRPr lang="tr-TR" sz="2700" dirty="0" smtClean="0">
              <a:solidFill>
                <a:srgbClr val="7030A0"/>
              </a:solidFill>
            </a:endParaRPr>
          </a:p>
          <a:p>
            <a:pPr>
              <a:buNone/>
            </a:pPr>
            <a:r>
              <a:rPr lang="tr-TR" sz="2700" dirty="0" smtClean="0">
                <a:solidFill>
                  <a:srgbClr val="7030A0"/>
                </a:solidFill>
              </a:rPr>
              <a:t>      1964 </a:t>
            </a:r>
            <a:r>
              <a:rPr lang="tr-TR" sz="2700" dirty="0" smtClean="0">
                <a:solidFill>
                  <a:srgbClr val="7030A0"/>
                </a:solidFill>
              </a:rPr>
              <a:t>yılında </a:t>
            </a:r>
            <a:r>
              <a:rPr lang="tr-TR" sz="2700" dirty="0" err="1" smtClean="0">
                <a:solidFill>
                  <a:srgbClr val="7030A0"/>
                </a:solidFill>
              </a:rPr>
              <a:t>BBC’nin</a:t>
            </a:r>
            <a:r>
              <a:rPr lang="tr-TR" sz="2700" dirty="0" smtClean="0">
                <a:solidFill>
                  <a:srgbClr val="7030A0"/>
                </a:solidFill>
              </a:rPr>
              <a:t> Türkçe yayınlar bölümünde çalışmıştır</a:t>
            </a:r>
            <a:r>
              <a:rPr lang="tr-TR" sz="2700" dirty="0" smtClean="0">
                <a:solidFill>
                  <a:srgbClr val="7030A0"/>
                </a:solidFill>
              </a:rPr>
              <a:t>.</a:t>
            </a:r>
          </a:p>
          <a:p>
            <a:pPr>
              <a:buNone/>
            </a:pPr>
            <a:endParaRPr lang="tr-TR" sz="2700" dirty="0" smtClean="0">
              <a:solidFill>
                <a:srgbClr val="7030A0"/>
              </a:solidFill>
            </a:endParaRPr>
          </a:p>
          <a:p>
            <a:pPr>
              <a:buNone/>
            </a:pPr>
            <a:r>
              <a:rPr lang="tr-TR" sz="2700" dirty="0" smtClean="0">
                <a:solidFill>
                  <a:srgbClr val="7030A0"/>
                </a:solidFill>
              </a:rPr>
              <a:t>      Türkiye’ye </a:t>
            </a:r>
            <a:r>
              <a:rPr lang="tr-TR" sz="2700" dirty="0" smtClean="0">
                <a:solidFill>
                  <a:srgbClr val="7030A0"/>
                </a:solidFill>
              </a:rPr>
              <a:t>döndüğünde çeşitli yayınevlerinde çalışmıştır</a:t>
            </a:r>
            <a:r>
              <a:rPr lang="tr-TR" sz="2700" dirty="0" smtClean="0">
                <a:solidFill>
                  <a:srgbClr val="7030A0"/>
                </a:solidFill>
              </a:rPr>
              <a:t>.</a:t>
            </a:r>
          </a:p>
          <a:p>
            <a:endParaRPr lang="tr-TR" sz="2700" dirty="0" smtClean="0">
              <a:solidFill>
                <a:srgbClr val="7030A0"/>
              </a:solidFill>
            </a:endParaRPr>
          </a:p>
          <a:p>
            <a:pPr>
              <a:buNone/>
            </a:pPr>
            <a:r>
              <a:rPr lang="tr-TR" sz="2700" dirty="0" smtClean="0">
                <a:solidFill>
                  <a:srgbClr val="7030A0"/>
                </a:solidFill>
              </a:rPr>
              <a:t>       Boğaziçi </a:t>
            </a:r>
            <a:r>
              <a:rPr lang="tr-TR" sz="2700" dirty="0" smtClean="0">
                <a:solidFill>
                  <a:srgbClr val="7030A0"/>
                </a:solidFill>
              </a:rPr>
              <a:t>Üniversitesinde öğretim üyeliği yapmıştır.(Mimar Sinan Üniversitesinde’ de ders vermiştir.)</a:t>
            </a:r>
          </a:p>
          <a:p>
            <a:endParaRPr lang="tr-TR" dirty="0"/>
          </a:p>
        </p:txBody>
      </p:sp>
      <p:sp>
        <p:nvSpPr>
          <p:cNvPr id="4" name="3 Gülen Yüz"/>
          <p:cNvSpPr/>
          <p:nvPr/>
        </p:nvSpPr>
        <p:spPr>
          <a:xfrm>
            <a:off x="500034" y="1142984"/>
            <a:ext cx="357190" cy="285752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>
              <a:solidFill>
                <a:srgbClr val="FFFF00"/>
              </a:solidFill>
            </a:endParaRPr>
          </a:p>
        </p:txBody>
      </p:sp>
      <p:sp>
        <p:nvSpPr>
          <p:cNvPr id="6" name="5 Gülen Yüz"/>
          <p:cNvSpPr/>
          <p:nvPr/>
        </p:nvSpPr>
        <p:spPr>
          <a:xfrm>
            <a:off x="500034" y="3357562"/>
            <a:ext cx="357190" cy="285752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>
              <a:solidFill>
                <a:srgbClr val="FFFF00"/>
              </a:solidFill>
            </a:endParaRPr>
          </a:p>
        </p:txBody>
      </p:sp>
      <p:sp>
        <p:nvSpPr>
          <p:cNvPr id="7" name="6 Gülen Yüz"/>
          <p:cNvSpPr/>
          <p:nvPr/>
        </p:nvSpPr>
        <p:spPr>
          <a:xfrm>
            <a:off x="500034" y="4143380"/>
            <a:ext cx="357190" cy="285752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>
              <a:solidFill>
                <a:srgbClr val="FFFF00"/>
              </a:solidFill>
            </a:endParaRPr>
          </a:p>
        </p:txBody>
      </p:sp>
      <p:sp>
        <p:nvSpPr>
          <p:cNvPr id="8" name="7 Gülen Yüz"/>
          <p:cNvSpPr/>
          <p:nvPr/>
        </p:nvSpPr>
        <p:spPr>
          <a:xfrm>
            <a:off x="500034" y="5072074"/>
            <a:ext cx="357190" cy="285752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 spd="med">
    <p:wipe dir="u"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tr-TR" sz="2700" dirty="0" smtClean="0"/>
              <a:t> </a:t>
            </a:r>
            <a:r>
              <a:rPr lang="tr-TR" sz="2700" dirty="0" smtClean="0"/>
              <a:t>  </a:t>
            </a:r>
            <a:r>
              <a:rPr lang="tr-TR" sz="2700" dirty="0" smtClean="0">
                <a:solidFill>
                  <a:srgbClr val="7030A0"/>
                </a:solidFill>
              </a:rPr>
              <a:t>Cumhuriyet</a:t>
            </a:r>
            <a:r>
              <a:rPr lang="tr-TR" sz="2700" dirty="0" smtClean="0">
                <a:solidFill>
                  <a:srgbClr val="7030A0"/>
                </a:solidFill>
              </a:rPr>
              <a:t>, Yeni Ortam ve Milliyet gibi çeşitli gazetelerde yazılar yazmıştır</a:t>
            </a:r>
            <a:r>
              <a:rPr lang="tr-TR" sz="2700" dirty="0" smtClean="0">
                <a:solidFill>
                  <a:srgbClr val="7030A0"/>
                </a:solidFill>
              </a:rPr>
              <a:t>.</a:t>
            </a:r>
          </a:p>
          <a:p>
            <a:pPr>
              <a:buNone/>
            </a:pPr>
            <a:endParaRPr lang="tr-TR" sz="2700" dirty="0" smtClean="0">
              <a:solidFill>
                <a:srgbClr val="7030A0"/>
              </a:solidFill>
            </a:endParaRPr>
          </a:p>
          <a:p>
            <a:pPr>
              <a:buNone/>
            </a:pPr>
            <a:r>
              <a:rPr lang="tr-TR" sz="2700" dirty="0" smtClean="0">
                <a:solidFill>
                  <a:srgbClr val="7030A0"/>
                </a:solidFill>
              </a:rPr>
              <a:t>   “</a:t>
            </a:r>
            <a:r>
              <a:rPr lang="tr-TR" sz="2700" dirty="0" smtClean="0">
                <a:solidFill>
                  <a:srgbClr val="7030A0"/>
                </a:solidFill>
              </a:rPr>
              <a:t>Ali Hikmet” takma adıyla çeşitli yazıları vardır</a:t>
            </a:r>
            <a:r>
              <a:rPr lang="tr-TR" sz="2700" dirty="0" smtClean="0">
                <a:solidFill>
                  <a:srgbClr val="7030A0"/>
                </a:solidFill>
              </a:rPr>
              <a:t>.</a:t>
            </a:r>
          </a:p>
          <a:p>
            <a:pPr>
              <a:buNone/>
            </a:pPr>
            <a:endParaRPr lang="tr-TR" sz="2700" dirty="0" smtClean="0">
              <a:solidFill>
                <a:srgbClr val="7030A0"/>
              </a:solidFill>
            </a:endParaRPr>
          </a:p>
          <a:p>
            <a:pPr>
              <a:buNone/>
            </a:pPr>
            <a:r>
              <a:rPr lang="tr-TR" sz="2700" dirty="0" smtClean="0">
                <a:solidFill>
                  <a:srgbClr val="7030A0"/>
                </a:solidFill>
              </a:rPr>
              <a:t>    Şiire </a:t>
            </a:r>
            <a:r>
              <a:rPr lang="tr-TR" sz="2700" dirty="0" smtClean="0">
                <a:solidFill>
                  <a:srgbClr val="7030A0"/>
                </a:solidFill>
              </a:rPr>
              <a:t>ilk olarak “İkinci Yeni” anlayışıyla başlayan sanatçı 1980 sonrası şiir anlayışıyla şiir yazmıştır</a:t>
            </a:r>
            <a:r>
              <a:rPr lang="tr-TR" sz="2700" dirty="0" smtClean="0">
                <a:solidFill>
                  <a:srgbClr val="7030A0"/>
                </a:solidFill>
              </a:rPr>
              <a:t>.</a:t>
            </a:r>
          </a:p>
          <a:p>
            <a:pPr>
              <a:buNone/>
            </a:pPr>
            <a:endParaRPr lang="tr-TR" sz="2700" dirty="0" smtClean="0">
              <a:solidFill>
                <a:srgbClr val="7030A0"/>
              </a:solidFill>
            </a:endParaRPr>
          </a:p>
          <a:p>
            <a:pPr>
              <a:buNone/>
            </a:pPr>
            <a:r>
              <a:rPr lang="tr-TR" sz="2700" dirty="0" smtClean="0">
                <a:solidFill>
                  <a:srgbClr val="7030A0"/>
                </a:solidFill>
              </a:rPr>
              <a:t>     ilk </a:t>
            </a:r>
            <a:r>
              <a:rPr lang="tr-TR" sz="2700" dirty="0" smtClean="0">
                <a:solidFill>
                  <a:srgbClr val="7030A0"/>
                </a:solidFill>
              </a:rPr>
              <a:t>şiirini Kabataş lisesinde okurken Edebiyat Öğretmeni Behçet </a:t>
            </a:r>
            <a:r>
              <a:rPr lang="tr-TR" sz="2700" dirty="0" err="1" smtClean="0">
                <a:solidFill>
                  <a:srgbClr val="7030A0"/>
                </a:solidFill>
              </a:rPr>
              <a:t>Necatigil’in</a:t>
            </a:r>
            <a:r>
              <a:rPr lang="tr-TR" sz="2700" dirty="0" smtClean="0">
                <a:solidFill>
                  <a:srgbClr val="7030A0"/>
                </a:solidFill>
              </a:rPr>
              <a:t> yönetiminde çıkan “Dönüm” dergisinde yayınlayan sanatçı bu dönemde imgesel öğelerin ağırlıkta olduğu (ikinci yeni şiir etkisi ) şiirler yazmıştır</a:t>
            </a:r>
            <a:r>
              <a:rPr lang="tr-TR" sz="2700" dirty="0" smtClean="0">
                <a:solidFill>
                  <a:srgbClr val="7030A0"/>
                </a:solidFill>
              </a:rPr>
              <a:t>.</a:t>
            </a:r>
          </a:p>
          <a:p>
            <a:endParaRPr lang="tr-TR" sz="2700" dirty="0" smtClean="0">
              <a:solidFill>
                <a:srgbClr val="7030A0"/>
              </a:solidFill>
            </a:endParaRPr>
          </a:p>
          <a:p>
            <a:pPr>
              <a:buNone/>
            </a:pPr>
            <a:r>
              <a:rPr lang="tr-TR" sz="2700" dirty="0" smtClean="0">
                <a:solidFill>
                  <a:srgbClr val="7030A0"/>
                </a:solidFill>
              </a:rPr>
              <a:t>      Sanatçı </a:t>
            </a:r>
            <a:r>
              <a:rPr lang="tr-TR" sz="2700" dirty="0" smtClean="0">
                <a:solidFill>
                  <a:srgbClr val="7030A0"/>
                </a:solidFill>
              </a:rPr>
              <a:t>Divan Edebiyatını ve Batı şiirini çok iyi bilen ve özümseyen bir özellik gösterir.</a:t>
            </a:r>
          </a:p>
          <a:p>
            <a:endParaRPr lang="tr-TR" dirty="0"/>
          </a:p>
        </p:txBody>
      </p:sp>
      <p:sp>
        <p:nvSpPr>
          <p:cNvPr id="5" name="4 Gülen Yüz"/>
          <p:cNvSpPr/>
          <p:nvPr/>
        </p:nvSpPr>
        <p:spPr>
          <a:xfrm>
            <a:off x="357158" y="1571612"/>
            <a:ext cx="357190" cy="285752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>
              <a:solidFill>
                <a:srgbClr val="FFFF00"/>
              </a:solidFill>
            </a:endParaRPr>
          </a:p>
        </p:txBody>
      </p:sp>
      <p:sp>
        <p:nvSpPr>
          <p:cNvPr id="6" name="5 Gülen Yüz"/>
          <p:cNvSpPr/>
          <p:nvPr/>
        </p:nvSpPr>
        <p:spPr>
          <a:xfrm>
            <a:off x="357158" y="500042"/>
            <a:ext cx="357190" cy="285752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>
              <a:solidFill>
                <a:srgbClr val="FFFF00"/>
              </a:solidFill>
            </a:endParaRPr>
          </a:p>
        </p:txBody>
      </p:sp>
      <p:sp>
        <p:nvSpPr>
          <p:cNvPr id="7" name="6 Gülen Yüz"/>
          <p:cNvSpPr/>
          <p:nvPr/>
        </p:nvSpPr>
        <p:spPr>
          <a:xfrm>
            <a:off x="357158" y="2285992"/>
            <a:ext cx="357190" cy="285752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>
              <a:solidFill>
                <a:srgbClr val="FFFF00"/>
              </a:solidFill>
            </a:endParaRPr>
          </a:p>
        </p:txBody>
      </p:sp>
      <p:sp>
        <p:nvSpPr>
          <p:cNvPr id="8" name="7 Gülen Yüz"/>
          <p:cNvSpPr/>
          <p:nvPr/>
        </p:nvSpPr>
        <p:spPr>
          <a:xfrm>
            <a:off x="428596" y="3357562"/>
            <a:ext cx="357190" cy="285752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>
              <a:solidFill>
                <a:srgbClr val="FFFF00"/>
              </a:solidFill>
            </a:endParaRPr>
          </a:p>
        </p:txBody>
      </p:sp>
      <p:sp>
        <p:nvSpPr>
          <p:cNvPr id="9" name="8 Gülen Yüz"/>
          <p:cNvSpPr/>
          <p:nvPr/>
        </p:nvSpPr>
        <p:spPr>
          <a:xfrm>
            <a:off x="428596" y="5000636"/>
            <a:ext cx="357190" cy="285752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 spd="med">
    <p:wipe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Zengin">
  <a:themeElements>
    <a:clrScheme name="Zengin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Zengin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Zengin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28</TotalTime>
  <Words>601</Words>
  <PresentationFormat>Ekran Gösterisi (4:3)</PresentationFormat>
  <Paragraphs>154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14</vt:i4>
      </vt:variant>
    </vt:vector>
  </HeadingPairs>
  <TitlesOfParts>
    <vt:vector size="15" baseType="lpstr">
      <vt:lpstr>Zengin</vt:lpstr>
      <vt:lpstr>Slayt 1</vt:lpstr>
      <vt:lpstr>Slayt 2</vt:lpstr>
      <vt:lpstr>Slayt 3</vt:lpstr>
      <vt:lpstr>Slayt 4</vt:lpstr>
      <vt:lpstr>Slayt 5</vt:lpstr>
      <vt:lpstr>Slayt 6</vt:lpstr>
      <vt:lpstr>Slayt 7</vt:lpstr>
      <vt:lpstr>Slayt 8</vt:lpstr>
      <vt:lpstr>Slayt 9</vt:lpstr>
      <vt:lpstr>Slayt 10</vt:lpstr>
      <vt:lpstr>Slayt 11</vt:lpstr>
      <vt:lpstr>Slayt 12</vt:lpstr>
      <vt:lpstr>Slayt 13</vt:lpstr>
      <vt:lpstr>Slayt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userr</dc:creator>
  <cp:lastModifiedBy>userr</cp:lastModifiedBy>
  <cp:revision>5</cp:revision>
  <dcterms:created xsi:type="dcterms:W3CDTF">2016-04-28T22:36:24Z</dcterms:created>
  <dcterms:modified xsi:type="dcterms:W3CDTF">2016-04-28T23:17:13Z</dcterms:modified>
</cp:coreProperties>
</file>