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OpenSans-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bold.fntdata"/><Relationship Id="rId18" Type="http://schemas.openxmlformats.org/officeDocument/2006/relationships/font" Target="fonts/RobotoSlab-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27BA0"/>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tr"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311700" y="1670250"/>
            <a:ext cx="8520600" cy="1957800"/>
          </a:xfrm>
          <a:prstGeom prst="rect">
            <a:avLst/>
          </a:prstGeom>
        </p:spPr>
        <p:txBody>
          <a:bodyPr anchorCtr="0" anchor="ctr" bIns="91425" lIns="91425" rIns="91425" tIns="91425">
            <a:noAutofit/>
          </a:bodyPr>
          <a:lstStyle/>
          <a:p>
            <a:pPr indent="0" lvl="0" marL="190500" rtl="0">
              <a:lnSpc>
                <a:spcPct val="110000"/>
              </a:lnSpc>
              <a:spcBef>
                <a:spcPts val="1100"/>
              </a:spcBef>
              <a:spcAft>
                <a:spcPts val="2300"/>
              </a:spcAft>
              <a:buNone/>
            </a:pPr>
            <a:r>
              <a:rPr b="1" lang="tr" sz="9000">
                <a:solidFill>
                  <a:srgbClr val="FFFFFF"/>
                </a:solidFill>
                <a:latin typeface="Times New Roman"/>
                <a:ea typeface="Times New Roman"/>
                <a:cs typeface="Times New Roman"/>
                <a:sym typeface="Times New Roman"/>
              </a:rPr>
              <a:t>Biyografi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87900" y="1972575"/>
            <a:ext cx="8368200" cy="686100"/>
          </a:xfrm>
          <a:prstGeom prst="rect">
            <a:avLst/>
          </a:prstGeom>
        </p:spPr>
        <p:txBody>
          <a:bodyPr anchorCtr="0" anchor="b" bIns="91425" lIns="91425" rIns="91425" tIns="91425">
            <a:noAutofit/>
          </a:bodyPr>
          <a:lstStyle/>
          <a:p>
            <a:pPr lvl="0" algn="ctr">
              <a:spcBef>
                <a:spcPts val="0"/>
              </a:spcBef>
              <a:buNone/>
            </a:pPr>
            <a:r>
              <a:rPr b="1" lang="tr" sz="4800">
                <a:solidFill>
                  <a:srgbClr val="FFFFFF"/>
                </a:solidFill>
                <a:latin typeface="Times New Roman"/>
                <a:ea typeface="Times New Roman"/>
                <a:cs typeface="Times New Roman"/>
                <a:sym typeface="Times New Roman"/>
              </a:rPr>
              <a:t>Otobiyografinin tarihi gelişimi</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682950" y="458025"/>
            <a:ext cx="8368200" cy="686100"/>
          </a:xfrm>
          <a:prstGeom prst="rect">
            <a:avLst/>
          </a:prstGeom>
        </p:spPr>
        <p:txBody>
          <a:bodyPr anchorCtr="0" anchor="b" bIns="91425" lIns="91425" rIns="91425" tIns="91425">
            <a:noAutofit/>
          </a:bodyPr>
          <a:lstStyle/>
          <a:p>
            <a:pPr lvl="0">
              <a:spcBef>
                <a:spcPts val="0"/>
              </a:spcBef>
              <a:buNone/>
            </a:pPr>
            <a:r>
              <a:rPr b="1" lang="tr" sz="3600">
                <a:solidFill>
                  <a:srgbClr val="FFFFFF"/>
                </a:solidFill>
                <a:latin typeface="Times New Roman"/>
                <a:ea typeface="Times New Roman"/>
                <a:cs typeface="Times New Roman"/>
                <a:sym typeface="Times New Roman"/>
              </a:rPr>
              <a:t>Türk Edebiyatında Otobiyografi</a:t>
            </a:r>
          </a:p>
        </p:txBody>
      </p:sp>
      <p:sp>
        <p:nvSpPr>
          <p:cNvPr id="123" name="Shape 123"/>
          <p:cNvSpPr txBox="1"/>
          <p:nvPr>
            <p:ph idx="1" type="body"/>
          </p:nvPr>
        </p:nvSpPr>
        <p:spPr>
          <a:xfrm>
            <a:off x="682950" y="1489825"/>
            <a:ext cx="7637100" cy="1956300"/>
          </a:xfrm>
          <a:prstGeom prst="rect">
            <a:avLst/>
          </a:prstGeom>
        </p:spPr>
        <p:txBody>
          <a:bodyPr anchorCtr="0" anchor="t" bIns="91425" lIns="91425" rIns="91425" tIns="91425">
            <a:noAutofit/>
          </a:bodyPr>
          <a:lstStyle/>
          <a:p>
            <a:pPr lvl="0">
              <a:spcBef>
                <a:spcPts val="0"/>
              </a:spcBef>
              <a:buNone/>
            </a:pPr>
            <a:r>
              <a:rPr b="1" lang="tr" sz="1500">
                <a:solidFill>
                  <a:srgbClr val="FFFFFF"/>
                </a:solidFill>
                <a:latin typeface="Times New Roman"/>
                <a:ea typeface="Times New Roman"/>
                <a:cs typeface="Times New Roman"/>
                <a:sym typeface="Times New Roman"/>
              </a:rPr>
              <a:t>Bu tür edebiyatımızda pek gelişmemiştir ve örneklerine de çok sonraları rastlanmıştır. Edebiyatımızda bu türün ilk örneği olarak Katip Çelebi’nin Minazü-l Hak adlı eserinin “Hatime”si yani “Son Söz”ü gösterilmektedir. Muallim Naci’nin “Ömer’in Çocukluğu”, Yusuf Akçura’nın “Ta Kendim ya Defter-i Amal’im”, Nigar Hanım’ın “Hayatımın Hikayesi”, Halikarnas Balıkçısı’nın “Mavi Sürgün” Aziz Nesin’in “Böyle Gelmiş Böyle Gitmez” Halit Ziya Uşaklıgil’in “Kırık Yıl” bu türün önemli örnekleridir.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87900" y="305662"/>
            <a:ext cx="8368200" cy="686100"/>
          </a:xfrm>
          <a:prstGeom prst="rect">
            <a:avLst/>
          </a:prstGeom>
        </p:spPr>
        <p:txBody>
          <a:bodyPr anchorCtr="0" anchor="b" bIns="91425" lIns="91425" rIns="91425" tIns="91425">
            <a:noAutofit/>
          </a:bodyPr>
          <a:lstStyle/>
          <a:p>
            <a:pPr lvl="0">
              <a:spcBef>
                <a:spcPts val="0"/>
              </a:spcBef>
              <a:buNone/>
            </a:pPr>
            <a:r>
              <a:rPr b="1" lang="tr" sz="3600">
                <a:solidFill>
                  <a:srgbClr val="FFFFFF"/>
                </a:solidFill>
                <a:latin typeface="Times New Roman"/>
                <a:ea typeface="Times New Roman"/>
                <a:cs typeface="Times New Roman"/>
                <a:sym typeface="Times New Roman"/>
              </a:rPr>
              <a:t>Dünya Edebiyatında Otobiyografi</a:t>
            </a:r>
          </a:p>
        </p:txBody>
      </p:sp>
      <p:sp>
        <p:nvSpPr>
          <p:cNvPr id="129" name="Shape 129"/>
          <p:cNvSpPr txBox="1"/>
          <p:nvPr>
            <p:ph idx="1" type="body"/>
          </p:nvPr>
        </p:nvSpPr>
        <p:spPr>
          <a:xfrm>
            <a:off x="387900" y="1032586"/>
            <a:ext cx="8368200" cy="736800"/>
          </a:xfrm>
          <a:prstGeom prst="rect">
            <a:avLst/>
          </a:prstGeom>
        </p:spPr>
        <p:txBody>
          <a:bodyPr anchorCtr="0" anchor="t" bIns="91425" lIns="91425" rIns="91425" tIns="91425">
            <a:noAutofit/>
          </a:bodyPr>
          <a:lstStyle/>
          <a:p>
            <a:pPr lvl="0">
              <a:spcBef>
                <a:spcPts val="0"/>
              </a:spcBef>
              <a:buNone/>
            </a:pPr>
            <a:r>
              <a:rPr b="1" lang="tr" sz="1400">
                <a:solidFill>
                  <a:srgbClr val="FFFFFF"/>
                </a:solidFill>
                <a:latin typeface="Times New Roman"/>
                <a:ea typeface="Times New Roman"/>
                <a:cs typeface="Times New Roman"/>
                <a:sym typeface="Times New Roman"/>
              </a:rPr>
              <a:t>İlk otobiyografi metinlere Antik Yunan döneminde rastlanmıştır. Bu türün gelişiminde en önemli eserler MS. 400’de Augustinus’un İtiraflar’ı, 18. Yüzyılda Jean Jacgues Rousseau’nun İtiraflar’ı, 19.yüzyılda Chateabriand’ın Mezar Ötesi Hatıralar’ı, Benjamin Franklin ve Dosyoyevski’nin eserleridir.</a:t>
            </a:r>
          </a:p>
        </p:txBody>
      </p:sp>
      <p:sp>
        <p:nvSpPr>
          <p:cNvPr id="130" name="Shape 130"/>
          <p:cNvSpPr txBox="1"/>
          <p:nvPr>
            <p:ph type="title"/>
          </p:nvPr>
        </p:nvSpPr>
        <p:spPr>
          <a:xfrm>
            <a:off x="540300" y="2273037"/>
            <a:ext cx="8368200" cy="686100"/>
          </a:xfrm>
          <a:prstGeom prst="rect">
            <a:avLst/>
          </a:prstGeom>
        </p:spPr>
        <p:txBody>
          <a:bodyPr anchorCtr="0" anchor="ctr" bIns="91425" lIns="91425" rIns="91425" tIns="91425">
            <a:noAutofit/>
          </a:bodyPr>
          <a:lstStyle/>
          <a:p>
            <a:pPr lvl="0" rtl="0" algn="ctr">
              <a:spcBef>
                <a:spcPts val="0"/>
              </a:spcBef>
              <a:buNone/>
            </a:pPr>
            <a:r>
              <a:rPr b="1" lang="tr" sz="3600">
                <a:solidFill>
                  <a:srgbClr val="FFFFFF"/>
                </a:solidFill>
                <a:latin typeface="Times New Roman"/>
                <a:ea typeface="Times New Roman"/>
                <a:cs typeface="Times New Roman"/>
                <a:sym typeface="Times New Roman"/>
              </a:rPr>
              <a:t>Biyografi ve otobiyografi arasındaki farklar nelerdir?</a:t>
            </a:r>
          </a:p>
        </p:txBody>
      </p:sp>
      <p:sp>
        <p:nvSpPr>
          <p:cNvPr id="131" name="Shape 131"/>
          <p:cNvSpPr txBox="1"/>
          <p:nvPr>
            <p:ph idx="1" type="body"/>
          </p:nvPr>
        </p:nvSpPr>
        <p:spPr>
          <a:xfrm>
            <a:off x="540300" y="3250238"/>
            <a:ext cx="8368200" cy="1587600"/>
          </a:xfrm>
          <a:prstGeom prst="rect">
            <a:avLst/>
          </a:prstGeom>
        </p:spPr>
        <p:txBody>
          <a:bodyPr anchorCtr="0" anchor="t" bIns="91425" lIns="91425" rIns="91425" tIns="91425">
            <a:noAutofit/>
          </a:bodyPr>
          <a:lstStyle/>
          <a:p>
            <a:pPr indent="-317500" lvl="0" marL="673100" rtl="0">
              <a:lnSpc>
                <a:spcPct val="150000"/>
              </a:lnSpc>
              <a:spcBef>
                <a:spcPts val="0"/>
              </a:spcBef>
              <a:spcAft>
                <a:spcPts val="2000"/>
              </a:spcAft>
              <a:buClr>
                <a:srgbClr val="FFFFFF"/>
              </a:buClr>
              <a:buSzPct val="100000"/>
              <a:buFont typeface="Times New Roman"/>
            </a:pPr>
            <a:r>
              <a:rPr lang="tr" sz="1400">
                <a:solidFill>
                  <a:srgbClr val="FFFFFF"/>
                </a:solidFill>
                <a:latin typeface="Times New Roman"/>
                <a:ea typeface="Times New Roman"/>
                <a:cs typeface="Times New Roman"/>
                <a:sym typeface="Times New Roman"/>
              </a:rPr>
              <a:t>Yaşam öyküsünde dolaylı (üçüncü kişi), öz yaşam öyküsünde doğrudan (birinci kişi) anlatım kullanılır.</a:t>
            </a:r>
          </a:p>
          <a:p>
            <a:pPr indent="-317500" lvl="0" marL="673100" rtl="0">
              <a:lnSpc>
                <a:spcPct val="150000"/>
              </a:lnSpc>
              <a:spcBef>
                <a:spcPts val="0"/>
              </a:spcBef>
              <a:spcAft>
                <a:spcPts val="2000"/>
              </a:spcAft>
              <a:buClr>
                <a:srgbClr val="FFFFFF"/>
              </a:buClr>
              <a:buSzPct val="100000"/>
              <a:buFont typeface="Times New Roman"/>
            </a:pPr>
            <a:r>
              <a:rPr lang="tr" sz="1400">
                <a:solidFill>
                  <a:srgbClr val="FFFFFF"/>
                </a:solidFill>
                <a:latin typeface="Times New Roman"/>
                <a:ea typeface="Times New Roman"/>
                <a:cs typeface="Times New Roman"/>
                <a:sym typeface="Times New Roman"/>
              </a:rPr>
              <a:t>Yaşam öyküsünde nesnellik ağır basarken, öz yaşam öyküsünde öznel yanlar bulunabilir.</a:t>
            </a:r>
          </a:p>
          <a:p>
            <a:pPr indent="-317500" lvl="0" marL="673100" rtl="0">
              <a:lnSpc>
                <a:spcPct val="150000"/>
              </a:lnSpc>
              <a:spcBef>
                <a:spcPts val="0"/>
              </a:spcBef>
              <a:spcAft>
                <a:spcPts val="2000"/>
              </a:spcAft>
              <a:buClr>
                <a:srgbClr val="FFFFFF"/>
              </a:buClr>
              <a:buSzPct val="100000"/>
              <a:buFont typeface="Times New Roman"/>
            </a:pPr>
            <a:r>
              <a:rPr lang="tr" sz="1400">
                <a:solidFill>
                  <a:srgbClr val="FFFFFF"/>
                </a:solidFill>
                <a:latin typeface="Times New Roman"/>
                <a:ea typeface="Times New Roman"/>
                <a:cs typeface="Times New Roman"/>
                <a:sym typeface="Times New Roman"/>
              </a:rPr>
              <a:t>Yaşam öyküsü, kişinin dış dünyasına; öz yaşam öyküsü kişinin iç dünyasına yöneliktir.</a:t>
            </a:r>
          </a:p>
          <a:p>
            <a:pPr indent="-317500" lvl="0" marL="673100" rtl="0">
              <a:lnSpc>
                <a:spcPct val="150000"/>
              </a:lnSpc>
              <a:spcBef>
                <a:spcPts val="0"/>
              </a:spcBef>
              <a:spcAft>
                <a:spcPts val="2000"/>
              </a:spcAft>
              <a:buClr>
                <a:srgbClr val="FFFFFF"/>
              </a:buClr>
              <a:buSzPct val="100000"/>
              <a:buFont typeface="Times New Roman"/>
            </a:pPr>
            <a:r>
              <a:rPr lang="tr" sz="1400">
                <a:solidFill>
                  <a:srgbClr val="FFFFFF"/>
                </a:solidFill>
                <a:latin typeface="Times New Roman"/>
                <a:ea typeface="Times New Roman"/>
                <a:cs typeface="Times New Roman"/>
                <a:sym typeface="Times New Roman"/>
              </a:rPr>
              <a:t>Yaşam öyküsünde, belge; öz yaşam öyküsünde, bellek önemlidir.</a:t>
            </a:r>
          </a:p>
          <a:p>
            <a:pPr lvl="0" rtl="0">
              <a:lnSpc>
                <a:spcPct val="150000"/>
              </a:lnSpc>
              <a:spcBef>
                <a:spcPts val="0"/>
              </a:spcBef>
              <a:buNone/>
            </a:pPr>
            <a:r>
              <a:t/>
            </a:r>
            <a:endParaRPr b="1" sz="1400">
              <a:solidFill>
                <a:srgbClr val="FFFFF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68000" y="555600"/>
            <a:ext cx="2808000" cy="3696900"/>
          </a:xfrm>
          <a:prstGeom prst="rect">
            <a:avLst/>
          </a:prstGeom>
        </p:spPr>
        <p:txBody>
          <a:bodyPr anchorCtr="0" anchor="b" bIns="91425" lIns="91425" rIns="91425" tIns="91425">
            <a:noAutofit/>
          </a:bodyPr>
          <a:lstStyle/>
          <a:p>
            <a:pPr lvl="0" rtl="0" algn="ctr">
              <a:spcBef>
                <a:spcPts val="0"/>
              </a:spcBef>
              <a:buNone/>
            </a:pPr>
            <a:r>
              <a:rPr lang="tr" sz="5400">
                <a:latin typeface="Times New Roman"/>
                <a:ea typeface="Times New Roman"/>
                <a:cs typeface="Times New Roman"/>
                <a:sym typeface="Times New Roman"/>
              </a:rPr>
              <a:t>ARZU DEMİR</a:t>
            </a:r>
          </a:p>
          <a:p>
            <a:pPr lvl="0" rtl="0" algn="ctr">
              <a:spcBef>
                <a:spcPts val="0"/>
              </a:spcBef>
              <a:buNone/>
            </a:pPr>
            <a:r>
              <a:rPr lang="tr" sz="5400">
                <a:latin typeface="Times New Roman"/>
                <a:ea typeface="Times New Roman"/>
                <a:cs typeface="Times New Roman"/>
                <a:sym typeface="Times New Roman"/>
              </a:rPr>
              <a:t>11 / F</a:t>
            </a:r>
          </a:p>
          <a:p>
            <a:pPr lvl="0" rtl="0" algn="ctr">
              <a:spcBef>
                <a:spcPts val="0"/>
              </a:spcBef>
              <a:buNone/>
            </a:pPr>
            <a:r>
              <a:rPr lang="tr" sz="5400">
                <a:latin typeface="Times New Roman"/>
                <a:ea typeface="Times New Roman"/>
                <a:cs typeface="Times New Roman"/>
                <a:sym typeface="Times New Roman"/>
              </a:rPr>
              <a:t>121</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pic>
        <p:nvPicPr>
          <p:cNvPr descr="biyografi ile ilgili görsel sonucu" id="68" name="Shape 68"/>
          <p:cNvPicPr preferRelativeResize="0"/>
          <p:nvPr/>
        </p:nvPicPr>
        <p:blipFill>
          <a:blip r:embed="rId3">
            <a:alphaModFix amt="38000"/>
          </a:blip>
          <a:stretch>
            <a:fillRect/>
          </a:stretch>
        </p:blipFill>
        <p:spPr>
          <a:xfrm>
            <a:off x="0" y="0"/>
            <a:ext cx="9143999" cy="5143499"/>
          </a:xfrm>
          <a:prstGeom prst="rect">
            <a:avLst/>
          </a:prstGeom>
          <a:noFill/>
          <a:ln>
            <a:noFill/>
          </a:ln>
        </p:spPr>
      </p:pic>
      <p:sp>
        <p:nvSpPr>
          <p:cNvPr id="69" name="Shape 69"/>
          <p:cNvSpPr txBox="1"/>
          <p:nvPr>
            <p:ph type="title"/>
          </p:nvPr>
        </p:nvSpPr>
        <p:spPr>
          <a:xfrm>
            <a:off x="387900" y="2758475"/>
            <a:ext cx="8368200" cy="686100"/>
          </a:xfrm>
          <a:prstGeom prst="rect">
            <a:avLst/>
          </a:prstGeom>
        </p:spPr>
        <p:txBody>
          <a:bodyPr anchorCtr="0" anchor="ctr" bIns="91425" lIns="91425" rIns="91425" tIns="91425">
            <a:noAutofit/>
          </a:bodyPr>
          <a:lstStyle/>
          <a:p>
            <a:pPr indent="0" lvl="0" marL="190500" rtl="0" algn="ctr">
              <a:lnSpc>
                <a:spcPct val="110000"/>
              </a:lnSpc>
              <a:spcBef>
                <a:spcPts val="1100"/>
              </a:spcBef>
              <a:spcAft>
                <a:spcPts val="2300"/>
              </a:spcAft>
              <a:buNone/>
            </a:pPr>
            <a:r>
              <a:rPr b="1" lang="tr" sz="3600">
                <a:solidFill>
                  <a:srgbClr val="FFFFFF"/>
                </a:solidFill>
                <a:latin typeface="Times New Roman"/>
                <a:ea typeface="Times New Roman"/>
                <a:cs typeface="Times New Roman"/>
                <a:sym typeface="Times New Roman"/>
              </a:rPr>
              <a:t>Biyografi Nedir ?</a:t>
            </a:r>
          </a:p>
        </p:txBody>
      </p:sp>
      <p:sp>
        <p:nvSpPr>
          <p:cNvPr id="70" name="Shape 70"/>
          <p:cNvSpPr txBox="1"/>
          <p:nvPr>
            <p:ph idx="1" type="body"/>
          </p:nvPr>
        </p:nvSpPr>
        <p:spPr>
          <a:xfrm>
            <a:off x="184475" y="3714300"/>
            <a:ext cx="7465800" cy="1173000"/>
          </a:xfrm>
          <a:prstGeom prst="rect">
            <a:avLst/>
          </a:prstGeom>
          <a:noFill/>
        </p:spPr>
        <p:txBody>
          <a:bodyPr anchorCtr="0" anchor="t" bIns="91425" lIns="91425" rIns="91425" tIns="91425">
            <a:noAutofit/>
          </a:bodyPr>
          <a:lstStyle/>
          <a:p>
            <a:pPr lvl="0" algn="ctr">
              <a:spcBef>
                <a:spcPts val="0"/>
              </a:spcBef>
              <a:buNone/>
            </a:pPr>
            <a:r>
              <a:rPr b="1" lang="tr" sz="1300">
                <a:solidFill>
                  <a:srgbClr val="FFFF00"/>
                </a:solidFill>
                <a:latin typeface="Times New Roman"/>
                <a:ea typeface="Times New Roman"/>
                <a:cs typeface="Times New Roman"/>
                <a:sym typeface="Times New Roman"/>
              </a:rPr>
              <a:t>Edebiyat, sanat, siyaset, ticaret gibi alanlarda haklı bir üne kavuşmuş, tanınmış insanların hayatlarını, eserlerini, başarılarını okuyucuya duyurmak amacıyla yalın bir dille, tarafsız bir görüşle yazılan inceleme yazılarına “biyografi (yaşam öyküsü, hayat hikâyesi)” denir. Eskiden bu tür yazılara “tercüme-i hâl” denirdi.</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100"/>
          </a:xfrm>
          <a:prstGeom prst="rect">
            <a:avLst/>
          </a:prstGeom>
        </p:spPr>
        <p:txBody>
          <a:bodyPr anchorCtr="0" anchor="ctr"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Biyografinin özellikleri</a:t>
            </a:r>
          </a:p>
        </p:txBody>
      </p:sp>
      <p:sp>
        <p:nvSpPr>
          <p:cNvPr id="76" name="Shape 76"/>
          <p:cNvSpPr txBox="1"/>
          <p:nvPr>
            <p:ph idx="1" type="body"/>
          </p:nvPr>
        </p:nvSpPr>
        <p:spPr>
          <a:xfrm>
            <a:off x="387900" y="1489825"/>
            <a:ext cx="3999900" cy="3078900"/>
          </a:xfrm>
          <a:prstGeom prst="rect">
            <a:avLst/>
          </a:prstGeom>
        </p:spPr>
        <p:txBody>
          <a:bodyPr anchorCtr="0" anchor="t" bIns="91425" lIns="91425" rIns="91425" tIns="91425">
            <a:noAutofit/>
          </a:bodyPr>
          <a:lstStyle/>
          <a:p>
            <a:pPr indent="-311150" lvl="0" marL="457200" rtl="0">
              <a:spcBef>
                <a:spcPts val="0"/>
              </a:spcBef>
              <a:spcAft>
                <a:spcPts val="800"/>
              </a:spcAft>
              <a:buClr>
                <a:srgbClr val="FFFFFF"/>
              </a:buClr>
              <a:buSzPct val="100000"/>
              <a:buFont typeface="Times New Roman"/>
            </a:pPr>
            <a:r>
              <a:rPr b="1" lang="tr" sz="1300">
                <a:solidFill>
                  <a:srgbClr val="FFFFFF"/>
                </a:solidFill>
                <a:latin typeface="Times New Roman"/>
                <a:ea typeface="Times New Roman"/>
                <a:cs typeface="Times New Roman"/>
                <a:sym typeface="Times New Roman"/>
              </a:rPr>
              <a:t>Biyografide amaç, söz konusu kişiyi tüm yönleriyle tanıtmaktır.</a:t>
            </a:r>
          </a:p>
          <a:p>
            <a:pPr lvl="0" rtl="0">
              <a:spcBef>
                <a:spcPts val="0"/>
              </a:spcBef>
              <a:spcAft>
                <a:spcPts val="800"/>
              </a:spcAft>
              <a:buNone/>
            </a:pPr>
            <a:r>
              <a:t/>
            </a:r>
            <a:endParaRPr b="1" sz="1300">
              <a:solidFill>
                <a:srgbClr val="FFFFFF"/>
              </a:solidFill>
              <a:latin typeface="Times New Roman"/>
              <a:ea typeface="Times New Roman"/>
              <a:cs typeface="Times New Roman"/>
              <a:sym typeface="Times New Roman"/>
            </a:endParaRPr>
          </a:p>
          <a:p>
            <a:pPr indent="-311150" lvl="0" marL="457200" rtl="0">
              <a:spcBef>
                <a:spcPts val="0"/>
              </a:spcBef>
              <a:spcAft>
                <a:spcPts val="800"/>
              </a:spcAft>
              <a:buClr>
                <a:srgbClr val="FFFFFF"/>
              </a:buClr>
              <a:buSzPct val="100000"/>
              <a:buFont typeface="Times New Roman"/>
            </a:pPr>
            <a:r>
              <a:rPr b="1" lang="tr" sz="1300">
                <a:solidFill>
                  <a:srgbClr val="FFFFFF"/>
                </a:solidFill>
                <a:latin typeface="Times New Roman"/>
                <a:ea typeface="Times New Roman"/>
                <a:cs typeface="Times New Roman"/>
                <a:sym typeface="Times New Roman"/>
              </a:rPr>
              <a:t>Biyografilerde anlatılan kişinin özellikle hayatı, eserleri, kişiliği, görüşleri konu edilir.</a:t>
            </a:r>
          </a:p>
          <a:p>
            <a:pPr lvl="0" rtl="0">
              <a:spcBef>
                <a:spcPts val="0"/>
              </a:spcBef>
              <a:spcAft>
                <a:spcPts val="800"/>
              </a:spcAft>
              <a:buNone/>
            </a:pPr>
            <a:r>
              <a:t/>
            </a:r>
            <a:endParaRPr b="1" sz="1300">
              <a:solidFill>
                <a:srgbClr val="FFFFFF"/>
              </a:solidFill>
              <a:latin typeface="Times New Roman"/>
              <a:ea typeface="Times New Roman"/>
              <a:cs typeface="Times New Roman"/>
              <a:sym typeface="Times New Roman"/>
            </a:endParaRPr>
          </a:p>
          <a:p>
            <a:pPr indent="-311150" lvl="0" marL="457200" rtl="0">
              <a:spcBef>
                <a:spcPts val="0"/>
              </a:spcBef>
              <a:spcAft>
                <a:spcPts val="800"/>
              </a:spcAft>
              <a:buClr>
                <a:srgbClr val="FFFFFF"/>
              </a:buClr>
              <a:buSzPct val="100000"/>
              <a:buFont typeface="Times New Roman"/>
            </a:pPr>
            <a:r>
              <a:rPr b="1" lang="tr" sz="1300">
                <a:solidFill>
                  <a:srgbClr val="FFFFFF"/>
                </a:solidFill>
                <a:latin typeface="Times New Roman"/>
                <a:ea typeface="Times New Roman"/>
                <a:cs typeface="Times New Roman"/>
                <a:sym typeface="Times New Roman"/>
              </a:rPr>
              <a:t>Belgelere ve örneklere dayandırılarak hazırlanan biyografiler sanat ve meslek alanındaki tarihçiler için önemli kaynaklardır.</a:t>
            </a:r>
          </a:p>
          <a:p>
            <a:pPr lvl="0" rtl="0">
              <a:spcBef>
                <a:spcPts val="0"/>
              </a:spcBef>
              <a:spcAft>
                <a:spcPts val="800"/>
              </a:spcAft>
              <a:buNone/>
            </a:pPr>
            <a:r>
              <a:t/>
            </a:r>
            <a:endParaRPr b="1" sz="1300">
              <a:solidFill>
                <a:srgbClr val="FFFFFF"/>
              </a:solidFill>
              <a:latin typeface="Times New Roman"/>
              <a:ea typeface="Times New Roman"/>
              <a:cs typeface="Times New Roman"/>
              <a:sym typeface="Times New Roman"/>
            </a:endParaRPr>
          </a:p>
          <a:p>
            <a:pPr lvl="0">
              <a:spcBef>
                <a:spcPts val="0"/>
              </a:spcBef>
              <a:buNone/>
            </a:pPr>
            <a:r>
              <a:t/>
            </a:r>
            <a:endParaRPr b="1" sz="1300">
              <a:solidFill>
                <a:srgbClr val="FFFFFF"/>
              </a:solidFill>
              <a:latin typeface="Times New Roman"/>
              <a:ea typeface="Times New Roman"/>
              <a:cs typeface="Times New Roman"/>
              <a:sym typeface="Times New Roman"/>
            </a:endParaRPr>
          </a:p>
        </p:txBody>
      </p:sp>
      <p:sp>
        <p:nvSpPr>
          <p:cNvPr id="77" name="Shape 77"/>
          <p:cNvSpPr txBox="1"/>
          <p:nvPr>
            <p:ph idx="2" type="body"/>
          </p:nvPr>
        </p:nvSpPr>
        <p:spPr>
          <a:xfrm>
            <a:off x="4756200" y="1489825"/>
            <a:ext cx="3999900" cy="3078900"/>
          </a:xfrm>
          <a:prstGeom prst="rect">
            <a:avLst/>
          </a:prstGeom>
        </p:spPr>
        <p:txBody>
          <a:bodyPr anchorCtr="0" anchor="t" bIns="91425" lIns="91425" rIns="91425" tIns="91425">
            <a:noAutofit/>
          </a:bodyPr>
          <a:lstStyle/>
          <a:p>
            <a:pPr indent="-311150" lvl="0" marL="457200" rtl="0">
              <a:spcBef>
                <a:spcPts val="0"/>
              </a:spcBef>
              <a:spcAft>
                <a:spcPts val="800"/>
              </a:spcAft>
              <a:buClr>
                <a:srgbClr val="FFFFFF"/>
              </a:buClr>
              <a:buSzPct val="100000"/>
              <a:buFont typeface="Times New Roman"/>
            </a:pPr>
            <a:r>
              <a:rPr b="1" lang="tr" sz="1300">
                <a:solidFill>
                  <a:srgbClr val="FFFFFF"/>
                </a:solidFill>
                <a:latin typeface="Times New Roman"/>
                <a:ea typeface="Times New Roman"/>
                <a:cs typeface="Times New Roman"/>
                <a:sym typeface="Times New Roman"/>
              </a:rPr>
              <a:t>Biyografide kişinin nerede doğduğu, çocukluğunun nasıl bir ortamda geçtiği, öğrenim hayatı, yaptığı işler, çalıştığı yerler, kişiliği, huy ve karakteri, davranış özellikleri, başarılı olduğu alanlar, eserleri, ürünleri anlatılır.</a:t>
            </a:r>
          </a:p>
          <a:p>
            <a:pPr lvl="0" rtl="0">
              <a:spcBef>
                <a:spcPts val="0"/>
              </a:spcBef>
              <a:spcAft>
                <a:spcPts val="800"/>
              </a:spcAft>
              <a:buNone/>
            </a:pPr>
            <a:r>
              <a:t/>
            </a:r>
            <a:endParaRPr b="1" sz="1300">
              <a:solidFill>
                <a:srgbClr val="FFFFFF"/>
              </a:solidFill>
              <a:latin typeface="Times New Roman"/>
              <a:ea typeface="Times New Roman"/>
              <a:cs typeface="Times New Roman"/>
              <a:sym typeface="Times New Roman"/>
            </a:endParaRPr>
          </a:p>
          <a:p>
            <a:pPr indent="-311150" lvl="0" marL="457200" rtl="0">
              <a:spcBef>
                <a:spcPts val="0"/>
              </a:spcBef>
              <a:spcAft>
                <a:spcPts val="800"/>
              </a:spcAft>
              <a:buClr>
                <a:srgbClr val="FFFFFF"/>
              </a:buClr>
              <a:buSzPct val="100000"/>
              <a:buFont typeface="Times New Roman"/>
            </a:pPr>
            <a:r>
              <a:rPr b="1" lang="tr" sz="1300">
                <a:solidFill>
                  <a:srgbClr val="FFFFFF"/>
                </a:solidFill>
                <a:latin typeface="Times New Roman"/>
                <a:ea typeface="Times New Roman"/>
                <a:cs typeface="Times New Roman"/>
                <a:sym typeface="Times New Roman"/>
              </a:rPr>
              <a:t>Biyografiler belgesel nitelikte olup gelecek kuşaklara önemli bilgilerin, tecrübelerin, örneklerin, görüşlerin aktarıldığı kaynaklardır.</a:t>
            </a:r>
          </a:p>
          <a:p>
            <a:pPr lvl="0" rtl="0">
              <a:spcBef>
                <a:spcPts val="0"/>
              </a:spcBef>
              <a:spcAft>
                <a:spcPts val="800"/>
              </a:spcAft>
              <a:buNone/>
            </a:pPr>
            <a:r>
              <a:t/>
            </a:r>
            <a:endParaRPr b="1" sz="1300">
              <a:solidFill>
                <a:srgbClr val="FFFFFF"/>
              </a:solidFill>
              <a:latin typeface="Times New Roman"/>
              <a:ea typeface="Times New Roman"/>
              <a:cs typeface="Times New Roman"/>
              <a:sym typeface="Times New Roman"/>
            </a:endParaRPr>
          </a:p>
          <a:p>
            <a:pPr lvl="0">
              <a:spcBef>
                <a:spcPts val="0"/>
              </a:spcBef>
              <a:buNone/>
            </a:pPr>
            <a:r>
              <a:t/>
            </a:r>
            <a:endParaRPr b="1" sz="13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87900" y="458025"/>
            <a:ext cx="8368200" cy="686100"/>
          </a:xfrm>
          <a:prstGeom prst="rect">
            <a:avLst/>
          </a:prstGeom>
        </p:spPr>
        <p:txBody>
          <a:bodyPr anchorCtr="0" anchor="b"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Dünya Edebiyatında Biyografi</a:t>
            </a:r>
          </a:p>
        </p:txBody>
      </p:sp>
      <p:sp>
        <p:nvSpPr>
          <p:cNvPr id="83" name="Shape 83"/>
          <p:cNvSpPr txBox="1"/>
          <p:nvPr>
            <p:ph idx="1" type="body"/>
          </p:nvPr>
        </p:nvSpPr>
        <p:spPr>
          <a:xfrm>
            <a:off x="387900" y="1284800"/>
            <a:ext cx="8282100" cy="3284100"/>
          </a:xfrm>
          <a:prstGeom prst="rect">
            <a:avLst/>
          </a:prstGeom>
        </p:spPr>
        <p:txBody>
          <a:bodyPr anchorCtr="0" anchor="t" bIns="91425" lIns="91425" rIns="91425" tIns="91425">
            <a:noAutofit/>
          </a:bodyPr>
          <a:lstStyle/>
          <a:p>
            <a:pPr lvl="0" algn="ctr">
              <a:spcBef>
                <a:spcPts val="0"/>
              </a:spcBef>
              <a:buNone/>
            </a:pPr>
            <a:r>
              <a:rPr b="1" lang="tr" sz="1300">
                <a:solidFill>
                  <a:srgbClr val="FFFFFF"/>
                </a:solidFill>
                <a:latin typeface="Times New Roman"/>
                <a:ea typeface="Times New Roman"/>
                <a:cs typeface="Times New Roman"/>
                <a:sym typeface="Times New Roman"/>
              </a:rPr>
              <a:t>Tarihte ölen kişinin yaşamını ve yapıtlarını öven mezar yazıtları ve cenaze törenlerindeki konuşmalar yaşam öykülerinin ilk örnekleri sayılabilir. Daha sonra eldeki verilerin keyfi ya da eleştirellikten uzak bir yorumuna dayanan, söz konusu kişiyi övmek ve okura örnek oluşturmak için yazılan yaşam öyküleri başlamıştır. Bunun hemen ardından kişilerin gerçek yüzünü ortaya çıkarmayı amaçlayan eleştirel yaşam öyküleri de kaleme alınmıştır.</a:t>
            </a:r>
          </a:p>
          <a:p>
            <a:pPr lvl="0" algn="ctr">
              <a:spcBef>
                <a:spcPts val="0"/>
              </a:spcBef>
              <a:buNone/>
            </a:pPr>
            <a:r>
              <a:rPr b="1" lang="tr" sz="1300">
                <a:solidFill>
                  <a:srgbClr val="FFFFFF"/>
                </a:solidFill>
                <a:latin typeface="Times New Roman"/>
                <a:ea typeface="Times New Roman"/>
                <a:cs typeface="Times New Roman"/>
                <a:sym typeface="Times New Roman"/>
              </a:rPr>
              <a:t>Biyografi türünün ilk büyük yazarı, eski Yunan edebiyatından Plutarkos’tur. Bu türün Batı edebiyatındaki kökleri Plutarkos’un Romalıları anlattığı “Hayatlar” adlı eserine dayanmaktadır. Ancak Batı da bu türün yaygınlaşması 16. yüzyıldan sonradır. 20. yüzyılda ise Batı da bir aileyi veya çevreyi ele alan geniş kapsamlı biyografik eserler yazılmaya başlanmıştır.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87900" y="458025"/>
            <a:ext cx="8368200" cy="686100"/>
          </a:xfrm>
          <a:prstGeom prst="rect">
            <a:avLst/>
          </a:prstGeom>
        </p:spPr>
        <p:txBody>
          <a:bodyPr anchorCtr="0" anchor="b"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Türk Edebiyatında Biyografi</a:t>
            </a:r>
          </a:p>
        </p:txBody>
      </p:sp>
      <p:sp>
        <p:nvSpPr>
          <p:cNvPr id="89" name="Shape 89"/>
          <p:cNvSpPr txBox="1"/>
          <p:nvPr>
            <p:ph idx="1" type="body"/>
          </p:nvPr>
        </p:nvSpPr>
        <p:spPr>
          <a:xfrm>
            <a:off x="387900" y="1489824"/>
            <a:ext cx="8368200" cy="3078900"/>
          </a:xfrm>
          <a:prstGeom prst="rect">
            <a:avLst/>
          </a:prstGeom>
        </p:spPr>
        <p:txBody>
          <a:bodyPr anchorCtr="0" anchor="ctr" bIns="91425" lIns="91425" rIns="91425" tIns="91425">
            <a:noAutofit/>
          </a:bodyPr>
          <a:lstStyle/>
          <a:p>
            <a:pPr lvl="0" rtl="0" algn="ctr">
              <a:spcBef>
                <a:spcPts val="0"/>
              </a:spcBef>
              <a:spcAft>
                <a:spcPts val="800"/>
              </a:spcAft>
              <a:buNone/>
            </a:pPr>
            <a:r>
              <a:rPr b="1" lang="tr" sz="1300">
                <a:solidFill>
                  <a:srgbClr val="FFFFFF"/>
                </a:solidFill>
                <a:latin typeface="Times New Roman"/>
                <a:ea typeface="Times New Roman"/>
                <a:cs typeface="Times New Roman"/>
                <a:sym typeface="Times New Roman"/>
              </a:rPr>
              <a:t>Divan edebiyatında şairleri anlatan eserlere ‘tezkire” denirdi. Çağatay yazarlarından Ali Şir Nevai 16. yüzyılda “Mecâlis’ün-Nefâis” adlı eseriyle Türk edebiyatında ilk biyografi örneğini vermiştir.</a:t>
            </a:r>
          </a:p>
          <a:p>
            <a:pPr lvl="0" rtl="0" algn="ctr">
              <a:spcBef>
                <a:spcPts val="0"/>
              </a:spcBef>
              <a:spcAft>
                <a:spcPts val="800"/>
              </a:spcAft>
              <a:buNone/>
            </a:pPr>
            <a:r>
              <a:rPr b="1" lang="tr" sz="1300">
                <a:solidFill>
                  <a:srgbClr val="FFFFFF"/>
                </a:solidFill>
                <a:latin typeface="Times New Roman"/>
                <a:ea typeface="Times New Roman"/>
                <a:cs typeface="Times New Roman"/>
                <a:sym typeface="Times New Roman"/>
              </a:rPr>
              <a:t>Ünlü kişilerin hayatlarını konu alan, bunları roman tarzında işleyen edebî yazılara “biyografik roman” denir. Biyografik romanlar da Türk edebiyatında önemli bir yer tutmaktadır. Bazı sanatçılar romanlarını biyografi tarzında yazmışlardır. Mehmet Emin Erişilgil’in “Bir Fikir Adamının Romanı: Ziya Gökalp”, “Bir İslâm Şairinin Romanı: Mehmet Akif”; Tahir Alangu’nun “Ülkücü Bir Yazarın Romanı: Ömer Seyfettin”; Oğuz Atay’ın “Bir Bilim Adamının Romanı: Mustafa İnan’ adlı eserleri biyografik romana örnek gösterilebilir.</a:t>
            </a:r>
          </a:p>
          <a:p>
            <a:pPr lvl="0" algn="ctr">
              <a:spcBef>
                <a:spcPts val="0"/>
              </a:spcBef>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87900" y="458025"/>
            <a:ext cx="8368200" cy="686100"/>
          </a:xfrm>
          <a:prstGeom prst="rect">
            <a:avLst/>
          </a:prstGeom>
        </p:spPr>
        <p:txBody>
          <a:bodyPr anchorCtr="0" anchor="t" bIns="91425" lIns="91425" rIns="91425" tIns="91425">
            <a:noAutofit/>
          </a:bodyPr>
          <a:lstStyle/>
          <a:p>
            <a:pPr lvl="0" algn="ctr">
              <a:spcBef>
                <a:spcPts val="0"/>
              </a:spcBef>
              <a:buNone/>
            </a:pPr>
            <a:r>
              <a:rPr b="1" lang="tr" sz="3400">
                <a:solidFill>
                  <a:srgbClr val="FFFFFF"/>
                </a:solidFill>
                <a:latin typeface="Open Sans"/>
                <a:ea typeface="Open Sans"/>
                <a:cs typeface="Open Sans"/>
                <a:sym typeface="Open Sans"/>
              </a:rPr>
              <a:t>Tanzimat’tan günümüze kadar yazılmış bazı biyografi örnekleri</a:t>
            </a:r>
          </a:p>
        </p:txBody>
      </p:sp>
      <p:sp>
        <p:nvSpPr>
          <p:cNvPr id="95" name="Shape 95"/>
          <p:cNvSpPr txBox="1"/>
          <p:nvPr>
            <p:ph idx="1" type="body"/>
          </p:nvPr>
        </p:nvSpPr>
        <p:spPr>
          <a:xfrm>
            <a:off x="387900" y="1616800"/>
            <a:ext cx="7607700" cy="2675100"/>
          </a:xfrm>
          <a:prstGeom prst="rect">
            <a:avLst/>
          </a:prstGeom>
        </p:spPr>
        <p:txBody>
          <a:bodyPr anchorCtr="0" anchor="t" bIns="91425" lIns="91425" rIns="91425" tIns="91425">
            <a:noAutofit/>
          </a:bodyPr>
          <a:lstStyle/>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Recaizade Mahmut Ekrem-&gt; Kudemadan Birkaç Şair (1885);</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Muallim Naci-&gt; Osmanlı Şairleri (1890);</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Beşir Fuad-&gt; Viktor Hugo (1886);</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Süleyman Nazif-&gt; Mehmet Akif (1924);</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Kenan Akyüz-&gt; Tevfik Fikret (1947);</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Mehmet Kaplan-&gt; Namık Kemal Hayatı ve Eserleri (1948);</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Olcay Önertoy-&gt; Halit Ziya Uşaklıgil, Romancılığı ve Romanımızdaki Yeri (1965);</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Birol Emil-&gt; Mizancı Murad Bey, Hayatı ve Eserleri (1979);</a:t>
            </a:r>
          </a:p>
          <a:p>
            <a:pPr indent="-311150" lvl="0" marL="673100" rtl="0">
              <a:lnSpc>
                <a:spcPct val="150000"/>
              </a:lnSpc>
              <a:spcBef>
                <a:spcPts val="0"/>
              </a:spcBef>
              <a:spcAft>
                <a:spcPts val="2000"/>
              </a:spcAft>
              <a:buClr>
                <a:srgbClr val="FFFFFF"/>
              </a:buClr>
              <a:buSzPct val="100000"/>
              <a:buFont typeface="Open Sans"/>
            </a:pPr>
            <a:r>
              <a:rPr b="1" lang="tr" sz="1300">
                <a:solidFill>
                  <a:srgbClr val="FFFFFF"/>
                </a:solidFill>
                <a:latin typeface="Open Sans"/>
                <a:ea typeface="Open Sans"/>
                <a:cs typeface="Open Sans"/>
                <a:sym typeface="Open Sans"/>
              </a:rPr>
              <a:t>Nurullah Çetin-&gt; Behçet Necatigil, Hayatı, Sanatı ve Eserleri (1998).</a:t>
            </a:r>
          </a:p>
          <a:p>
            <a:pPr lvl="0">
              <a:spcBef>
                <a:spcPts val="0"/>
              </a:spcBef>
              <a:buNone/>
            </a:pPr>
            <a:r>
              <a:t/>
            </a:r>
            <a:endParaRPr b="1" sz="13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b="1" lang="tr" sz="9000">
                <a:solidFill>
                  <a:srgbClr val="FFFFFF"/>
                </a:solidFill>
                <a:latin typeface="Times New Roman"/>
                <a:ea typeface="Times New Roman"/>
                <a:cs typeface="Times New Roman"/>
                <a:sym typeface="Times New Roman"/>
              </a:rPr>
              <a:t>Otobiyografi</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87900" y="458025"/>
            <a:ext cx="8368200" cy="686100"/>
          </a:xfrm>
          <a:prstGeom prst="rect">
            <a:avLst/>
          </a:prstGeom>
        </p:spPr>
        <p:txBody>
          <a:bodyPr anchorCtr="0" anchor="b"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Otobiyografi nedir?</a:t>
            </a:r>
          </a:p>
        </p:txBody>
      </p:sp>
      <p:sp>
        <p:nvSpPr>
          <p:cNvPr id="106" name="Shape 106"/>
          <p:cNvSpPr txBox="1"/>
          <p:nvPr>
            <p:ph idx="1" type="body"/>
          </p:nvPr>
        </p:nvSpPr>
        <p:spPr>
          <a:xfrm>
            <a:off x="387900" y="1489825"/>
            <a:ext cx="8227200" cy="2959200"/>
          </a:xfrm>
          <a:prstGeom prst="rect">
            <a:avLst/>
          </a:prstGeom>
        </p:spPr>
        <p:txBody>
          <a:bodyPr anchorCtr="0" anchor="t" bIns="91425" lIns="91425" rIns="91425" tIns="91425">
            <a:noAutofit/>
          </a:bodyPr>
          <a:lstStyle/>
          <a:p>
            <a:pPr lvl="0" rtl="0" algn="ctr">
              <a:spcBef>
                <a:spcPts val="0"/>
              </a:spcBef>
              <a:spcAft>
                <a:spcPts val="2000"/>
              </a:spcAft>
              <a:buNone/>
            </a:pPr>
            <a:r>
              <a:rPr b="1" lang="tr" sz="1300">
                <a:solidFill>
                  <a:srgbClr val="FFFFFF"/>
                </a:solidFill>
                <a:latin typeface="Times New Roman"/>
                <a:ea typeface="Times New Roman"/>
                <a:cs typeface="Times New Roman"/>
                <a:sym typeface="Times New Roman"/>
              </a:rPr>
              <a:t>Kişinin kendi hayatını anlattığı yazıya otobiyografi denir. Otobiyografide doğumdan itibaren otobiyografinin yazıldığı ana kadar yaşananlardan anlatmaya değer olanlar yazılır. Edebiyat, sanat, siyaset, spor vb. alanlarda ünlü bir kişi; diğer insanlarca bilinmeyen yönlerini, başarısını nelere borçlu olduğunu ve nasıl kazandığını anlatmak amacıyla otobiyografisini yazar. Otobiyografi her ne kadar öznel bir anlayışla kaleme alınsa da gerçekler göz ardı edilmemelidir.</a:t>
            </a:r>
          </a:p>
          <a:p>
            <a:pPr lvl="0" rtl="0" algn="ctr">
              <a:spcBef>
                <a:spcPts val="0"/>
              </a:spcBef>
              <a:spcAft>
                <a:spcPts val="2000"/>
              </a:spcAft>
              <a:buNone/>
            </a:pPr>
            <a:r>
              <a:rPr b="1" lang="tr" sz="1300">
                <a:solidFill>
                  <a:srgbClr val="FFFFFF"/>
                </a:solidFill>
                <a:latin typeface="Times New Roman"/>
                <a:ea typeface="Times New Roman"/>
                <a:cs typeface="Times New Roman"/>
                <a:sym typeface="Times New Roman"/>
              </a:rPr>
              <a:t>Otobiyografi Bir düşünürün, bir sanatçının kendi yaşam öyküsünü anlattığı eserdir. Kaynak olarak kişi kendini ve aile büyüklerinden aldığı bilgileri kullanır. Otobiyografi yazmak çok güçtür, çünkü insanın kendinden sözederken objektif olması zordur. Otobiyografiler sayesinde o kişinin sanatı, düşünceleri, yaptığı işler hakkında bilgileniriz. Biyografiler aynı zamanda iyi bir belgeseldirler. Bu alanda çalışacaklara ve yazarın yaşadığı dönemin özelliklerine kaynaklık eder. Otobiyografileri okumak, kendi deneyimlerimize bir yaşam deneyimini, yaşayanın ağzından katmak demektir. Onların; başarılarının nedenlerini çözeriz.</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87900" y="458025"/>
            <a:ext cx="8368200" cy="686100"/>
          </a:xfrm>
          <a:prstGeom prst="rect">
            <a:avLst/>
          </a:prstGeom>
        </p:spPr>
        <p:txBody>
          <a:bodyPr anchorCtr="0" anchor="ctr" bIns="91425" lIns="91425" rIns="91425" tIns="91425">
            <a:noAutofit/>
          </a:bodyPr>
          <a:lstStyle/>
          <a:p>
            <a:pPr lvl="0" rtl="0" algn="ctr">
              <a:lnSpc>
                <a:spcPct val="120000"/>
              </a:lnSpc>
              <a:spcBef>
                <a:spcPts val="0"/>
              </a:spcBef>
              <a:spcAft>
                <a:spcPts val="200"/>
              </a:spcAft>
              <a:buNone/>
            </a:pPr>
            <a:r>
              <a:rPr b="1" lang="tr" sz="3600">
                <a:solidFill>
                  <a:srgbClr val="FFFFFF"/>
                </a:solidFill>
                <a:latin typeface="Times New Roman"/>
                <a:ea typeface="Times New Roman"/>
                <a:cs typeface="Times New Roman"/>
                <a:sym typeface="Times New Roman"/>
              </a:rPr>
              <a:t>Otobiyografinin özellikleri nelerdir?</a:t>
            </a:r>
          </a:p>
        </p:txBody>
      </p:sp>
      <p:sp>
        <p:nvSpPr>
          <p:cNvPr id="112" name="Shape 112"/>
          <p:cNvSpPr txBox="1"/>
          <p:nvPr>
            <p:ph idx="1" type="body"/>
          </p:nvPr>
        </p:nvSpPr>
        <p:spPr>
          <a:xfrm>
            <a:off x="387900" y="1489825"/>
            <a:ext cx="8187900" cy="3078900"/>
          </a:xfrm>
          <a:prstGeom prst="rect">
            <a:avLst/>
          </a:prstGeom>
        </p:spPr>
        <p:txBody>
          <a:bodyPr anchorCtr="0" anchor="t" bIns="91425" lIns="91425" rIns="91425" tIns="91425">
            <a:noAutofit/>
          </a:bodyPr>
          <a:lstStyle/>
          <a:p>
            <a:pPr indent="-323850" lvl="0" marL="673100" rtl="0">
              <a:lnSpc>
                <a:spcPct val="150000"/>
              </a:lnSpc>
              <a:spcBef>
                <a:spcPts val="0"/>
              </a:spcBef>
              <a:spcAft>
                <a:spcPts val="2000"/>
              </a:spcAft>
              <a:buClr>
                <a:srgbClr val="FFFFFF"/>
              </a:buClr>
              <a:buSzPct val="100000"/>
              <a:buFont typeface="Times New Roman"/>
            </a:pPr>
            <a:r>
              <a:rPr b="1" lang="tr" sz="1500">
                <a:solidFill>
                  <a:srgbClr val="FFFFFF"/>
                </a:solidFill>
                <a:latin typeface="Times New Roman"/>
                <a:ea typeface="Times New Roman"/>
                <a:cs typeface="Times New Roman"/>
                <a:sym typeface="Times New Roman"/>
              </a:rPr>
              <a:t>Otobiyografi düşünsel plânla yazılır.</a:t>
            </a:r>
          </a:p>
          <a:p>
            <a:pPr indent="-323850" lvl="0" marL="673100" rtl="0">
              <a:lnSpc>
                <a:spcPct val="150000"/>
              </a:lnSpc>
              <a:spcBef>
                <a:spcPts val="0"/>
              </a:spcBef>
              <a:spcAft>
                <a:spcPts val="2000"/>
              </a:spcAft>
              <a:buClr>
                <a:srgbClr val="FFFFFF"/>
              </a:buClr>
              <a:buSzPct val="100000"/>
              <a:buFont typeface="Times New Roman"/>
            </a:pPr>
            <a:r>
              <a:rPr b="1" lang="tr" sz="1500">
                <a:solidFill>
                  <a:srgbClr val="FFFFFF"/>
                </a:solidFill>
                <a:latin typeface="Times New Roman"/>
                <a:ea typeface="Times New Roman"/>
                <a:cs typeface="Times New Roman"/>
                <a:sym typeface="Times New Roman"/>
              </a:rPr>
              <a:t> Otobiyografi, belgelere dayanılarak yazılır. Rivayetlere ve tartışmalara yol açacak bilgilere yer verilmez.</a:t>
            </a:r>
          </a:p>
          <a:p>
            <a:pPr indent="-323850" lvl="0" marL="673100" rtl="0">
              <a:lnSpc>
                <a:spcPct val="150000"/>
              </a:lnSpc>
              <a:spcBef>
                <a:spcPts val="0"/>
              </a:spcBef>
              <a:spcAft>
                <a:spcPts val="2000"/>
              </a:spcAft>
              <a:buClr>
                <a:srgbClr val="FFFFFF"/>
              </a:buClr>
              <a:buSzPct val="100000"/>
              <a:buFont typeface="Times New Roman"/>
            </a:pPr>
            <a:r>
              <a:rPr b="1" lang="tr" sz="1500">
                <a:solidFill>
                  <a:srgbClr val="FFFFFF"/>
                </a:solidFill>
                <a:latin typeface="Times New Roman"/>
                <a:ea typeface="Times New Roman"/>
                <a:cs typeface="Times New Roman"/>
                <a:sym typeface="Times New Roman"/>
              </a:rPr>
              <a:t> Derlenen bilgiler bilimsel araştırma yöntemiyle bir araya getirilmelidir.</a:t>
            </a:r>
          </a:p>
          <a:p>
            <a:pPr indent="-323850" lvl="0" marL="673100" rtl="0">
              <a:lnSpc>
                <a:spcPct val="150000"/>
              </a:lnSpc>
              <a:spcBef>
                <a:spcPts val="0"/>
              </a:spcBef>
              <a:spcAft>
                <a:spcPts val="2000"/>
              </a:spcAft>
              <a:buClr>
                <a:srgbClr val="FFFFFF"/>
              </a:buClr>
              <a:buSzPct val="100000"/>
              <a:buFont typeface="Times New Roman"/>
            </a:pPr>
            <a:r>
              <a:rPr b="1" lang="tr" sz="1500">
                <a:solidFill>
                  <a:srgbClr val="FFFFFF"/>
                </a:solidFill>
                <a:latin typeface="Times New Roman"/>
                <a:ea typeface="Times New Roman"/>
                <a:cs typeface="Times New Roman"/>
                <a:sym typeface="Times New Roman"/>
              </a:rPr>
              <a:t> Biyografi yazarı objektif olmak zorundadır.</a:t>
            </a:r>
          </a:p>
          <a:p>
            <a:pPr indent="-323850" lvl="0" marL="673100" rtl="0">
              <a:lnSpc>
                <a:spcPct val="150000"/>
              </a:lnSpc>
              <a:spcBef>
                <a:spcPts val="0"/>
              </a:spcBef>
              <a:spcAft>
                <a:spcPts val="2000"/>
              </a:spcAft>
              <a:buClr>
                <a:srgbClr val="FFFFFF"/>
              </a:buClr>
              <a:buSzPct val="100000"/>
              <a:buFont typeface="Times New Roman"/>
            </a:pPr>
            <a:r>
              <a:rPr b="1" lang="tr" sz="1500">
                <a:solidFill>
                  <a:srgbClr val="FFFFFF"/>
                </a:solidFill>
                <a:latin typeface="Times New Roman"/>
                <a:ea typeface="Times New Roman"/>
                <a:cs typeface="Times New Roman"/>
                <a:sym typeface="Times New Roman"/>
              </a:rPr>
              <a:t> Otobiyografide kişi kendini anlatır.</a:t>
            </a:r>
          </a:p>
          <a:p>
            <a:pPr lvl="0">
              <a:lnSpc>
                <a:spcPct val="150000"/>
              </a:lnSpc>
              <a:spcBef>
                <a:spcPts val="0"/>
              </a:spcBef>
              <a:buNone/>
            </a:pPr>
            <a:r>
              <a:t/>
            </a:r>
            <a:endParaRPr b="1" sz="1400">
              <a:solidFill>
                <a:srgbClr val="FFFF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